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Default Extension="png" ContentType="image/png"/>
  <Default Extension="jpg" ContentType="image/jp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viewProps" Target="viewProps.xml"/><Relationship Id="rId4" Type="http://schemas.openxmlformats.org/officeDocument/2006/relationships/presProps" Target="presProps.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16404" y="140919"/>
            <a:ext cx="8759190" cy="635000"/>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idx="5" sz="quarter"/>
          </p:nvPr>
        </p:nvSpPr>
        <p:spPr/>
        <p:txBody>
          <a:bodyPr lIns="0" tIns="0" rIns="0" bIns="0"/>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556AD"/>
                </a:solidFill>
                <a:latin typeface="等线"/>
                <a:cs typeface="等线"/>
              </a:defRPr>
            </a:lvl1pPr>
          </a:lstStyle>
          <a:p/>
        </p:txBody>
      </p:sp>
      <p:sp>
        <p:nvSpPr>
          <p:cNvPr id="3" name="Holder 3"/>
          <p:cNvSpPr>
            <a:spLocks noGrp="1"/>
          </p:cNvSpPr>
          <p:nvPr>
            <p:ph type="body" idx="1"/>
          </p:nvPr>
        </p:nvSpPr>
        <p:spPr/>
        <p:txBody>
          <a:bodyPr lIns="0" tIns="0" rIns="0" bIns="0"/>
          <a:lstStyle>
            <a:lvl1pPr>
              <a:defRPr sz="1800" b="0" i="0">
                <a:solidFill>
                  <a:schemeClr val="tx1"/>
                </a:solidFill>
                <a:latin typeface="微软雅黑"/>
                <a:cs typeface="微软雅黑"/>
              </a:defRPr>
            </a:lvl1pPr>
          </a:lstStyle>
          <a:p/>
        </p:txBody>
      </p:sp>
      <p:sp>
        <p:nvSpPr>
          <p:cNvPr id="4" name="Holder 4"/>
          <p:cNvSpPr>
            <a:spLocks noGrp="1"/>
          </p:cNvSpPr>
          <p:nvPr>
            <p:ph type="ftr" idx="5" sz="quarter"/>
          </p:nvPr>
        </p:nvSpPr>
        <p:spPr/>
        <p:txBody>
          <a:bodyPr lIns="0" tIns="0" rIns="0" bIns="0"/>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5" name="Holder 5"/>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p:txBody>
          <a:bodyPr lIns="0" tIns="0" rIns="0" bIns="0"/>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showMasterSp="0">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53783"/>
            <a:ext cx="9385300" cy="198120"/>
          </a:xfrm>
          <a:custGeom>
            <a:avLst/>
            <a:gdLst/>
            <a:ahLst/>
            <a:cxnLst/>
            <a:rect l="l" t="t" r="r" b="b"/>
            <a:pathLst>
              <a:path w="9385300" h="198120">
                <a:moveTo>
                  <a:pt x="276199" y="0"/>
                </a:moveTo>
                <a:lnTo>
                  <a:pt x="98943" y="0"/>
                </a:lnTo>
                <a:lnTo>
                  <a:pt x="0" y="198119"/>
                </a:lnTo>
                <a:lnTo>
                  <a:pt x="177253" y="198119"/>
                </a:lnTo>
                <a:lnTo>
                  <a:pt x="276199" y="0"/>
                </a:lnTo>
                <a:close/>
              </a:path>
              <a:path w="9385300" h="198120">
                <a:moveTo>
                  <a:pt x="552399" y="0"/>
                </a:moveTo>
                <a:lnTo>
                  <a:pt x="375145" y="0"/>
                </a:lnTo>
                <a:lnTo>
                  <a:pt x="276199" y="198119"/>
                </a:lnTo>
                <a:lnTo>
                  <a:pt x="453466" y="198119"/>
                </a:lnTo>
                <a:lnTo>
                  <a:pt x="552399" y="0"/>
                </a:lnTo>
                <a:close/>
              </a:path>
              <a:path w="9385300" h="198120">
                <a:moveTo>
                  <a:pt x="828611" y="0"/>
                </a:moveTo>
                <a:lnTo>
                  <a:pt x="651344" y="0"/>
                </a:lnTo>
                <a:lnTo>
                  <a:pt x="552399" y="198119"/>
                </a:lnTo>
                <a:lnTo>
                  <a:pt x="729665" y="198119"/>
                </a:lnTo>
                <a:lnTo>
                  <a:pt x="828611" y="0"/>
                </a:lnTo>
                <a:close/>
              </a:path>
              <a:path w="9385300" h="198120">
                <a:moveTo>
                  <a:pt x="1104811" y="0"/>
                </a:moveTo>
                <a:lnTo>
                  <a:pt x="927544" y="0"/>
                </a:lnTo>
                <a:lnTo>
                  <a:pt x="828611" y="198119"/>
                </a:lnTo>
                <a:lnTo>
                  <a:pt x="1005865" y="198119"/>
                </a:lnTo>
                <a:lnTo>
                  <a:pt x="1104811" y="0"/>
                </a:lnTo>
                <a:close/>
              </a:path>
              <a:path w="9385300" h="198120">
                <a:moveTo>
                  <a:pt x="1380998" y="0"/>
                </a:moveTo>
                <a:lnTo>
                  <a:pt x="1203756" y="0"/>
                </a:lnTo>
                <a:lnTo>
                  <a:pt x="1104811" y="198119"/>
                </a:lnTo>
                <a:lnTo>
                  <a:pt x="1282065" y="198119"/>
                </a:lnTo>
                <a:lnTo>
                  <a:pt x="1380998" y="0"/>
                </a:lnTo>
                <a:close/>
              </a:path>
              <a:path w="9385300" h="198120">
                <a:moveTo>
                  <a:pt x="1657223" y="0"/>
                </a:moveTo>
                <a:lnTo>
                  <a:pt x="1479931" y="0"/>
                </a:lnTo>
                <a:lnTo>
                  <a:pt x="1380998" y="198119"/>
                </a:lnTo>
                <a:lnTo>
                  <a:pt x="1558290" y="198119"/>
                </a:lnTo>
                <a:lnTo>
                  <a:pt x="1657223" y="0"/>
                </a:lnTo>
                <a:close/>
              </a:path>
              <a:path w="9385300" h="198120">
                <a:moveTo>
                  <a:pt x="1933448" y="0"/>
                </a:moveTo>
                <a:lnTo>
                  <a:pt x="1756156" y="0"/>
                </a:lnTo>
                <a:lnTo>
                  <a:pt x="1657223" y="198119"/>
                </a:lnTo>
                <a:lnTo>
                  <a:pt x="1834514" y="198119"/>
                </a:lnTo>
                <a:lnTo>
                  <a:pt x="1933448" y="0"/>
                </a:lnTo>
                <a:close/>
              </a:path>
              <a:path w="9385300" h="198120">
                <a:moveTo>
                  <a:pt x="2209673" y="0"/>
                </a:moveTo>
                <a:lnTo>
                  <a:pt x="2032381" y="0"/>
                </a:lnTo>
                <a:lnTo>
                  <a:pt x="1933448" y="198119"/>
                </a:lnTo>
                <a:lnTo>
                  <a:pt x="2110613" y="198119"/>
                </a:lnTo>
                <a:lnTo>
                  <a:pt x="2209673" y="0"/>
                </a:lnTo>
                <a:close/>
              </a:path>
              <a:path w="9385300" h="198120">
                <a:moveTo>
                  <a:pt x="2485771" y="0"/>
                </a:moveTo>
                <a:lnTo>
                  <a:pt x="2308606" y="0"/>
                </a:lnTo>
                <a:lnTo>
                  <a:pt x="2209673" y="198119"/>
                </a:lnTo>
                <a:lnTo>
                  <a:pt x="2386838" y="198119"/>
                </a:lnTo>
                <a:lnTo>
                  <a:pt x="2485771" y="0"/>
                </a:lnTo>
                <a:close/>
              </a:path>
              <a:path w="9385300" h="198120">
                <a:moveTo>
                  <a:pt x="2761996" y="0"/>
                </a:moveTo>
                <a:lnTo>
                  <a:pt x="2584704" y="0"/>
                </a:lnTo>
                <a:lnTo>
                  <a:pt x="2485771" y="198119"/>
                </a:lnTo>
                <a:lnTo>
                  <a:pt x="2663063" y="198119"/>
                </a:lnTo>
                <a:lnTo>
                  <a:pt x="2761996" y="0"/>
                </a:lnTo>
                <a:close/>
              </a:path>
              <a:path w="9385300" h="198120">
                <a:moveTo>
                  <a:pt x="3038221" y="0"/>
                </a:moveTo>
                <a:lnTo>
                  <a:pt x="2860929" y="0"/>
                </a:lnTo>
                <a:lnTo>
                  <a:pt x="2761996" y="198119"/>
                </a:lnTo>
                <a:lnTo>
                  <a:pt x="2939288" y="198119"/>
                </a:lnTo>
                <a:lnTo>
                  <a:pt x="3038221" y="0"/>
                </a:lnTo>
                <a:close/>
              </a:path>
              <a:path w="9385300" h="198120">
                <a:moveTo>
                  <a:pt x="3314446" y="0"/>
                </a:moveTo>
                <a:lnTo>
                  <a:pt x="3137154" y="0"/>
                </a:lnTo>
                <a:lnTo>
                  <a:pt x="3038221" y="198119"/>
                </a:lnTo>
                <a:lnTo>
                  <a:pt x="3215513" y="198119"/>
                </a:lnTo>
                <a:lnTo>
                  <a:pt x="3314446" y="0"/>
                </a:lnTo>
                <a:close/>
              </a:path>
              <a:path w="9385300" h="198120">
                <a:moveTo>
                  <a:pt x="3590671" y="0"/>
                </a:moveTo>
                <a:lnTo>
                  <a:pt x="3413379" y="0"/>
                </a:lnTo>
                <a:lnTo>
                  <a:pt x="3314446" y="198119"/>
                </a:lnTo>
                <a:lnTo>
                  <a:pt x="3491738" y="198119"/>
                </a:lnTo>
                <a:lnTo>
                  <a:pt x="3590671" y="0"/>
                </a:lnTo>
                <a:close/>
              </a:path>
              <a:path w="9385300" h="198120">
                <a:moveTo>
                  <a:pt x="3866769" y="0"/>
                </a:moveTo>
                <a:lnTo>
                  <a:pt x="3689604" y="0"/>
                </a:lnTo>
                <a:lnTo>
                  <a:pt x="3590671" y="198119"/>
                </a:lnTo>
                <a:lnTo>
                  <a:pt x="3767836" y="198119"/>
                </a:lnTo>
                <a:lnTo>
                  <a:pt x="3866769" y="0"/>
                </a:lnTo>
                <a:close/>
              </a:path>
              <a:path w="9385300" h="198120">
                <a:moveTo>
                  <a:pt x="4142994" y="0"/>
                </a:moveTo>
                <a:lnTo>
                  <a:pt x="3965829" y="0"/>
                </a:lnTo>
                <a:lnTo>
                  <a:pt x="3866769" y="198119"/>
                </a:lnTo>
                <a:lnTo>
                  <a:pt x="4044061" y="198119"/>
                </a:lnTo>
                <a:lnTo>
                  <a:pt x="4142994" y="0"/>
                </a:lnTo>
                <a:close/>
              </a:path>
              <a:path w="9385300" h="198120">
                <a:moveTo>
                  <a:pt x="4419219" y="0"/>
                </a:moveTo>
                <a:lnTo>
                  <a:pt x="4241927" y="0"/>
                </a:lnTo>
                <a:lnTo>
                  <a:pt x="4142994" y="198119"/>
                </a:lnTo>
                <a:lnTo>
                  <a:pt x="4320286" y="198119"/>
                </a:lnTo>
                <a:lnTo>
                  <a:pt x="4419219" y="0"/>
                </a:lnTo>
                <a:close/>
              </a:path>
              <a:path w="9385300" h="198120">
                <a:moveTo>
                  <a:pt x="4695444" y="0"/>
                </a:moveTo>
                <a:lnTo>
                  <a:pt x="4518152" y="0"/>
                </a:lnTo>
                <a:lnTo>
                  <a:pt x="4419219" y="198119"/>
                </a:lnTo>
                <a:lnTo>
                  <a:pt x="4596511" y="198119"/>
                </a:lnTo>
                <a:lnTo>
                  <a:pt x="4695444" y="0"/>
                </a:lnTo>
                <a:close/>
              </a:path>
              <a:path w="9385300" h="198120">
                <a:moveTo>
                  <a:pt x="4971669" y="0"/>
                </a:moveTo>
                <a:lnTo>
                  <a:pt x="4794377" y="0"/>
                </a:lnTo>
                <a:lnTo>
                  <a:pt x="4695444" y="198119"/>
                </a:lnTo>
                <a:lnTo>
                  <a:pt x="4872736" y="198119"/>
                </a:lnTo>
                <a:lnTo>
                  <a:pt x="4971669" y="0"/>
                </a:lnTo>
                <a:close/>
              </a:path>
              <a:path w="9385300" h="198120">
                <a:moveTo>
                  <a:pt x="5247894" y="0"/>
                </a:moveTo>
                <a:lnTo>
                  <a:pt x="5070602" y="0"/>
                </a:lnTo>
                <a:lnTo>
                  <a:pt x="4971669" y="198119"/>
                </a:lnTo>
                <a:lnTo>
                  <a:pt x="5148834" y="198119"/>
                </a:lnTo>
                <a:lnTo>
                  <a:pt x="5247894" y="0"/>
                </a:lnTo>
                <a:close/>
              </a:path>
              <a:path w="9385300" h="198120">
                <a:moveTo>
                  <a:pt x="5523992" y="0"/>
                </a:moveTo>
                <a:lnTo>
                  <a:pt x="5346827" y="0"/>
                </a:lnTo>
                <a:lnTo>
                  <a:pt x="5247894" y="198119"/>
                </a:lnTo>
                <a:lnTo>
                  <a:pt x="5425059" y="198119"/>
                </a:lnTo>
                <a:lnTo>
                  <a:pt x="5523992" y="0"/>
                </a:lnTo>
                <a:close/>
              </a:path>
              <a:path w="9385300" h="198120">
                <a:moveTo>
                  <a:pt x="5800217" y="0"/>
                </a:moveTo>
                <a:lnTo>
                  <a:pt x="5622925" y="0"/>
                </a:lnTo>
                <a:lnTo>
                  <a:pt x="5523992" y="198119"/>
                </a:lnTo>
                <a:lnTo>
                  <a:pt x="5701284" y="198119"/>
                </a:lnTo>
                <a:lnTo>
                  <a:pt x="5800217" y="0"/>
                </a:lnTo>
                <a:close/>
              </a:path>
              <a:path w="9385300" h="198120">
                <a:moveTo>
                  <a:pt x="6076442" y="0"/>
                </a:moveTo>
                <a:lnTo>
                  <a:pt x="5899150" y="0"/>
                </a:lnTo>
                <a:lnTo>
                  <a:pt x="5800217" y="198119"/>
                </a:lnTo>
                <a:lnTo>
                  <a:pt x="5977509" y="198119"/>
                </a:lnTo>
                <a:lnTo>
                  <a:pt x="6076442" y="0"/>
                </a:lnTo>
                <a:close/>
              </a:path>
              <a:path w="9385300" h="198120">
                <a:moveTo>
                  <a:pt x="6352667" y="0"/>
                </a:moveTo>
                <a:lnTo>
                  <a:pt x="6175375" y="0"/>
                </a:lnTo>
                <a:lnTo>
                  <a:pt x="6076442" y="198119"/>
                </a:lnTo>
                <a:lnTo>
                  <a:pt x="6253734" y="198119"/>
                </a:lnTo>
                <a:lnTo>
                  <a:pt x="6352667" y="0"/>
                </a:lnTo>
                <a:close/>
              </a:path>
              <a:path w="9385300" h="198120">
                <a:moveTo>
                  <a:pt x="6628892" y="0"/>
                </a:moveTo>
                <a:lnTo>
                  <a:pt x="6451600" y="0"/>
                </a:lnTo>
                <a:lnTo>
                  <a:pt x="6352667" y="198119"/>
                </a:lnTo>
                <a:lnTo>
                  <a:pt x="6529958" y="198119"/>
                </a:lnTo>
                <a:lnTo>
                  <a:pt x="6628892" y="0"/>
                </a:lnTo>
                <a:close/>
              </a:path>
              <a:path w="9385300" h="198120">
                <a:moveTo>
                  <a:pt x="6904990" y="0"/>
                </a:moveTo>
                <a:lnTo>
                  <a:pt x="6727825" y="0"/>
                </a:lnTo>
                <a:lnTo>
                  <a:pt x="6628892" y="198119"/>
                </a:lnTo>
                <a:lnTo>
                  <a:pt x="6806057" y="198119"/>
                </a:lnTo>
                <a:lnTo>
                  <a:pt x="6904990" y="0"/>
                </a:lnTo>
                <a:close/>
              </a:path>
              <a:path w="9385300" h="198120">
                <a:moveTo>
                  <a:pt x="7181215" y="0"/>
                </a:moveTo>
                <a:lnTo>
                  <a:pt x="7004050" y="0"/>
                </a:lnTo>
                <a:lnTo>
                  <a:pt x="6904990" y="198119"/>
                </a:lnTo>
                <a:lnTo>
                  <a:pt x="7082282" y="198119"/>
                </a:lnTo>
                <a:lnTo>
                  <a:pt x="7181215" y="0"/>
                </a:lnTo>
                <a:close/>
              </a:path>
              <a:path w="9385300" h="198120">
                <a:moveTo>
                  <a:pt x="7457440" y="0"/>
                </a:moveTo>
                <a:lnTo>
                  <a:pt x="7280148" y="0"/>
                </a:lnTo>
                <a:lnTo>
                  <a:pt x="7181215" y="198119"/>
                </a:lnTo>
                <a:lnTo>
                  <a:pt x="7358507" y="198119"/>
                </a:lnTo>
                <a:lnTo>
                  <a:pt x="7457440" y="0"/>
                </a:lnTo>
                <a:close/>
              </a:path>
              <a:path w="9385300" h="198120">
                <a:moveTo>
                  <a:pt x="7733665" y="0"/>
                </a:moveTo>
                <a:lnTo>
                  <a:pt x="7556373" y="0"/>
                </a:lnTo>
                <a:lnTo>
                  <a:pt x="7457440" y="198119"/>
                </a:lnTo>
                <a:lnTo>
                  <a:pt x="7634732" y="198119"/>
                </a:lnTo>
                <a:lnTo>
                  <a:pt x="7733665" y="0"/>
                </a:lnTo>
                <a:close/>
              </a:path>
              <a:path w="9385300" h="198120">
                <a:moveTo>
                  <a:pt x="8009890" y="0"/>
                </a:moveTo>
                <a:lnTo>
                  <a:pt x="7832598" y="0"/>
                </a:lnTo>
                <a:lnTo>
                  <a:pt x="7733665" y="198119"/>
                </a:lnTo>
                <a:lnTo>
                  <a:pt x="7910957" y="198119"/>
                </a:lnTo>
                <a:lnTo>
                  <a:pt x="8009890" y="0"/>
                </a:lnTo>
                <a:close/>
              </a:path>
              <a:path w="9385300" h="198120">
                <a:moveTo>
                  <a:pt x="8286115" y="0"/>
                </a:moveTo>
                <a:lnTo>
                  <a:pt x="8108823" y="0"/>
                </a:lnTo>
                <a:lnTo>
                  <a:pt x="8009890" y="198119"/>
                </a:lnTo>
                <a:lnTo>
                  <a:pt x="8187055" y="198119"/>
                </a:lnTo>
                <a:lnTo>
                  <a:pt x="8286115" y="0"/>
                </a:lnTo>
                <a:close/>
              </a:path>
              <a:path w="9385300" h="198120">
                <a:moveTo>
                  <a:pt x="8562213" y="0"/>
                </a:moveTo>
                <a:lnTo>
                  <a:pt x="8385048" y="0"/>
                </a:lnTo>
                <a:lnTo>
                  <a:pt x="8286115" y="198119"/>
                </a:lnTo>
                <a:lnTo>
                  <a:pt x="8463280" y="198119"/>
                </a:lnTo>
                <a:lnTo>
                  <a:pt x="8562213" y="0"/>
                </a:lnTo>
                <a:close/>
              </a:path>
              <a:path w="9385300" h="198120">
                <a:moveTo>
                  <a:pt x="8838438" y="0"/>
                </a:moveTo>
                <a:lnTo>
                  <a:pt x="8661146" y="0"/>
                </a:lnTo>
                <a:lnTo>
                  <a:pt x="8562213" y="198119"/>
                </a:lnTo>
                <a:lnTo>
                  <a:pt x="8739505" y="198119"/>
                </a:lnTo>
                <a:lnTo>
                  <a:pt x="8838438" y="0"/>
                </a:lnTo>
                <a:close/>
              </a:path>
              <a:path w="9385300" h="198120">
                <a:moveTo>
                  <a:pt x="8937371" y="0"/>
                </a:moveTo>
                <a:lnTo>
                  <a:pt x="8838438" y="198119"/>
                </a:lnTo>
                <a:lnTo>
                  <a:pt x="9336659" y="198119"/>
                </a:lnTo>
                <a:lnTo>
                  <a:pt x="9344179" y="153175"/>
                </a:lnTo>
                <a:lnTo>
                  <a:pt x="9377271" y="74293"/>
                </a:lnTo>
                <a:lnTo>
                  <a:pt x="9384792" y="29349"/>
                </a:lnTo>
                <a:lnTo>
                  <a:pt x="8937371" y="0"/>
                </a:lnTo>
                <a:close/>
              </a:path>
            </a:pathLst>
          </a:custGeom>
          <a:solidFill>
            <a:srgbClr val="0052A2"/>
          </a:solidFill>
        </p:spPr>
        <p:txBody>
          <a:bodyPr wrap="square" lIns="0" tIns="0" rIns="0" bIns="0" rtlCol="0"/>
          <a:lstStyle/>
          <a:p/>
        </p:txBody>
      </p:sp>
      <p:sp>
        <p:nvSpPr>
          <p:cNvPr id="17" name="bg object 17"/>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18" name="bg object 18"/>
          <p:cNvPicPr/>
          <p:nvPr/>
        </p:nvPicPr>
        <p:blipFill>
          <a:blip r:embed="rId2" cstate="print"/>
          <a:stretch>
            <a:fillRect/>
          </a:stretch>
        </p:blipFill>
        <p:spPr>
          <a:xfrm>
            <a:off x="417575" y="164592"/>
            <a:ext cx="690372" cy="713231"/>
          </a:xfrm>
          <a:prstGeom prst="rect">
            <a:avLst/>
          </a:prstGeom>
        </p:spPr>
      </p:pic>
      <p:sp>
        <p:nvSpPr>
          <p:cNvPr id="19" name="bg object 19"/>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pic>
        <p:nvPicPr>
          <p:cNvPr id="20" name="bg object 20"/>
          <p:cNvPicPr/>
          <p:nvPr/>
        </p:nvPicPr>
        <p:blipFill>
          <a:blip r:embed="rId3" cstate="print"/>
          <a:stretch>
            <a:fillRect/>
          </a:stretch>
        </p:blipFill>
        <p:spPr>
          <a:xfrm>
            <a:off x="11341607" y="117257"/>
            <a:ext cx="790955" cy="806951"/>
          </a:xfrm>
          <a:prstGeom prst="rect">
            <a:avLst/>
          </a:prstGeom>
        </p:spPr>
      </p:pic>
      <p:sp>
        <p:nvSpPr>
          <p:cNvPr id="21" name="bg object 21"/>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22" name="bg object 2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000" b="1" i="0">
                <a:solidFill>
                  <a:srgbClr val="1556AD"/>
                </a:solidFill>
                <a:latin typeface="等线"/>
                <a:cs typeface="等线"/>
              </a:defRPr>
            </a:lvl1pPr>
          </a:lstStyle>
          <a:p/>
        </p:txBody>
      </p:sp>
      <p:sp>
        <p:nvSpPr>
          <p:cNvPr id="3" name="Holder 3"/>
          <p:cNvSpPr>
            <a:spLocks noGrp="1"/>
          </p:cNvSpPr>
          <p:nvPr>
            <p:ph idx="2" sz="half"/>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idx="3" sz="half"/>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idx="5" sz="quarter"/>
          </p:nvPr>
        </p:nvSpPr>
        <p:spPr/>
        <p:txBody>
          <a:bodyPr lIns="0" tIns="0" rIns="0" bIns="0"/>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6" name="Holder 6"/>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7" name="Holder 7"/>
          <p:cNvSpPr>
            <a:spLocks noGrp="1"/>
          </p:cNvSpPr>
          <p:nvPr>
            <p:ph type="sldNum" idx="7" sz="quarter"/>
          </p:nvPr>
        </p:nvSpPr>
        <p:spPr/>
        <p:txBody>
          <a:bodyPr lIns="0" tIns="0" rIns="0" bIns="0"/>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1556AD"/>
                </a:solidFill>
                <a:latin typeface="等线"/>
                <a:cs typeface="等线"/>
              </a:defRPr>
            </a:lvl1pPr>
          </a:lstStyle>
          <a:p/>
        </p:txBody>
      </p:sp>
      <p:sp>
        <p:nvSpPr>
          <p:cNvPr id="3" name="Holder 3"/>
          <p:cNvSpPr>
            <a:spLocks noGrp="1"/>
          </p:cNvSpPr>
          <p:nvPr>
            <p:ph type="ftr" idx="5" sz="quarter"/>
          </p:nvPr>
        </p:nvSpPr>
        <p:spPr/>
        <p:txBody>
          <a:bodyPr lIns="0" tIns="0" rIns="0" bIns="0"/>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4" name="Holder 4"/>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5" name="Holder 5"/>
          <p:cNvSpPr>
            <a:spLocks noGrp="1"/>
          </p:cNvSpPr>
          <p:nvPr>
            <p:ph type="sldNum" idx="7" sz="quarter"/>
          </p:nvPr>
        </p:nvSpPr>
        <p:spPr/>
        <p:txBody>
          <a:bodyPr lIns="0" tIns="0" rIns="0" bIns="0"/>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obj">
  <p:cSld name="Blank">
    <p:spTree>
      <p:nvGrpSpPr>
        <p:cNvPr id="1" name=""/>
        <p:cNvGrpSpPr/>
        <p:nvPr/>
      </p:nvGrpSpPr>
      <p:grpSpPr>
        <a:xfrm>
          <a:off x="0" y="0"/>
          <a:ext cx="0" cy="0"/>
          <a:chOff x="0" y="0"/>
          <a:chExt cx="0" cy="0"/>
        </a:xfrm>
      </p:grpSpPr>
      <p:sp>
        <p:nvSpPr>
          <p:cNvPr id="2" name="Holder 2"/>
          <p:cNvSpPr>
            <a:spLocks noGrp="1"/>
          </p:cNvSpPr>
          <p:nvPr>
            <p:ph type="ftr" idx="5" sz="quarter"/>
          </p:nvPr>
        </p:nvSpPr>
        <p:spPr/>
        <p:txBody>
          <a:bodyPr lIns="0" tIns="0" rIns="0" bIns="0"/>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3" name="Holder 3"/>
          <p:cNvSpPr>
            <a:spLocks noGrp="1"/>
          </p:cNvSpPr>
          <p:nvPr>
            <p:ph type="dt" idx="6" sz="half"/>
          </p:nvPr>
        </p:nvSpPr>
        <p:spPr/>
        <p:txBody>
          <a:bodyPr lIns="0" tIns="0" rIns="0" bIns="0"/>
          <a:lstStyle>
            <a:lvl1pPr algn="l">
              <a:defRPr>
                <a:solidFill>
                  <a:schemeClr val="tx1">
                    <a:tint val="75000"/>
                  </a:schemeClr>
                </a:solidFill>
              </a:defRPr>
            </a:lvl1pPr>
          </a:lstStyle>
          <a:p>
            <a:fld id="{1D8BD707-D9CF-40AE-B4C6-C98DA3205C09}" type="datetimeFigureOut">
              <a:rPr lang="en-US"/>
            </a:fld>
          </a:p>
        </p:txBody>
      </p:sp>
      <p:sp>
        <p:nvSpPr>
          <p:cNvPr id="4" name="Holder 4"/>
          <p:cNvSpPr>
            <a:spLocks noGrp="1"/>
          </p:cNvSpPr>
          <p:nvPr>
            <p:ph type="sldNum" idx="7" sz="quarter"/>
          </p:nvPr>
        </p:nvSpPr>
        <p:spPr/>
        <p:txBody>
          <a:bodyPr lIns="0" tIns="0" rIns="0" bIns="0"/>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653783"/>
            <a:ext cx="9385300" cy="198120"/>
          </a:xfrm>
          <a:custGeom>
            <a:avLst/>
            <a:gdLst/>
            <a:ahLst/>
            <a:cxnLst/>
            <a:rect l="l" t="t" r="r" b="b"/>
            <a:pathLst>
              <a:path w="9385300" h="198120">
                <a:moveTo>
                  <a:pt x="276199" y="0"/>
                </a:moveTo>
                <a:lnTo>
                  <a:pt x="98943" y="0"/>
                </a:lnTo>
                <a:lnTo>
                  <a:pt x="0" y="198119"/>
                </a:lnTo>
                <a:lnTo>
                  <a:pt x="177253" y="198119"/>
                </a:lnTo>
                <a:lnTo>
                  <a:pt x="276199" y="0"/>
                </a:lnTo>
                <a:close/>
              </a:path>
              <a:path w="9385300" h="198120">
                <a:moveTo>
                  <a:pt x="552399" y="0"/>
                </a:moveTo>
                <a:lnTo>
                  <a:pt x="375145" y="0"/>
                </a:lnTo>
                <a:lnTo>
                  <a:pt x="276199" y="198119"/>
                </a:lnTo>
                <a:lnTo>
                  <a:pt x="453466" y="198119"/>
                </a:lnTo>
                <a:lnTo>
                  <a:pt x="552399" y="0"/>
                </a:lnTo>
                <a:close/>
              </a:path>
              <a:path w="9385300" h="198120">
                <a:moveTo>
                  <a:pt x="828611" y="0"/>
                </a:moveTo>
                <a:lnTo>
                  <a:pt x="651344" y="0"/>
                </a:lnTo>
                <a:lnTo>
                  <a:pt x="552399" y="198119"/>
                </a:lnTo>
                <a:lnTo>
                  <a:pt x="729665" y="198119"/>
                </a:lnTo>
                <a:lnTo>
                  <a:pt x="828611" y="0"/>
                </a:lnTo>
                <a:close/>
              </a:path>
              <a:path w="9385300" h="198120">
                <a:moveTo>
                  <a:pt x="1104811" y="0"/>
                </a:moveTo>
                <a:lnTo>
                  <a:pt x="927544" y="0"/>
                </a:lnTo>
                <a:lnTo>
                  <a:pt x="828611" y="198119"/>
                </a:lnTo>
                <a:lnTo>
                  <a:pt x="1005865" y="198119"/>
                </a:lnTo>
                <a:lnTo>
                  <a:pt x="1104811" y="0"/>
                </a:lnTo>
                <a:close/>
              </a:path>
              <a:path w="9385300" h="198120">
                <a:moveTo>
                  <a:pt x="1380998" y="0"/>
                </a:moveTo>
                <a:lnTo>
                  <a:pt x="1203756" y="0"/>
                </a:lnTo>
                <a:lnTo>
                  <a:pt x="1104811" y="198119"/>
                </a:lnTo>
                <a:lnTo>
                  <a:pt x="1282065" y="198119"/>
                </a:lnTo>
                <a:lnTo>
                  <a:pt x="1380998" y="0"/>
                </a:lnTo>
                <a:close/>
              </a:path>
              <a:path w="9385300" h="198120">
                <a:moveTo>
                  <a:pt x="1657223" y="0"/>
                </a:moveTo>
                <a:lnTo>
                  <a:pt x="1479931" y="0"/>
                </a:lnTo>
                <a:lnTo>
                  <a:pt x="1380998" y="198119"/>
                </a:lnTo>
                <a:lnTo>
                  <a:pt x="1558290" y="198119"/>
                </a:lnTo>
                <a:lnTo>
                  <a:pt x="1657223" y="0"/>
                </a:lnTo>
                <a:close/>
              </a:path>
              <a:path w="9385300" h="198120">
                <a:moveTo>
                  <a:pt x="1933448" y="0"/>
                </a:moveTo>
                <a:lnTo>
                  <a:pt x="1756156" y="0"/>
                </a:lnTo>
                <a:lnTo>
                  <a:pt x="1657223" y="198119"/>
                </a:lnTo>
                <a:lnTo>
                  <a:pt x="1834514" y="198119"/>
                </a:lnTo>
                <a:lnTo>
                  <a:pt x="1933448" y="0"/>
                </a:lnTo>
                <a:close/>
              </a:path>
              <a:path w="9385300" h="198120">
                <a:moveTo>
                  <a:pt x="2209673" y="0"/>
                </a:moveTo>
                <a:lnTo>
                  <a:pt x="2032381" y="0"/>
                </a:lnTo>
                <a:lnTo>
                  <a:pt x="1933448" y="198119"/>
                </a:lnTo>
                <a:lnTo>
                  <a:pt x="2110613" y="198119"/>
                </a:lnTo>
                <a:lnTo>
                  <a:pt x="2209673" y="0"/>
                </a:lnTo>
                <a:close/>
              </a:path>
              <a:path w="9385300" h="198120">
                <a:moveTo>
                  <a:pt x="2485771" y="0"/>
                </a:moveTo>
                <a:lnTo>
                  <a:pt x="2308606" y="0"/>
                </a:lnTo>
                <a:lnTo>
                  <a:pt x="2209673" y="198119"/>
                </a:lnTo>
                <a:lnTo>
                  <a:pt x="2386838" y="198119"/>
                </a:lnTo>
                <a:lnTo>
                  <a:pt x="2485771" y="0"/>
                </a:lnTo>
                <a:close/>
              </a:path>
              <a:path w="9385300" h="198120">
                <a:moveTo>
                  <a:pt x="2761996" y="0"/>
                </a:moveTo>
                <a:lnTo>
                  <a:pt x="2584704" y="0"/>
                </a:lnTo>
                <a:lnTo>
                  <a:pt x="2485771" y="198119"/>
                </a:lnTo>
                <a:lnTo>
                  <a:pt x="2663063" y="198119"/>
                </a:lnTo>
                <a:lnTo>
                  <a:pt x="2761996" y="0"/>
                </a:lnTo>
                <a:close/>
              </a:path>
              <a:path w="9385300" h="198120">
                <a:moveTo>
                  <a:pt x="3038221" y="0"/>
                </a:moveTo>
                <a:lnTo>
                  <a:pt x="2860929" y="0"/>
                </a:lnTo>
                <a:lnTo>
                  <a:pt x="2761996" y="198119"/>
                </a:lnTo>
                <a:lnTo>
                  <a:pt x="2939288" y="198119"/>
                </a:lnTo>
                <a:lnTo>
                  <a:pt x="3038221" y="0"/>
                </a:lnTo>
                <a:close/>
              </a:path>
              <a:path w="9385300" h="198120">
                <a:moveTo>
                  <a:pt x="3314446" y="0"/>
                </a:moveTo>
                <a:lnTo>
                  <a:pt x="3137154" y="0"/>
                </a:lnTo>
                <a:lnTo>
                  <a:pt x="3038221" y="198119"/>
                </a:lnTo>
                <a:lnTo>
                  <a:pt x="3215513" y="198119"/>
                </a:lnTo>
                <a:lnTo>
                  <a:pt x="3314446" y="0"/>
                </a:lnTo>
                <a:close/>
              </a:path>
              <a:path w="9385300" h="198120">
                <a:moveTo>
                  <a:pt x="3590671" y="0"/>
                </a:moveTo>
                <a:lnTo>
                  <a:pt x="3413379" y="0"/>
                </a:lnTo>
                <a:lnTo>
                  <a:pt x="3314446" y="198119"/>
                </a:lnTo>
                <a:lnTo>
                  <a:pt x="3491738" y="198119"/>
                </a:lnTo>
                <a:lnTo>
                  <a:pt x="3590671" y="0"/>
                </a:lnTo>
                <a:close/>
              </a:path>
              <a:path w="9385300" h="198120">
                <a:moveTo>
                  <a:pt x="3866769" y="0"/>
                </a:moveTo>
                <a:lnTo>
                  <a:pt x="3689604" y="0"/>
                </a:lnTo>
                <a:lnTo>
                  <a:pt x="3590671" y="198119"/>
                </a:lnTo>
                <a:lnTo>
                  <a:pt x="3767836" y="198119"/>
                </a:lnTo>
                <a:lnTo>
                  <a:pt x="3866769" y="0"/>
                </a:lnTo>
                <a:close/>
              </a:path>
              <a:path w="9385300" h="198120">
                <a:moveTo>
                  <a:pt x="4142994" y="0"/>
                </a:moveTo>
                <a:lnTo>
                  <a:pt x="3965829" y="0"/>
                </a:lnTo>
                <a:lnTo>
                  <a:pt x="3866769" y="198119"/>
                </a:lnTo>
                <a:lnTo>
                  <a:pt x="4044061" y="198119"/>
                </a:lnTo>
                <a:lnTo>
                  <a:pt x="4142994" y="0"/>
                </a:lnTo>
                <a:close/>
              </a:path>
              <a:path w="9385300" h="198120">
                <a:moveTo>
                  <a:pt x="4419219" y="0"/>
                </a:moveTo>
                <a:lnTo>
                  <a:pt x="4241927" y="0"/>
                </a:lnTo>
                <a:lnTo>
                  <a:pt x="4142994" y="198119"/>
                </a:lnTo>
                <a:lnTo>
                  <a:pt x="4320286" y="198119"/>
                </a:lnTo>
                <a:lnTo>
                  <a:pt x="4419219" y="0"/>
                </a:lnTo>
                <a:close/>
              </a:path>
              <a:path w="9385300" h="198120">
                <a:moveTo>
                  <a:pt x="4695444" y="0"/>
                </a:moveTo>
                <a:lnTo>
                  <a:pt x="4518152" y="0"/>
                </a:lnTo>
                <a:lnTo>
                  <a:pt x="4419219" y="198119"/>
                </a:lnTo>
                <a:lnTo>
                  <a:pt x="4596511" y="198119"/>
                </a:lnTo>
                <a:lnTo>
                  <a:pt x="4695444" y="0"/>
                </a:lnTo>
                <a:close/>
              </a:path>
              <a:path w="9385300" h="198120">
                <a:moveTo>
                  <a:pt x="4971669" y="0"/>
                </a:moveTo>
                <a:lnTo>
                  <a:pt x="4794377" y="0"/>
                </a:lnTo>
                <a:lnTo>
                  <a:pt x="4695444" y="198119"/>
                </a:lnTo>
                <a:lnTo>
                  <a:pt x="4872736" y="198119"/>
                </a:lnTo>
                <a:lnTo>
                  <a:pt x="4971669" y="0"/>
                </a:lnTo>
                <a:close/>
              </a:path>
              <a:path w="9385300" h="198120">
                <a:moveTo>
                  <a:pt x="5247894" y="0"/>
                </a:moveTo>
                <a:lnTo>
                  <a:pt x="5070602" y="0"/>
                </a:lnTo>
                <a:lnTo>
                  <a:pt x="4971669" y="198119"/>
                </a:lnTo>
                <a:lnTo>
                  <a:pt x="5148834" y="198119"/>
                </a:lnTo>
                <a:lnTo>
                  <a:pt x="5247894" y="0"/>
                </a:lnTo>
                <a:close/>
              </a:path>
              <a:path w="9385300" h="198120">
                <a:moveTo>
                  <a:pt x="5523992" y="0"/>
                </a:moveTo>
                <a:lnTo>
                  <a:pt x="5346827" y="0"/>
                </a:lnTo>
                <a:lnTo>
                  <a:pt x="5247894" y="198119"/>
                </a:lnTo>
                <a:lnTo>
                  <a:pt x="5425059" y="198119"/>
                </a:lnTo>
                <a:lnTo>
                  <a:pt x="5523992" y="0"/>
                </a:lnTo>
                <a:close/>
              </a:path>
              <a:path w="9385300" h="198120">
                <a:moveTo>
                  <a:pt x="5800217" y="0"/>
                </a:moveTo>
                <a:lnTo>
                  <a:pt x="5622925" y="0"/>
                </a:lnTo>
                <a:lnTo>
                  <a:pt x="5523992" y="198119"/>
                </a:lnTo>
                <a:lnTo>
                  <a:pt x="5701284" y="198119"/>
                </a:lnTo>
                <a:lnTo>
                  <a:pt x="5800217" y="0"/>
                </a:lnTo>
                <a:close/>
              </a:path>
              <a:path w="9385300" h="198120">
                <a:moveTo>
                  <a:pt x="6076442" y="0"/>
                </a:moveTo>
                <a:lnTo>
                  <a:pt x="5899150" y="0"/>
                </a:lnTo>
                <a:lnTo>
                  <a:pt x="5800217" y="198119"/>
                </a:lnTo>
                <a:lnTo>
                  <a:pt x="5977509" y="198119"/>
                </a:lnTo>
                <a:lnTo>
                  <a:pt x="6076442" y="0"/>
                </a:lnTo>
                <a:close/>
              </a:path>
              <a:path w="9385300" h="198120">
                <a:moveTo>
                  <a:pt x="6352667" y="0"/>
                </a:moveTo>
                <a:lnTo>
                  <a:pt x="6175375" y="0"/>
                </a:lnTo>
                <a:lnTo>
                  <a:pt x="6076442" y="198119"/>
                </a:lnTo>
                <a:lnTo>
                  <a:pt x="6253734" y="198119"/>
                </a:lnTo>
                <a:lnTo>
                  <a:pt x="6352667" y="0"/>
                </a:lnTo>
                <a:close/>
              </a:path>
              <a:path w="9385300" h="198120">
                <a:moveTo>
                  <a:pt x="6628892" y="0"/>
                </a:moveTo>
                <a:lnTo>
                  <a:pt x="6451600" y="0"/>
                </a:lnTo>
                <a:lnTo>
                  <a:pt x="6352667" y="198119"/>
                </a:lnTo>
                <a:lnTo>
                  <a:pt x="6529958" y="198119"/>
                </a:lnTo>
                <a:lnTo>
                  <a:pt x="6628892" y="0"/>
                </a:lnTo>
                <a:close/>
              </a:path>
              <a:path w="9385300" h="198120">
                <a:moveTo>
                  <a:pt x="6904990" y="0"/>
                </a:moveTo>
                <a:lnTo>
                  <a:pt x="6727825" y="0"/>
                </a:lnTo>
                <a:lnTo>
                  <a:pt x="6628892" y="198119"/>
                </a:lnTo>
                <a:lnTo>
                  <a:pt x="6806057" y="198119"/>
                </a:lnTo>
                <a:lnTo>
                  <a:pt x="6904990" y="0"/>
                </a:lnTo>
                <a:close/>
              </a:path>
              <a:path w="9385300" h="198120">
                <a:moveTo>
                  <a:pt x="7181215" y="0"/>
                </a:moveTo>
                <a:lnTo>
                  <a:pt x="7004050" y="0"/>
                </a:lnTo>
                <a:lnTo>
                  <a:pt x="6904990" y="198119"/>
                </a:lnTo>
                <a:lnTo>
                  <a:pt x="7082282" y="198119"/>
                </a:lnTo>
                <a:lnTo>
                  <a:pt x="7181215" y="0"/>
                </a:lnTo>
                <a:close/>
              </a:path>
              <a:path w="9385300" h="198120">
                <a:moveTo>
                  <a:pt x="7457440" y="0"/>
                </a:moveTo>
                <a:lnTo>
                  <a:pt x="7280148" y="0"/>
                </a:lnTo>
                <a:lnTo>
                  <a:pt x="7181215" y="198119"/>
                </a:lnTo>
                <a:lnTo>
                  <a:pt x="7358507" y="198119"/>
                </a:lnTo>
                <a:lnTo>
                  <a:pt x="7457440" y="0"/>
                </a:lnTo>
                <a:close/>
              </a:path>
              <a:path w="9385300" h="198120">
                <a:moveTo>
                  <a:pt x="7733665" y="0"/>
                </a:moveTo>
                <a:lnTo>
                  <a:pt x="7556373" y="0"/>
                </a:lnTo>
                <a:lnTo>
                  <a:pt x="7457440" y="198119"/>
                </a:lnTo>
                <a:lnTo>
                  <a:pt x="7634732" y="198119"/>
                </a:lnTo>
                <a:lnTo>
                  <a:pt x="7733665" y="0"/>
                </a:lnTo>
                <a:close/>
              </a:path>
              <a:path w="9385300" h="198120">
                <a:moveTo>
                  <a:pt x="8009890" y="0"/>
                </a:moveTo>
                <a:lnTo>
                  <a:pt x="7832598" y="0"/>
                </a:lnTo>
                <a:lnTo>
                  <a:pt x="7733665" y="198119"/>
                </a:lnTo>
                <a:lnTo>
                  <a:pt x="7910957" y="198119"/>
                </a:lnTo>
                <a:lnTo>
                  <a:pt x="8009890" y="0"/>
                </a:lnTo>
                <a:close/>
              </a:path>
              <a:path w="9385300" h="198120">
                <a:moveTo>
                  <a:pt x="8286115" y="0"/>
                </a:moveTo>
                <a:lnTo>
                  <a:pt x="8108823" y="0"/>
                </a:lnTo>
                <a:lnTo>
                  <a:pt x="8009890" y="198119"/>
                </a:lnTo>
                <a:lnTo>
                  <a:pt x="8187055" y="198119"/>
                </a:lnTo>
                <a:lnTo>
                  <a:pt x="8286115" y="0"/>
                </a:lnTo>
                <a:close/>
              </a:path>
              <a:path w="9385300" h="198120">
                <a:moveTo>
                  <a:pt x="8562213" y="0"/>
                </a:moveTo>
                <a:lnTo>
                  <a:pt x="8385048" y="0"/>
                </a:lnTo>
                <a:lnTo>
                  <a:pt x="8286115" y="198119"/>
                </a:lnTo>
                <a:lnTo>
                  <a:pt x="8463280" y="198119"/>
                </a:lnTo>
                <a:lnTo>
                  <a:pt x="8562213" y="0"/>
                </a:lnTo>
                <a:close/>
              </a:path>
              <a:path w="9385300" h="198120">
                <a:moveTo>
                  <a:pt x="8838438" y="0"/>
                </a:moveTo>
                <a:lnTo>
                  <a:pt x="8661146" y="0"/>
                </a:lnTo>
                <a:lnTo>
                  <a:pt x="8562213" y="198119"/>
                </a:lnTo>
                <a:lnTo>
                  <a:pt x="8739505" y="198119"/>
                </a:lnTo>
                <a:lnTo>
                  <a:pt x="8838438" y="0"/>
                </a:lnTo>
                <a:close/>
              </a:path>
              <a:path w="9385300" h="198120">
                <a:moveTo>
                  <a:pt x="8937371" y="0"/>
                </a:moveTo>
                <a:lnTo>
                  <a:pt x="8838438" y="198119"/>
                </a:lnTo>
                <a:lnTo>
                  <a:pt x="9336659" y="198119"/>
                </a:lnTo>
                <a:lnTo>
                  <a:pt x="9344179" y="153175"/>
                </a:lnTo>
                <a:lnTo>
                  <a:pt x="9377271" y="74293"/>
                </a:lnTo>
                <a:lnTo>
                  <a:pt x="9384792" y="29349"/>
                </a:lnTo>
                <a:lnTo>
                  <a:pt x="8937371" y="0"/>
                </a:lnTo>
                <a:close/>
              </a:path>
            </a:pathLst>
          </a:custGeom>
          <a:solidFill>
            <a:srgbClr val="0052A2"/>
          </a:solidFill>
        </p:spPr>
        <p:txBody>
          <a:bodyPr wrap="square" lIns="0" tIns="0" rIns="0" bIns="0" rtlCol="0"/>
          <a:lstStyle/>
          <a:p/>
        </p:txBody>
      </p:sp>
      <p:sp>
        <p:nvSpPr>
          <p:cNvPr id="17" name="bg object 17"/>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18" name="bg object 18"/>
          <p:cNvPicPr/>
          <p:nvPr/>
        </p:nvPicPr>
        <p:blipFill>
          <a:blip r:embed="rId7" cstate="print"/>
          <a:stretch>
            <a:fillRect/>
          </a:stretch>
        </p:blipFill>
        <p:spPr>
          <a:xfrm>
            <a:off x="417575" y="164592"/>
            <a:ext cx="690372" cy="713231"/>
          </a:xfrm>
          <a:prstGeom prst="rect">
            <a:avLst/>
          </a:prstGeom>
        </p:spPr>
      </p:pic>
      <p:sp>
        <p:nvSpPr>
          <p:cNvPr id="19" name="bg object 19"/>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pic>
        <p:nvPicPr>
          <p:cNvPr id="20" name="bg object 20"/>
          <p:cNvPicPr/>
          <p:nvPr/>
        </p:nvPicPr>
        <p:blipFill>
          <a:blip r:embed="rId8" cstate="print"/>
          <a:stretch>
            <a:fillRect/>
          </a:stretch>
        </p:blipFill>
        <p:spPr>
          <a:xfrm>
            <a:off x="11341607" y="117257"/>
            <a:ext cx="790955" cy="806951"/>
          </a:xfrm>
          <a:prstGeom prst="rect">
            <a:avLst/>
          </a:prstGeom>
        </p:spPr>
      </p:pic>
      <p:sp>
        <p:nvSpPr>
          <p:cNvPr id="21" name="bg object 21"/>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2" name="Holder 2"/>
          <p:cNvSpPr>
            <a:spLocks noGrp="1"/>
          </p:cNvSpPr>
          <p:nvPr>
            <p:ph type="title"/>
          </p:nvPr>
        </p:nvSpPr>
        <p:spPr>
          <a:xfrm>
            <a:off x="1613408" y="170510"/>
            <a:ext cx="5041265" cy="635000"/>
          </a:xfrm>
          <a:prstGeom prst="rect">
            <a:avLst/>
          </a:prstGeom>
        </p:spPr>
        <p:txBody>
          <a:bodyPr wrap="square" lIns="0" tIns="0" rIns="0" bIns="0">
            <a:spAutoFit/>
          </a:bodyPr>
          <a:lstStyle>
            <a:lvl1pPr>
              <a:defRPr sz="4000" b="1" i="0">
                <a:solidFill>
                  <a:srgbClr val="1556AD"/>
                </a:solidFill>
                <a:latin typeface="等线"/>
                <a:cs typeface="等线"/>
              </a:defRPr>
            </a:lvl1pPr>
          </a:lstStyle>
          <a:p/>
        </p:txBody>
      </p:sp>
      <p:sp>
        <p:nvSpPr>
          <p:cNvPr id="3" name="Holder 3"/>
          <p:cNvSpPr>
            <a:spLocks noGrp="1"/>
          </p:cNvSpPr>
          <p:nvPr>
            <p:ph type="body" idx="1"/>
          </p:nvPr>
        </p:nvSpPr>
        <p:spPr>
          <a:xfrm>
            <a:off x="5010022" y="1297669"/>
            <a:ext cx="5030470" cy="3771900"/>
          </a:xfrm>
          <a:prstGeom prst="rect">
            <a:avLst/>
          </a:prstGeom>
        </p:spPr>
        <p:txBody>
          <a:bodyPr wrap="square" lIns="0" tIns="0" rIns="0" bIns="0">
            <a:spAutoFit/>
          </a:bodyPr>
          <a:lstStyle>
            <a:lvl1pPr>
              <a:defRPr sz="1800" b="0" i="0">
                <a:solidFill>
                  <a:schemeClr val="tx1"/>
                </a:solidFill>
                <a:latin typeface="微软雅黑"/>
                <a:cs typeface="微软雅黑"/>
              </a:defRPr>
            </a:lvl1pPr>
          </a:lstStyle>
          <a:p/>
        </p:txBody>
      </p:sp>
      <p:sp>
        <p:nvSpPr>
          <p:cNvPr id="4" name="Holder 4"/>
          <p:cNvSpPr>
            <a:spLocks noGrp="1"/>
          </p:cNvSpPr>
          <p:nvPr>
            <p:ph type="ftr" idx="5" sz="quarter"/>
          </p:nvPr>
        </p:nvSpPr>
        <p:spPr>
          <a:xfrm>
            <a:off x="8695435" y="6611825"/>
            <a:ext cx="2696845" cy="260984"/>
          </a:xfrm>
          <a:prstGeom prst="rect">
            <a:avLst/>
          </a:prstGeom>
        </p:spPr>
        <p:txBody>
          <a:bodyPr wrap="square" lIns="0" tIns="0" rIns="0" bIns="0">
            <a:spAutoFit/>
          </a:bodyPr>
          <a:lstStyle>
            <a:lvl1pPr>
              <a:defRPr sz="1400" b="1" i="0">
                <a:solidFill>
                  <a:schemeClr val="bg1"/>
                </a:solidFill>
                <a:latin typeface="微软雅黑"/>
                <a:cs typeface="微软雅黑"/>
              </a:defRPr>
            </a:lvl1p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5" name="Holder 5"/>
          <p:cNvSpPr>
            <a:spLocks noGrp="1"/>
          </p:cNvSpPr>
          <p:nvPr>
            <p:ph type="dt" idx="6" sz="half"/>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p>
        </p:txBody>
      </p:sp>
      <p:sp>
        <p:nvSpPr>
          <p:cNvPr id="6" name="Holder 6"/>
          <p:cNvSpPr>
            <a:spLocks noGrp="1"/>
          </p:cNvSpPr>
          <p:nvPr>
            <p:ph type="sldNum" idx="7" sz="quarter"/>
          </p:nvPr>
        </p:nvSpPr>
        <p:spPr>
          <a:xfrm>
            <a:off x="11583669" y="6596186"/>
            <a:ext cx="589279" cy="222884"/>
          </a:xfrm>
          <a:prstGeom prst="rect">
            <a:avLst/>
          </a:prstGeom>
        </p:spPr>
        <p:txBody>
          <a:bodyPr wrap="square" lIns="0" tIns="0" rIns="0" bIns="0">
            <a:spAutoFit/>
          </a:bodyPr>
          <a:lstStyle>
            <a:lvl1pPr>
              <a:defRPr sz="1400" b="1" i="0">
                <a:solidFill>
                  <a:schemeClr val="bg1"/>
                </a:solidFill>
                <a:latin typeface="Times New Roman"/>
                <a:cs typeface="Times New Roman"/>
              </a:defRPr>
            </a:lvl1pPr>
          </a:lstStyle>
          <a:p>
            <a:pPr marL="38100">
              <a:lnSpc>
                <a:spcPts val="1630"/>
              </a:lnSpc>
            </a:pPr>
            <a:fld id="{81D60167-4931-47E6-BA6A-407CBD079E47}" type="slidenum">
              <a:rPr dirty="0" spc="5"/>
              <a:t>#</a:t>
            </a:fld>
            <a:r>
              <a:rPr dirty="0" spc="5"/>
              <a:t>/120</a:t>
            </a:r>
          </a:p>
        </p:txBody>
      </p:sp>
    </p:spTree>
  </p:cSld>
  <p:clrMap folHlink="folHlink" hlink="hlink" accent1="accent1" accent2="accent2" accent3="accent3" accent4="accent4" accent5="accent5" accent6="accent6" tx2="dk2" bg2="lt2" tx1="dk1" bg1="lt1"/>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4.jpg"/><Relationship Id="rId3" Type="http://schemas.openxmlformats.org/officeDocument/2006/relationships/image" Target="../media/image425.png"/><Relationship Id="rId4" Type="http://schemas.openxmlformats.org/officeDocument/2006/relationships/image" Target="../media/image426.png"/><Relationship Id="rId5" Type="http://schemas.openxmlformats.org/officeDocument/2006/relationships/image" Target="../media/image427.png"/><Relationship Id="rId6" Type="http://schemas.openxmlformats.org/officeDocument/2006/relationships/image" Target="../media/image428.png"/><Relationship Id="rId7" Type="http://schemas.openxmlformats.org/officeDocument/2006/relationships/image" Target="../media/image429.png"/><Relationship Id="rId8" Type="http://schemas.openxmlformats.org/officeDocument/2006/relationships/image" Target="../media/image430.png"/><Relationship Id="rId9" Type="http://schemas.openxmlformats.org/officeDocument/2006/relationships/image" Target="../media/image431.png"/><Relationship Id="rId10" Type="http://schemas.openxmlformats.org/officeDocument/2006/relationships/image" Target="../media/image43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3.jpg"/><Relationship Id="rId3" Type="http://schemas.openxmlformats.org/officeDocument/2006/relationships/image" Target="../media/image434.jpg"/><Relationship Id="rId4" Type="http://schemas.openxmlformats.org/officeDocument/2006/relationships/image" Target="../media/image435.jpg"/><Relationship Id="rId5" Type="http://schemas.openxmlformats.org/officeDocument/2006/relationships/image" Target="../media/image436.jpg"/><Relationship Id="rId6" Type="http://schemas.openxmlformats.org/officeDocument/2006/relationships/image" Target="../media/image437.jpg"/><Relationship Id="rId7" Type="http://schemas.openxmlformats.org/officeDocument/2006/relationships/image" Target="../media/image438.jpg"/><Relationship Id="rId8" Type="http://schemas.openxmlformats.org/officeDocument/2006/relationships/image" Target="../media/image439.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0.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1.jpg"/><Relationship Id="rId3" Type="http://schemas.openxmlformats.org/officeDocument/2006/relationships/image" Target="../media/image4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4.jpg"/><Relationship Id="rId3" Type="http://schemas.openxmlformats.org/officeDocument/2006/relationships/image" Target="../media/image4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7.jpg"/><Relationship Id="rId3" Type="http://schemas.openxmlformats.org/officeDocument/2006/relationships/image" Target="../media/image448.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9.png"/><Relationship Id="rId3" Type="http://schemas.openxmlformats.org/officeDocument/2006/relationships/image" Target="../media/image450.png"/><Relationship Id="rId4" Type="http://schemas.openxmlformats.org/officeDocument/2006/relationships/image" Target="../media/image451.png"/><Relationship Id="rId5" Type="http://schemas.openxmlformats.org/officeDocument/2006/relationships/image" Target="../media/image4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3.jpg"/><Relationship Id="rId3" Type="http://schemas.openxmlformats.org/officeDocument/2006/relationships/image" Target="../media/image454.png"/><Relationship Id="rId4" Type="http://schemas.openxmlformats.org/officeDocument/2006/relationships/image" Target="../media/image455.png"/><Relationship Id="rId5" Type="http://schemas.openxmlformats.org/officeDocument/2006/relationships/image" Target="../media/image456.png"/><Relationship Id="rId6" Type="http://schemas.openxmlformats.org/officeDocument/2006/relationships/image" Target="../media/image45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8.png"/><Relationship Id="rId3" Type="http://schemas.openxmlformats.org/officeDocument/2006/relationships/hyperlink" Target="mailto:jjwei@xjtu.edu.c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png"/><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 Id="rId3"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 Id="rId3" Type="http://schemas.openxmlformats.org/officeDocument/2006/relationships/image" Target="../media/image44.jpg"/><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 Id="rId3" Type="http://schemas.openxmlformats.org/officeDocument/2006/relationships/image" Target="../media/image47.jpg"/><Relationship Id="rId4" Type="http://schemas.openxmlformats.org/officeDocument/2006/relationships/image" Target="../media/image4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1.jpg"/><Relationship Id="rId4" Type="http://schemas.openxmlformats.org/officeDocument/2006/relationships/image" Target="../media/image52.jpg"/><Relationship Id="rId5"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4.png"/><Relationship Id="rId4"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8.jpg"/><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0.jp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88.png"/><Relationship Id="rId19" Type="http://schemas.openxmlformats.org/officeDocument/2006/relationships/image" Target="../media/image8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pn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30"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jp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jpg"/><Relationship Id="rId3" Type="http://schemas.openxmlformats.org/officeDocument/2006/relationships/image" Target="../media/image106.jp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image" Target="../media/image114.png"/><Relationship Id="rId12" Type="http://schemas.openxmlformats.org/officeDocument/2006/relationships/image" Target="../media/image115.png"/><Relationship Id="rId13" Type="http://schemas.openxmlformats.org/officeDocument/2006/relationships/image" Target="../media/image116.pn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png"/><Relationship Id="rId17" Type="http://schemas.openxmlformats.org/officeDocument/2006/relationships/image" Target="../media/image120.png"/><Relationship Id="rId18" Type="http://schemas.openxmlformats.org/officeDocument/2006/relationships/image" Target="../media/image121.png"/><Relationship Id="rId19"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5.png"/><Relationship Id="rId4" Type="http://schemas.openxmlformats.org/officeDocument/2006/relationships/image" Target="../media/image136.jpg"/><Relationship Id="rId5" Type="http://schemas.openxmlformats.org/officeDocument/2006/relationships/image" Target="../media/image137.jpg"/><Relationship Id="rId6" Type="http://schemas.openxmlformats.org/officeDocument/2006/relationships/image" Target="../media/image1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9.jpg"/><Relationship Id="rId4" Type="http://schemas.openxmlformats.org/officeDocument/2006/relationships/image" Target="../media/image140.png"/><Relationship Id="rId5" Type="http://schemas.openxmlformats.org/officeDocument/2006/relationships/image" Target="../media/image1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jp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jpg"/><Relationship Id="rId7" Type="http://schemas.openxmlformats.org/officeDocument/2006/relationships/image" Target="../media/image1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jpg"/><Relationship Id="rId3" Type="http://schemas.openxmlformats.org/officeDocument/2006/relationships/image" Target="../media/image14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jpg"/><Relationship Id="rId3" Type="http://schemas.openxmlformats.org/officeDocument/2006/relationships/image" Target="../media/image151.jpg"/><Relationship Id="rId4" Type="http://schemas.openxmlformats.org/officeDocument/2006/relationships/image" Target="../media/image152.jpg"/><Relationship Id="rId5" Type="http://schemas.openxmlformats.org/officeDocument/2006/relationships/image" Target="../media/image153.jpg"/><Relationship Id="rId6" Type="http://schemas.openxmlformats.org/officeDocument/2006/relationships/image" Target="../media/image154.jpg"/><Relationship Id="rId7" Type="http://schemas.openxmlformats.org/officeDocument/2006/relationships/image" Target="../media/image155.jpg"/><Relationship Id="rId8" Type="http://schemas.openxmlformats.org/officeDocument/2006/relationships/image" Target="../media/image156.jpg"/><Relationship Id="rId9" Type="http://schemas.openxmlformats.org/officeDocument/2006/relationships/image" Target="../media/image157.jpg"/><Relationship Id="rId10" Type="http://schemas.openxmlformats.org/officeDocument/2006/relationships/image" Target="../media/image158.jpg"/><Relationship Id="rId11" Type="http://schemas.openxmlformats.org/officeDocument/2006/relationships/image" Target="../media/image159.jpg"/><Relationship Id="rId12" Type="http://schemas.openxmlformats.org/officeDocument/2006/relationships/image" Target="../media/image16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1.jpg"/><Relationship Id="rId3" Type="http://schemas.openxmlformats.org/officeDocument/2006/relationships/image" Target="../media/image162.jpg"/><Relationship Id="rId4" Type="http://schemas.openxmlformats.org/officeDocument/2006/relationships/image" Target="../media/image163.jpg"/><Relationship Id="rId5" Type="http://schemas.openxmlformats.org/officeDocument/2006/relationships/image" Target="../media/image164.jpg"/><Relationship Id="rId6" Type="http://schemas.openxmlformats.org/officeDocument/2006/relationships/image" Target="../media/image165.jpg"/><Relationship Id="rId7" Type="http://schemas.openxmlformats.org/officeDocument/2006/relationships/image" Target="../media/image166.png"/><Relationship Id="rId8" Type="http://schemas.openxmlformats.org/officeDocument/2006/relationships/image" Target="../media/image167.png"/><Relationship Id="rId9" Type="http://schemas.openxmlformats.org/officeDocument/2006/relationships/image" Target="../media/image168.png"/><Relationship Id="rId10" Type="http://schemas.openxmlformats.org/officeDocument/2006/relationships/image" Target="../media/image169.png"/><Relationship Id="rId11"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1.jpg"/><Relationship Id="rId3" Type="http://schemas.openxmlformats.org/officeDocument/2006/relationships/image" Target="../media/image162.jpg"/><Relationship Id="rId4" Type="http://schemas.openxmlformats.org/officeDocument/2006/relationships/image" Target="../media/image172.png"/><Relationship Id="rId5" Type="http://schemas.openxmlformats.org/officeDocument/2006/relationships/image" Target="../media/image1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4.png"/><Relationship Id="rId3" Type="http://schemas.openxmlformats.org/officeDocument/2006/relationships/image" Target="../media/image164.jpg"/><Relationship Id="rId4" Type="http://schemas.openxmlformats.org/officeDocument/2006/relationships/image" Target="../media/image17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jpg"/><Relationship Id="rId5" Type="http://schemas.openxmlformats.org/officeDocument/2006/relationships/image" Target="../media/image179.jpg"/><Relationship Id="rId6" Type="http://schemas.openxmlformats.org/officeDocument/2006/relationships/image" Target="../media/image1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jpg"/><Relationship Id="rId3" Type="http://schemas.openxmlformats.org/officeDocument/2006/relationships/image" Target="../media/image186.jpg"/><Relationship Id="rId4" Type="http://schemas.openxmlformats.org/officeDocument/2006/relationships/image" Target="../media/image187.png"/><Relationship Id="rId5" Type="http://schemas.openxmlformats.org/officeDocument/2006/relationships/image" Target="../media/image188.jpg"/><Relationship Id="rId6" Type="http://schemas.openxmlformats.org/officeDocument/2006/relationships/image" Target="../media/image189.jpg"/><Relationship Id="rId7" Type="http://schemas.openxmlformats.org/officeDocument/2006/relationships/image" Target="../media/image190.jpg"/><Relationship Id="rId8" Type="http://schemas.openxmlformats.org/officeDocument/2006/relationships/image" Target="../media/image191.png"/><Relationship Id="rId9" Type="http://schemas.openxmlformats.org/officeDocument/2006/relationships/image" Target="../media/image192.png"/><Relationship Id="rId10" Type="http://schemas.openxmlformats.org/officeDocument/2006/relationships/image" Target="../media/image1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4.jpg"/><Relationship Id="rId3" Type="http://schemas.openxmlformats.org/officeDocument/2006/relationships/image" Target="../media/image195.jpg"/><Relationship Id="rId4" Type="http://schemas.openxmlformats.org/officeDocument/2006/relationships/image" Target="../media/image196.jpg"/><Relationship Id="rId5" Type="http://schemas.openxmlformats.org/officeDocument/2006/relationships/image" Target="../media/image197.jpg"/><Relationship Id="rId6" Type="http://schemas.openxmlformats.org/officeDocument/2006/relationships/image" Target="../media/image1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9.jpg"/><Relationship Id="rId3" Type="http://schemas.openxmlformats.org/officeDocument/2006/relationships/image" Target="../media/image2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1.jpg"/><Relationship Id="rId3" Type="http://schemas.openxmlformats.org/officeDocument/2006/relationships/image" Target="../media/image20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9.png"/><Relationship Id="rId9" Type="http://schemas.openxmlformats.org/officeDocument/2006/relationships/image" Target="../media/image210.png"/><Relationship Id="rId10" Type="http://schemas.openxmlformats.org/officeDocument/2006/relationships/image" Target="../media/image211.png"/><Relationship Id="rId11" Type="http://schemas.openxmlformats.org/officeDocument/2006/relationships/image" Target="../media/image212.png"/><Relationship Id="rId12" Type="http://schemas.openxmlformats.org/officeDocument/2006/relationships/image" Target="../media/image213.png"/><Relationship Id="rId13" Type="http://schemas.openxmlformats.org/officeDocument/2006/relationships/image" Target="../media/image214.png"/><Relationship Id="rId14" Type="http://schemas.openxmlformats.org/officeDocument/2006/relationships/image" Target="../media/image215.png"/><Relationship Id="rId15" Type="http://schemas.openxmlformats.org/officeDocument/2006/relationships/image" Target="../media/image216.png"/><Relationship Id="rId16" Type="http://schemas.openxmlformats.org/officeDocument/2006/relationships/image" Target="../media/image217.png"/><Relationship Id="rId17"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3.jpg"/><Relationship Id="rId4" Type="http://schemas.openxmlformats.org/officeDocument/2006/relationships/image" Target="../media/image219.jpg"/><Relationship Id="rId5"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3.jpg"/><Relationship Id="rId4" Type="http://schemas.openxmlformats.org/officeDocument/2006/relationships/image" Target="../media/image221.jpg"/><Relationship Id="rId5" Type="http://schemas.openxmlformats.org/officeDocument/2006/relationships/image" Target="../media/image2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3.png"/><Relationship Id="rId3" Type="http://schemas.openxmlformats.org/officeDocument/2006/relationships/image" Target="../media/image224.jpg"/><Relationship Id="rId4" Type="http://schemas.openxmlformats.org/officeDocument/2006/relationships/image" Target="../media/image225.jpg"/><Relationship Id="rId5" Type="http://schemas.openxmlformats.org/officeDocument/2006/relationships/image" Target="../media/image226.jpg"/><Relationship Id="rId6" Type="http://schemas.openxmlformats.org/officeDocument/2006/relationships/image" Target="../media/image227.jpg"/><Relationship Id="rId7" Type="http://schemas.openxmlformats.org/officeDocument/2006/relationships/image" Target="../media/image228.png"/><Relationship Id="rId8" Type="http://schemas.openxmlformats.org/officeDocument/2006/relationships/image" Target="../media/image229.png"/><Relationship Id="rId9" Type="http://schemas.openxmlformats.org/officeDocument/2006/relationships/image" Target="../media/image2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1.jpg"/><Relationship Id="rId3" Type="http://schemas.openxmlformats.org/officeDocument/2006/relationships/image" Target="../media/image232.jpg"/><Relationship Id="rId4" Type="http://schemas.openxmlformats.org/officeDocument/2006/relationships/image" Target="../media/image233.jpg"/><Relationship Id="rId5" Type="http://schemas.openxmlformats.org/officeDocument/2006/relationships/image" Target="../media/image234.jpg"/><Relationship Id="rId6" Type="http://schemas.openxmlformats.org/officeDocument/2006/relationships/image" Target="../media/image235.jpg"/><Relationship Id="rId7" Type="http://schemas.openxmlformats.org/officeDocument/2006/relationships/image" Target="../media/image2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9.png"/><Relationship Id="rId5" Type="http://schemas.openxmlformats.org/officeDocument/2006/relationships/image" Target="../media/image240.png"/><Relationship Id="rId6" Type="http://schemas.openxmlformats.org/officeDocument/2006/relationships/image" Target="../media/image241.png"/><Relationship Id="rId7" Type="http://schemas.openxmlformats.org/officeDocument/2006/relationships/image" Target="../media/image242.png"/><Relationship Id="rId8" Type="http://schemas.openxmlformats.org/officeDocument/2006/relationships/image" Target="../media/image243.png"/><Relationship Id="rId9" Type="http://schemas.openxmlformats.org/officeDocument/2006/relationships/image" Target="../media/image244.png"/><Relationship Id="rId10" Type="http://schemas.openxmlformats.org/officeDocument/2006/relationships/image" Target="../media/image245.png"/><Relationship Id="rId11" Type="http://schemas.openxmlformats.org/officeDocument/2006/relationships/image" Target="../media/image246.png"/><Relationship Id="rId12" Type="http://schemas.openxmlformats.org/officeDocument/2006/relationships/image" Target="../media/image247.png"/><Relationship Id="rId13" Type="http://schemas.openxmlformats.org/officeDocument/2006/relationships/image" Target="../media/image248.png"/><Relationship Id="rId14" Type="http://schemas.openxmlformats.org/officeDocument/2006/relationships/image" Target="../media/image249.png"/><Relationship Id="rId15" Type="http://schemas.openxmlformats.org/officeDocument/2006/relationships/image" Target="../media/image250.png"/><Relationship Id="rId16" Type="http://schemas.openxmlformats.org/officeDocument/2006/relationships/image" Target="../media/image251.png"/><Relationship Id="rId17"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jpg"/><Relationship Id="rId3" Type="http://schemas.openxmlformats.org/officeDocument/2006/relationships/image" Target="../media/image25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9.jpg"/><Relationship Id="rId3" Type="http://schemas.openxmlformats.org/officeDocument/2006/relationships/image" Target="../media/image260.png"/><Relationship Id="rId4" Type="http://schemas.openxmlformats.org/officeDocument/2006/relationships/image" Target="../media/image2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jpg"/><Relationship Id="rId10" Type="http://schemas.openxmlformats.org/officeDocument/2006/relationships/image" Target="../media/image2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1.png"/><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6.png"/><Relationship Id="rId8" Type="http://schemas.openxmlformats.org/officeDocument/2006/relationships/image" Target="../media/image277.png"/><Relationship Id="rId9" Type="http://schemas.openxmlformats.org/officeDocument/2006/relationships/image" Target="../media/image278.png"/><Relationship Id="rId10" Type="http://schemas.openxmlformats.org/officeDocument/2006/relationships/image" Target="../media/image279.png"/><Relationship Id="rId11" Type="http://schemas.openxmlformats.org/officeDocument/2006/relationships/image" Target="../media/image280.png"/><Relationship Id="rId12" Type="http://schemas.openxmlformats.org/officeDocument/2006/relationships/image" Target="../media/image281.png"/><Relationship Id="rId13" Type="http://schemas.openxmlformats.org/officeDocument/2006/relationships/image" Target="../media/image282.png"/><Relationship Id="rId14" Type="http://schemas.openxmlformats.org/officeDocument/2006/relationships/image" Target="../media/image283.png"/><Relationship Id="rId15" Type="http://schemas.openxmlformats.org/officeDocument/2006/relationships/image" Target="../media/image284.png"/><Relationship Id="rId16" Type="http://schemas.openxmlformats.org/officeDocument/2006/relationships/image" Target="../media/image285.png"/><Relationship Id="rId17" Type="http://schemas.openxmlformats.org/officeDocument/2006/relationships/image" Target="../media/image286.png"/><Relationship Id="rId18" Type="http://schemas.openxmlformats.org/officeDocument/2006/relationships/image" Target="../media/image287.png"/><Relationship Id="rId19" Type="http://schemas.openxmlformats.org/officeDocument/2006/relationships/image" Target="../media/image288.png"/><Relationship Id="rId20" Type="http://schemas.openxmlformats.org/officeDocument/2006/relationships/image" Target="../media/image289.png"/><Relationship Id="rId21" Type="http://schemas.openxmlformats.org/officeDocument/2006/relationships/image" Target="../media/image290.png"/><Relationship Id="rId22" Type="http://schemas.openxmlformats.org/officeDocument/2006/relationships/image" Target="../media/image291.png"/><Relationship Id="rId23" Type="http://schemas.openxmlformats.org/officeDocument/2006/relationships/image" Target="../media/image292.png"/><Relationship Id="rId24" Type="http://schemas.openxmlformats.org/officeDocument/2006/relationships/image" Target="../media/image293.png"/><Relationship Id="rId25" Type="http://schemas.openxmlformats.org/officeDocument/2006/relationships/image" Target="../media/image294.png"/><Relationship Id="rId26" Type="http://schemas.openxmlformats.org/officeDocument/2006/relationships/image" Target="../media/image295.png"/><Relationship Id="rId27" Type="http://schemas.openxmlformats.org/officeDocument/2006/relationships/image" Target="../media/image296.png"/><Relationship Id="rId28" Type="http://schemas.openxmlformats.org/officeDocument/2006/relationships/image" Target="../media/image297.png"/><Relationship Id="rId29" Type="http://schemas.openxmlformats.org/officeDocument/2006/relationships/image" Target="../media/image298.png"/><Relationship Id="rId30" Type="http://schemas.openxmlformats.org/officeDocument/2006/relationships/image" Target="../media/image29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1.png"/><Relationship Id="rId3" Type="http://schemas.openxmlformats.org/officeDocument/2006/relationships/image" Target="../media/image30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 Id="rId4" Type="http://schemas.openxmlformats.org/officeDocument/2006/relationships/image" Target="../media/image2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4.jpg"/><Relationship Id="rId3" Type="http://schemas.openxmlformats.org/officeDocument/2006/relationships/image" Target="../media/image305.jpg"/><Relationship Id="rId4" Type="http://schemas.openxmlformats.org/officeDocument/2006/relationships/image" Target="../media/image30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8.jpg"/><Relationship Id="rId3" Type="http://schemas.openxmlformats.org/officeDocument/2006/relationships/image" Target="../media/image309.jpg"/><Relationship Id="rId4" Type="http://schemas.openxmlformats.org/officeDocument/2006/relationships/image" Target="../media/image310.jpg"/><Relationship Id="rId5" Type="http://schemas.openxmlformats.org/officeDocument/2006/relationships/image" Target="../media/image31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2.jp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2.jpg"/><Relationship Id="rId3" Type="http://schemas.openxmlformats.org/officeDocument/2006/relationships/image" Target="../media/image316.png"/><Relationship Id="rId4" Type="http://schemas.openxmlformats.org/officeDocument/2006/relationships/image" Target="../media/image317.jpg"/><Relationship Id="rId5" Type="http://schemas.openxmlformats.org/officeDocument/2006/relationships/image" Target="../media/image318.jpg"/><Relationship Id="rId6" Type="http://schemas.openxmlformats.org/officeDocument/2006/relationships/image" Target="../media/image319.png"/><Relationship Id="rId7" Type="http://schemas.openxmlformats.org/officeDocument/2006/relationships/image" Target="../media/image320.jpg"/><Relationship Id="rId8" Type="http://schemas.openxmlformats.org/officeDocument/2006/relationships/image" Target="../media/image32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2.jpg"/><Relationship Id="rId3" Type="http://schemas.openxmlformats.org/officeDocument/2006/relationships/image" Target="../media/image323.jpg"/><Relationship Id="rId4" Type="http://schemas.openxmlformats.org/officeDocument/2006/relationships/image" Target="../media/image324.jp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image" Target="../media/image328.png"/><Relationship Id="rId9" Type="http://schemas.openxmlformats.org/officeDocument/2006/relationships/image" Target="../media/image329.png"/><Relationship Id="rId10" Type="http://schemas.openxmlformats.org/officeDocument/2006/relationships/image" Target="../media/image330.png"/><Relationship Id="rId11" Type="http://schemas.openxmlformats.org/officeDocument/2006/relationships/image" Target="../media/image331.png"/><Relationship Id="rId12" Type="http://schemas.openxmlformats.org/officeDocument/2006/relationships/image" Target="../media/image332.png"/><Relationship Id="rId13" Type="http://schemas.openxmlformats.org/officeDocument/2006/relationships/image" Target="../media/image333.png"/><Relationship Id="rId14" Type="http://schemas.openxmlformats.org/officeDocument/2006/relationships/image" Target="../media/image334.png"/><Relationship Id="rId15" Type="http://schemas.openxmlformats.org/officeDocument/2006/relationships/image" Target="../media/image3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6.png"/><Relationship Id="rId3" Type="http://schemas.openxmlformats.org/officeDocument/2006/relationships/image" Target="../media/image337.png"/><Relationship Id="rId4" Type="http://schemas.openxmlformats.org/officeDocument/2006/relationships/image" Target="../media/image338.png"/><Relationship Id="rId5" Type="http://schemas.openxmlformats.org/officeDocument/2006/relationships/image" Target="../media/image3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24.jpg"/><Relationship Id="rId4" Type="http://schemas.openxmlformats.org/officeDocument/2006/relationships/image" Target="../media/image2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0.png"/><Relationship Id="rId3" Type="http://schemas.openxmlformats.org/officeDocument/2006/relationships/image" Target="../media/image341.png"/><Relationship Id="rId4" Type="http://schemas.openxmlformats.org/officeDocument/2006/relationships/image" Target="../media/image342.jpg"/><Relationship Id="rId5" Type="http://schemas.openxmlformats.org/officeDocument/2006/relationships/image" Target="../media/image3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5.png"/><Relationship Id="rId3" Type="http://schemas.openxmlformats.org/officeDocument/2006/relationships/image" Target="../media/image346.jpg"/><Relationship Id="rId4" Type="http://schemas.openxmlformats.org/officeDocument/2006/relationships/image" Target="../media/image30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7.png"/><Relationship Id="rId3" Type="http://schemas.openxmlformats.org/officeDocument/2006/relationships/image" Target="../media/image3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9.png"/><Relationship Id="rId3" Type="http://schemas.openxmlformats.org/officeDocument/2006/relationships/image" Target="../media/image350.png"/><Relationship Id="rId4" Type="http://schemas.openxmlformats.org/officeDocument/2006/relationships/image" Target="../media/image351.png"/><Relationship Id="rId5" Type="http://schemas.openxmlformats.org/officeDocument/2006/relationships/image" Target="../media/image3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3.png"/><Relationship Id="rId3" Type="http://schemas.openxmlformats.org/officeDocument/2006/relationships/image" Target="../media/image354.png"/><Relationship Id="rId4" Type="http://schemas.openxmlformats.org/officeDocument/2006/relationships/image" Target="../media/image3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6.jpg"/><Relationship Id="rId3" Type="http://schemas.openxmlformats.org/officeDocument/2006/relationships/image" Target="../media/image357.png"/><Relationship Id="rId4" Type="http://schemas.openxmlformats.org/officeDocument/2006/relationships/image" Target="../media/image358.png"/><Relationship Id="rId5" Type="http://schemas.openxmlformats.org/officeDocument/2006/relationships/image" Target="../media/image359.jpg"/><Relationship Id="rId6" Type="http://schemas.openxmlformats.org/officeDocument/2006/relationships/image" Target="../media/image360.jpg"/><Relationship Id="rId7" Type="http://schemas.openxmlformats.org/officeDocument/2006/relationships/image" Target="../media/image361.jpg"/><Relationship Id="rId8" Type="http://schemas.openxmlformats.org/officeDocument/2006/relationships/image" Target="../media/image362.jpg"/><Relationship Id="rId9" Type="http://schemas.openxmlformats.org/officeDocument/2006/relationships/image" Target="../media/image36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4.jpg"/><Relationship Id="rId3" Type="http://schemas.openxmlformats.org/officeDocument/2006/relationships/image" Target="../media/image36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6.jpg"/><Relationship Id="rId3" Type="http://schemas.openxmlformats.org/officeDocument/2006/relationships/image" Target="../media/image367.jpg"/><Relationship Id="rId4" Type="http://schemas.openxmlformats.org/officeDocument/2006/relationships/image" Target="../media/image368.jpg"/><Relationship Id="rId5" Type="http://schemas.openxmlformats.org/officeDocument/2006/relationships/image" Target="../media/image369.jpg"/><Relationship Id="rId6" Type="http://schemas.openxmlformats.org/officeDocument/2006/relationships/image" Target="../media/image370.jpg"/><Relationship Id="rId7" Type="http://schemas.openxmlformats.org/officeDocument/2006/relationships/image" Target="../media/image371.jpg"/><Relationship Id="rId8" Type="http://schemas.openxmlformats.org/officeDocument/2006/relationships/image" Target="../media/image372.jpg"/><Relationship Id="rId9" Type="http://schemas.openxmlformats.org/officeDocument/2006/relationships/image" Target="../media/image373.jpg"/><Relationship Id="rId10" Type="http://schemas.openxmlformats.org/officeDocument/2006/relationships/image" Target="../media/image374.jpg"/><Relationship Id="rId11" Type="http://schemas.openxmlformats.org/officeDocument/2006/relationships/image" Target="../media/image375.jpg"/><Relationship Id="rId12" Type="http://schemas.openxmlformats.org/officeDocument/2006/relationships/image" Target="../media/image376.png"/><Relationship Id="rId13" Type="http://schemas.openxmlformats.org/officeDocument/2006/relationships/image" Target="../media/image377.png"/><Relationship Id="rId14" Type="http://schemas.openxmlformats.org/officeDocument/2006/relationships/image" Target="../media/image378.png"/><Relationship Id="rId15" Type="http://schemas.openxmlformats.org/officeDocument/2006/relationships/image" Target="../media/image379.png"/><Relationship Id="rId16" Type="http://schemas.openxmlformats.org/officeDocument/2006/relationships/image" Target="../media/image380.png"/><Relationship Id="rId17" Type="http://schemas.openxmlformats.org/officeDocument/2006/relationships/image" Target="../media/image381.png"/><Relationship Id="rId18" Type="http://schemas.openxmlformats.org/officeDocument/2006/relationships/image" Target="../media/image382.png"/><Relationship Id="rId19" Type="http://schemas.openxmlformats.org/officeDocument/2006/relationships/image" Target="../media/image38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 Id="rId4" Type="http://schemas.openxmlformats.org/officeDocument/2006/relationships/image" Target="../media/image2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4.png"/><Relationship Id="rId3" Type="http://schemas.openxmlformats.org/officeDocument/2006/relationships/image" Target="../media/image385.png"/><Relationship Id="rId4" Type="http://schemas.openxmlformats.org/officeDocument/2006/relationships/image" Target="../media/image386.png"/><Relationship Id="rId5" Type="http://schemas.openxmlformats.org/officeDocument/2006/relationships/image" Target="../media/image3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8.jpg"/><Relationship Id="rId3" Type="http://schemas.openxmlformats.org/officeDocument/2006/relationships/image" Target="../media/image38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0.png"/><Relationship Id="rId3" Type="http://schemas.openxmlformats.org/officeDocument/2006/relationships/image" Target="../media/image391.png"/><Relationship Id="rId4" Type="http://schemas.openxmlformats.org/officeDocument/2006/relationships/image" Target="../media/image392.png"/><Relationship Id="rId5" Type="http://schemas.openxmlformats.org/officeDocument/2006/relationships/image" Target="../media/image3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4.png"/><Relationship Id="rId3" Type="http://schemas.openxmlformats.org/officeDocument/2006/relationships/image" Target="../media/image395.png"/><Relationship Id="rId4" Type="http://schemas.openxmlformats.org/officeDocument/2006/relationships/image" Target="../media/image396.png"/><Relationship Id="rId5" Type="http://schemas.openxmlformats.org/officeDocument/2006/relationships/image" Target="../media/image397.png"/><Relationship Id="rId6" Type="http://schemas.openxmlformats.org/officeDocument/2006/relationships/image" Target="../media/image398.png"/><Relationship Id="rId7" Type="http://schemas.openxmlformats.org/officeDocument/2006/relationships/image" Target="../media/image399.png"/><Relationship Id="rId8" Type="http://schemas.openxmlformats.org/officeDocument/2006/relationships/image" Target="../media/image400.png"/><Relationship Id="rId9" Type="http://schemas.openxmlformats.org/officeDocument/2006/relationships/image" Target="../media/image401.jpg"/><Relationship Id="rId10" Type="http://schemas.openxmlformats.org/officeDocument/2006/relationships/image" Target="../media/image4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3.jpg"/><Relationship Id="rId3" Type="http://schemas.openxmlformats.org/officeDocument/2006/relationships/image" Target="../media/image404.png"/><Relationship Id="rId4" Type="http://schemas.openxmlformats.org/officeDocument/2006/relationships/image" Target="../media/image405.png"/><Relationship Id="rId5" Type="http://schemas.openxmlformats.org/officeDocument/2006/relationships/image" Target="../media/image406.png"/><Relationship Id="rId6" Type="http://schemas.openxmlformats.org/officeDocument/2006/relationships/image" Target="../media/image407.png"/><Relationship Id="rId7" Type="http://schemas.openxmlformats.org/officeDocument/2006/relationships/image" Target="../media/image40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9.jpg"/><Relationship Id="rId3" Type="http://schemas.openxmlformats.org/officeDocument/2006/relationships/image" Target="../media/image410.png"/><Relationship Id="rId4" Type="http://schemas.openxmlformats.org/officeDocument/2006/relationships/image" Target="../media/image411.png"/><Relationship Id="rId5" Type="http://schemas.openxmlformats.org/officeDocument/2006/relationships/image" Target="../media/image412.png"/><Relationship Id="rId6" Type="http://schemas.openxmlformats.org/officeDocument/2006/relationships/image" Target="../media/image413.png"/><Relationship Id="rId7" Type="http://schemas.openxmlformats.org/officeDocument/2006/relationships/image" Target="../media/image414.png"/><Relationship Id="rId8" Type="http://schemas.openxmlformats.org/officeDocument/2006/relationships/image" Target="../media/image415.png"/><Relationship Id="rId9" Type="http://schemas.openxmlformats.org/officeDocument/2006/relationships/image" Target="../media/image4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7.jpg"/><Relationship Id="rId3" Type="http://schemas.openxmlformats.org/officeDocument/2006/relationships/image" Target="../media/image4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9.jpg"/><Relationship Id="rId3" Type="http://schemas.openxmlformats.org/officeDocument/2006/relationships/image" Target="../media/image4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2.png"/><Relationship Id="rId3" Type="http://schemas.openxmlformats.org/officeDocument/2006/relationships/image" Target="../media/image423.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44267" y="4905373"/>
            <a:ext cx="7926324" cy="1952624"/>
          </a:xfrm>
          <a:prstGeom prst="rect">
            <a:avLst/>
          </a:prstGeom>
        </p:spPr>
      </p:pic>
      <p:grpSp>
        <p:nvGrpSpPr>
          <p:cNvPr id="3" name="object 3"/>
          <p:cNvGrpSpPr/>
          <p:nvPr/>
        </p:nvGrpSpPr>
        <p:grpSpPr>
          <a:xfrm>
            <a:off x="-6350" y="1488694"/>
            <a:ext cx="12204700" cy="4104640"/>
            <a:chOff x="-6350" y="1488694"/>
            <a:chExt cx="12204700" cy="4104640"/>
          </a:xfrm>
        </p:grpSpPr>
        <p:sp>
          <p:nvSpPr>
            <p:cNvPr id="4" name="object 4"/>
            <p:cNvSpPr/>
            <p:nvPr/>
          </p:nvSpPr>
          <p:spPr>
            <a:xfrm>
              <a:off x="0" y="1495044"/>
              <a:ext cx="12192000" cy="3016250"/>
            </a:xfrm>
            <a:custGeom>
              <a:avLst/>
              <a:gdLst/>
              <a:ahLst/>
              <a:cxnLst/>
              <a:rect l="l" t="t" r="r" b="b"/>
              <a:pathLst>
                <a:path w="12192000" h="3016250">
                  <a:moveTo>
                    <a:pt x="12192000" y="0"/>
                  </a:moveTo>
                  <a:lnTo>
                    <a:pt x="0" y="0"/>
                  </a:lnTo>
                  <a:lnTo>
                    <a:pt x="0" y="3015995"/>
                  </a:lnTo>
                  <a:lnTo>
                    <a:pt x="12192000" y="3015995"/>
                  </a:lnTo>
                  <a:lnTo>
                    <a:pt x="12192000" y="0"/>
                  </a:lnTo>
                  <a:close/>
                </a:path>
              </a:pathLst>
            </a:custGeom>
            <a:solidFill>
              <a:srgbClr val="1556AD"/>
            </a:solidFill>
          </p:spPr>
          <p:txBody>
            <a:bodyPr wrap="square" lIns="0" tIns="0" rIns="0" bIns="0" rtlCol="0"/>
            <a:lstStyle/>
            <a:p/>
          </p:txBody>
        </p:sp>
        <p:sp>
          <p:nvSpPr>
            <p:cNvPr id="5" name="object 5"/>
            <p:cNvSpPr/>
            <p:nvPr/>
          </p:nvSpPr>
          <p:spPr>
            <a:xfrm>
              <a:off x="0" y="1495044"/>
              <a:ext cx="12192000" cy="3016250"/>
            </a:xfrm>
            <a:custGeom>
              <a:avLst/>
              <a:gdLst/>
              <a:ahLst/>
              <a:cxnLst/>
              <a:rect l="l" t="t" r="r" b="b"/>
              <a:pathLst>
                <a:path w="12192000" h="3016250">
                  <a:moveTo>
                    <a:pt x="0" y="3015995"/>
                  </a:moveTo>
                  <a:lnTo>
                    <a:pt x="12192000" y="3015995"/>
                  </a:lnTo>
                  <a:lnTo>
                    <a:pt x="12192000" y="0"/>
                  </a:lnTo>
                  <a:lnTo>
                    <a:pt x="0" y="0"/>
                  </a:lnTo>
                  <a:lnTo>
                    <a:pt x="0" y="3015995"/>
                  </a:lnTo>
                  <a:close/>
                </a:path>
              </a:pathLst>
            </a:custGeom>
            <a:ln w="12191">
              <a:solidFill>
                <a:srgbClr val="085091"/>
              </a:solidFill>
            </a:ln>
          </p:spPr>
          <p:txBody>
            <a:bodyPr wrap="square" lIns="0" tIns="0" rIns="0" bIns="0" rtlCol="0"/>
            <a:lstStyle/>
            <a:p/>
          </p:txBody>
        </p:sp>
        <p:pic>
          <p:nvPicPr>
            <p:cNvPr id="6" name="object 6"/>
            <p:cNvPicPr/>
            <p:nvPr/>
          </p:nvPicPr>
          <p:blipFill>
            <a:blip r:embed="rId3" cstate="print"/>
            <a:stretch>
              <a:fillRect/>
            </a:stretch>
          </p:blipFill>
          <p:spPr>
            <a:xfrm>
              <a:off x="2019300" y="3195827"/>
              <a:ext cx="8275320" cy="1301496"/>
            </a:xfrm>
            <a:prstGeom prst="rect">
              <a:avLst/>
            </a:prstGeom>
          </p:spPr>
        </p:pic>
        <p:pic>
          <p:nvPicPr>
            <p:cNvPr id="7" name="object 7"/>
            <p:cNvPicPr/>
            <p:nvPr/>
          </p:nvPicPr>
          <p:blipFill>
            <a:blip r:embed="rId4" cstate="print"/>
            <a:stretch>
              <a:fillRect/>
            </a:stretch>
          </p:blipFill>
          <p:spPr>
            <a:xfrm>
              <a:off x="4192523" y="4530851"/>
              <a:ext cx="3867912" cy="1062240"/>
            </a:xfrm>
            <a:prstGeom prst="rect">
              <a:avLst/>
            </a:prstGeom>
          </p:spPr>
        </p:pic>
      </p:grpSp>
      <p:sp>
        <p:nvSpPr>
          <p:cNvPr id="8" name="object 8"/>
          <p:cNvSpPr txBox="1"/>
          <p:nvPr/>
        </p:nvSpPr>
        <p:spPr>
          <a:xfrm>
            <a:off x="2403094" y="3331921"/>
            <a:ext cx="7513955" cy="1929130"/>
          </a:xfrm>
          <a:prstGeom prst="rect">
            <a:avLst/>
          </a:prstGeom>
        </p:spPr>
        <p:txBody>
          <a:bodyPr wrap="square" lIns="0" tIns="12700" rIns="0" bIns="0" rtlCol="0" vert="horz">
            <a:spAutoFit/>
          </a:bodyPr>
          <a:lstStyle/>
          <a:p>
            <a:pPr algn="ctr">
              <a:lnSpc>
                <a:spcPct val="100000"/>
              </a:lnSpc>
              <a:spcBef>
                <a:spcPts val="100"/>
              </a:spcBef>
              <a:tabLst>
                <a:tab pos="5773420" algn="l"/>
              </a:tabLst>
            </a:pPr>
            <a:r>
              <a:rPr dirty="0" sz="4500" spc="-5" b="1">
                <a:solidFill>
                  <a:srgbClr val="FFFFFF"/>
                </a:solidFill>
                <a:latin typeface="等线"/>
                <a:cs typeface="等线"/>
              </a:rPr>
              <a:t>化学工程与技术学</a:t>
            </a:r>
            <a:r>
              <a:rPr dirty="0" sz="4500" b="1">
                <a:solidFill>
                  <a:srgbClr val="FFFFFF"/>
                </a:solidFill>
                <a:latin typeface="等线"/>
                <a:cs typeface="等线"/>
              </a:rPr>
              <a:t>院	</a:t>
            </a:r>
            <a:r>
              <a:rPr dirty="0" sz="4500" spc="-5" b="1">
                <a:solidFill>
                  <a:srgbClr val="FFFFFF"/>
                </a:solidFill>
                <a:latin typeface="等线"/>
                <a:cs typeface="等线"/>
              </a:rPr>
              <a:t>魏进家</a:t>
            </a:r>
            <a:endParaRPr sz="4500">
              <a:latin typeface="等线"/>
              <a:cs typeface="等线"/>
            </a:endParaRPr>
          </a:p>
          <a:p>
            <a:pPr>
              <a:lnSpc>
                <a:spcPct val="100000"/>
              </a:lnSpc>
              <a:spcBef>
                <a:spcPts val="70"/>
              </a:spcBef>
            </a:pPr>
            <a:endParaRPr sz="3450">
              <a:latin typeface="等线"/>
              <a:cs typeface="等线"/>
            </a:endParaRPr>
          </a:p>
          <a:p>
            <a:pPr algn="ctr" marR="52705">
              <a:lnSpc>
                <a:spcPct val="100000"/>
              </a:lnSpc>
            </a:pPr>
            <a:r>
              <a:rPr dirty="0" sz="3600" spc="-10" b="1">
                <a:solidFill>
                  <a:srgbClr val="1556AD"/>
                </a:solidFill>
                <a:latin typeface="楷体"/>
                <a:cs typeface="楷体"/>
              </a:rPr>
              <a:t>2021</a:t>
            </a:r>
            <a:r>
              <a:rPr dirty="0" sz="3600" spc="-5" b="1">
                <a:solidFill>
                  <a:srgbClr val="1556AD"/>
                </a:solidFill>
                <a:latin typeface="楷体"/>
                <a:cs typeface="楷体"/>
              </a:rPr>
              <a:t>年10月20</a:t>
            </a:r>
            <a:r>
              <a:rPr dirty="0" sz="3600" spc="-15" b="1">
                <a:solidFill>
                  <a:srgbClr val="1556AD"/>
                </a:solidFill>
                <a:latin typeface="楷体"/>
                <a:cs typeface="楷体"/>
              </a:rPr>
              <a:t>日</a:t>
            </a:r>
            <a:endParaRPr sz="3600">
              <a:latin typeface="楷体"/>
              <a:cs typeface="楷体"/>
            </a:endParaRPr>
          </a:p>
        </p:txBody>
      </p:sp>
      <p:pic>
        <p:nvPicPr>
          <p:cNvPr id="9" name="object 9"/>
          <p:cNvPicPr/>
          <p:nvPr/>
        </p:nvPicPr>
        <p:blipFill>
          <a:blip r:embed="rId5" cstate="print"/>
          <a:stretch>
            <a:fillRect/>
          </a:stretch>
        </p:blipFill>
        <p:spPr>
          <a:xfrm>
            <a:off x="164592" y="245122"/>
            <a:ext cx="2992444" cy="805758"/>
          </a:xfrm>
          <a:prstGeom prst="rect">
            <a:avLst/>
          </a:prstGeom>
        </p:spPr>
      </p:pic>
      <p:pic>
        <p:nvPicPr>
          <p:cNvPr id="10" name="object 10"/>
          <p:cNvPicPr/>
          <p:nvPr/>
        </p:nvPicPr>
        <p:blipFill>
          <a:blip r:embed="rId6" cstate="print"/>
          <a:stretch>
            <a:fillRect/>
          </a:stretch>
        </p:blipFill>
        <p:spPr>
          <a:xfrm>
            <a:off x="2356104" y="1702307"/>
            <a:ext cx="7124700" cy="1540764"/>
          </a:xfrm>
          <a:prstGeom prst="rect">
            <a:avLst/>
          </a:prstGeom>
        </p:spPr>
      </p:pic>
      <p:sp>
        <p:nvSpPr>
          <p:cNvPr id="11" name="object 11"/>
          <p:cNvSpPr txBox="1">
            <a:spLocks noGrp="1"/>
          </p:cNvSpPr>
          <p:nvPr>
            <p:ph type="title"/>
          </p:nvPr>
        </p:nvSpPr>
        <p:spPr>
          <a:xfrm>
            <a:off x="2809113" y="1931365"/>
            <a:ext cx="6225540" cy="848994"/>
          </a:xfrm>
          <a:prstGeom prst="rect"/>
        </p:spPr>
        <p:txBody>
          <a:bodyPr wrap="square" lIns="0" tIns="12700" rIns="0" bIns="0" rtlCol="0" vert="horz">
            <a:spAutoFit/>
          </a:bodyPr>
          <a:lstStyle/>
          <a:p>
            <a:pPr marL="12700">
              <a:lnSpc>
                <a:spcPct val="100000"/>
              </a:lnSpc>
              <a:spcBef>
                <a:spcPts val="100"/>
              </a:spcBef>
            </a:pPr>
            <a:r>
              <a:rPr dirty="0" sz="5400">
                <a:solidFill>
                  <a:srgbClr val="FFFF00"/>
                </a:solidFill>
                <a:latin typeface="黑体"/>
                <a:cs typeface="黑体"/>
              </a:rPr>
              <a:t>智慧能源与智能化工</a:t>
            </a:r>
            <a:endParaRPr sz="5400">
              <a:latin typeface="黑体"/>
              <a:cs typeface="黑体"/>
            </a:endParaRPr>
          </a:p>
        </p:txBody>
      </p:sp>
      <p:grpSp>
        <p:nvGrpSpPr>
          <p:cNvPr id="12" name="object 12"/>
          <p:cNvGrpSpPr/>
          <p:nvPr/>
        </p:nvGrpSpPr>
        <p:grpSpPr>
          <a:xfrm>
            <a:off x="16764" y="4870702"/>
            <a:ext cx="12166600" cy="1987550"/>
            <a:chOff x="16764" y="4870702"/>
            <a:chExt cx="12166600" cy="1987550"/>
          </a:xfrm>
        </p:grpSpPr>
        <p:pic>
          <p:nvPicPr>
            <p:cNvPr id="13" name="object 13"/>
            <p:cNvPicPr/>
            <p:nvPr/>
          </p:nvPicPr>
          <p:blipFill>
            <a:blip r:embed="rId7" cstate="print"/>
            <a:stretch>
              <a:fillRect/>
            </a:stretch>
          </p:blipFill>
          <p:spPr>
            <a:xfrm>
              <a:off x="16764" y="4870703"/>
              <a:ext cx="2348484" cy="1987295"/>
            </a:xfrm>
            <a:prstGeom prst="rect">
              <a:avLst/>
            </a:prstGeom>
          </p:spPr>
        </p:pic>
        <p:pic>
          <p:nvPicPr>
            <p:cNvPr id="14" name="object 14"/>
            <p:cNvPicPr/>
            <p:nvPr/>
          </p:nvPicPr>
          <p:blipFill>
            <a:blip r:embed="rId8" cstate="print"/>
            <a:stretch>
              <a:fillRect/>
            </a:stretch>
          </p:blipFill>
          <p:spPr>
            <a:xfrm>
              <a:off x="9921240" y="4870702"/>
              <a:ext cx="2261616" cy="198729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1030822"/>
            <a:ext cx="9774555" cy="2503805"/>
          </a:xfrm>
          <a:prstGeom prst="rect">
            <a:avLst/>
          </a:prstGeom>
        </p:spPr>
        <p:txBody>
          <a:bodyPr wrap="square" lIns="0" tIns="164465" rIns="0" bIns="0" rtlCol="0" vert="horz">
            <a:spAutoFit/>
          </a:bodyPr>
          <a:lstStyle/>
          <a:p>
            <a:pPr marL="561340" indent="-548640">
              <a:lnSpc>
                <a:spcPct val="100000"/>
              </a:lnSpc>
              <a:spcBef>
                <a:spcPts val="1295"/>
              </a:spcBef>
              <a:buFont typeface="Wingdings"/>
              <a:buChar char=""/>
              <a:tabLst>
                <a:tab pos="561340" algn="l"/>
              </a:tabLst>
            </a:pPr>
            <a:r>
              <a:rPr dirty="0" sz="3200" b="1">
                <a:solidFill>
                  <a:srgbClr val="1D41D4"/>
                </a:solidFill>
                <a:latin typeface="等线"/>
                <a:cs typeface="等线"/>
              </a:rPr>
              <a:t>核能</a:t>
            </a:r>
            <a:endParaRPr sz="3200">
              <a:latin typeface="等线"/>
              <a:cs typeface="等线"/>
            </a:endParaRPr>
          </a:p>
          <a:p>
            <a:pPr marL="292100" indent="-280035">
              <a:lnSpc>
                <a:spcPct val="100000"/>
              </a:lnSpc>
              <a:spcBef>
                <a:spcPts val="1035"/>
              </a:spcBef>
              <a:buSzPct val="96428"/>
              <a:buFont typeface="Wingdings"/>
              <a:buChar char=""/>
              <a:tabLst>
                <a:tab pos="292735" algn="l"/>
              </a:tabLst>
            </a:pPr>
            <a:r>
              <a:rPr dirty="0" sz="2800" spc="5" b="1">
                <a:latin typeface="黑体"/>
                <a:cs typeface="黑体"/>
              </a:rPr>
              <a:t>通</a:t>
            </a:r>
            <a:r>
              <a:rPr dirty="0" sz="2800" spc="-10" b="1">
                <a:latin typeface="黑体"/>
                <a:cs typeface="黑体"/>
              </a:rPr>
              <a:t>过核反</a:t>
            </a:r>
            <a:r>
              <a:rPr dirty="0" sz="2800" spc="5" b="1">
                <a:latin typeface="黑体"/>
                <a:cs typeface="黑体"/>
              </a:rPr>
              <a:t>应</a:t>
            </a:r>
            <a:r>
              <a:rPr dirty="0" sz="2800" spc="-10" b="1">
                <a:latin typeface="黑体"/>
                <a:cs typeface="黑体"/>
              </a:rPr>
              <a:t>从原子</a:t>
            </a:r>
            <a:r>
              <a:rPr dirty="0" sz="2800" spc="5" b="1">
                <a:latin typeface="黑体"/>
                <a:cs typeface="黑体"/>
              </a:rPr>
              <a:t>核</a:t>
            </a:r>
            <a:r>
              <a:rPr dirty="0" sz="2800" spc="-10" b="1">
                <a:latin typeface="黑体"/>
                <a:cs typeface="黑体"/>
              </a:rPr>
              <a:t>释放的</a:t>
            </a:r>
            <a:r>
              <a:rPr dirty="0" sz="2800" spc="5" b="1">
                <a:latin typeface="黑体"/>
                <a:cs typeface="黑体"/>
              </a:rPr>
              <a:t>能</a:t>
            </a:r>
            <a:r>
              <a:rPr dirty="0" sz="2800" spc="40" b="1">
                <a:latin typeface="黑体"/>
                <a:cs typeface="黑体"/>
              </a:rPr>
              <a:t>量</a:t>
            </a:r>
            <a:r>
              <a:rPr dirty="0" sz="2800" spc="-5" b="1">
                <a:latin typeface="黑体"/>
                <a:cs typeface="黑体"/>
              </a:rPr>
              <a:t>，符</a:t>
            </a:r>
            <a:r>
              <a:rPr dirty="0" sz="2800" spc="5" b="1">
                <a:latin typeface="黑体"/>
                <a:cs typeface="黑体"/>
              </a:rPr>
              <a:t>合</a:t>
            </a:r>
            <a:r>
              <a:rPr dirty="0" sz="2800" spc="-5" b="1">
                <a:latin typeface="黑体"/>
                <a:cs typeface="黑体"/>
              </a:rPr>
              <a:t>爱因斯</a:t>
            </a:r>
            <a:r>
              <a:rPr dirty="0" sz="2800" spc="5" b="1">
                <a:latin typeface="黑体"/>
                <a:cs typeface="黑体"/>
              </a:rPr>
              <a:t>坦</a:t>
            </a:r>
            <a:r>
              <a:rPr dirty="0" sz="2800" spc="-5" b="1">
                <a:latin typeface="黑体"/>
                <a:cs typeface="黑体"/>
              </a:rPr>
              <a:t>的质能</a:t>
            </a:r>
            <a:r>
              <a:rPr dirty="0" sz="2800" spc="5" b="1">
                <a:latin typeface="黑体"/>
                <a:cs typeface="黑体"/>
              </a:rPr>
              <a:t>方</a:t>
            </a:r>
            <a:r>
              <a:rPr dirty="0" sz="2800" spc="-15" b="1">
                <a:latin typeface="黑体"/>
                <a:cs typeface="黑体"/>
              </a:rPr>
              <a:t>程</a:t>
            </a:r>
            <a:endParaRPr sz="2800">
              <a:latin typeface="黑体"/>
              <a:cs typeface="黑体"/>
            </a:endParaRPr>
          </a:p>
          <a:p>
            <a:pPr marL="292100" indent="-280035">
              <a:lnSpc>
                <a:spcPct val="100000"/>
              </a:lnSpc>
              <a:spcBef>
                <a:spcPts val="1680"/>
              </a:spcBef>
              <a:buSzPct val="96428"/>
              <a:buFont typeface="Wingdings"/>
              <a:buChar char=""/>
              <a:tabLst>
                <a:tab pos="292735" algn="l"/>
              </a:tabLst>
            </a:pPr>
            <a:r>
              <a:rPr dirty="0" sz="2800" b="1">
                <a:latin typeface="黑体"/>
                <a:cs typeface="黑体"/>
              </a:rPr>
              <a:t>重</a:t>
            </a:r>
            <a:r>
              <a:rPr dirty="0" sz="2800" spc="-10" b="1">
                <a:latin typeface="黑体"/>
                <a:cs typeface="黑体"/>
              </a:rPr>
              <a:t>元素如</a:t>
            </a:r>
            <a:r>
              <a:rPr dirty="0" sz="2800" b="1">
                <a:latin typeface="黑体"/>
                <a:cs typeface="黑体"/>
              </a:rPr>
              <a:t>铀</a:t>
            </a:r>
            <a:r>
              <a:rPr dirty="0" sz="2800" spc="10" b="1">
                <a:latin typeface="黑体"/>
                <a:cs typeface="黑体"/>
              </a:rPr>
              <a:t>的</a:t>
            </a:r>
            <a:r>
              <a:rPr dirty="0" sz="2800" spc="-10" b="1">
                <a:solidFill>
                  <a:srgbClr val="C00000"/>
                </a:solidFill>
                <a:latin typeface="黑体"/>
                <a:cs typeface="黑体"/>
              </a:rPr>
              <a:t>裂变</a:t>
            </a:r>
            <a:r>
              <a:rPr dirty="0" sz="2800" b="1">
                <a:latin typeface="黑体"/>
                <a:cs typeface="黑体"/>
              </a:rPr>
              <a:t>；</a:t>
            </a:r>
            <a:r>
              <a:rPr dirty="0" sz="2800" spc="-10" b="1">
                <a:latin typeface="黑体"/>
                <a:cs typeface="黑体"/>
              </a:rPr>
              <a:t>轻元素</a:t>
            </a:r>
            <a:r>
              <a:rPr dirty="0" sz="2800" b="1">
                <a:latin typeface="黑体"/>
                <a:cs typeface="黑体"/>
              </a:rPr>
              <a:t>如</a:t>
            </a:r>
            <a:r>
              <a:rPr dirty="0" sz="2800" spc="10" b="1">
                <a:latin typeface="黑体"/>
                <a:cs typeface="黑体"/>
              </a:rPr>
              <a:t>氘</a:t>
            </a:r>
            <a:r>
              <a:rPr dirty="0" sz="2800" spc="-10" b="1">
                <a:latin typeface="黑体"/>
                <a:cs typeface="黑体"/>
              </a:rPr>
              <a:t>、</a:t>
            </a:r>
            <a:r>
              <a:rPr dirty="0" sz="2800" spc="-5" b="1">
                <a:latin typeface="黑体"/>
                <a:cs typeface="黑体"/>
              </a:rPr>
              <a:t>氚</a:t>
            </a:r>
            <a:r>
              <a:rPr dirty="0" sz="2800" spc="5" b="1">
                <a:latin typeface="黑体"/>
                <a:cs typeface="黑体"/>
              </a:rPr>
              <a:t>、</a:t>
            </a:r>
            <a:r>
              <a:rPr dirty="0" sz="2800" spc="-10" b="1">
                <a:latin typeface="黑体"/>
                <a:cs typeface="黑体"/>
              </a:rPr>
              <a:t>锂等的</a:t>
            </a:r>
            <a:r>
              <a:rPr dirty="0" sz="2800" spc="5" b="1">
                <a:solidFill>
                  <a:srgbClr val="C00000"/>
                </a:solidFill>
                <a:latin typeface="黑体"/>
                <a:cs typeface="黑体"/>
              </a:rPr>
              <a:t>聚变</a:t>
            </a:r>
            <a:endParaRPr sz="2800">
              <a:latin typeface="黑体"/>
              <a:cs typeface="黑体"/>
            </a:endParaRPr>
          </a:p>
          <a:p>
            <a:pPr marL="292100" indent="-280035">
              <a:lnSpc>
                <a:spcPct val="100000"/>
              </a:lnSpc>
              <a:spcBef>
                <a:spcPts val="1680"/>
              </a:spcBef>
              <a:buSzPct val="96428"/>
              <a:buFont typeface="Wingdings"/>
              <a:buChar char=""/>
              <a:tabLst>
                <a:tab pos="292735" algn="l"/>
              </a:tabLst>
            </a:pPr>
            <a:r>
              <a:rPr dirty="0" sz="2800" spc="5" b="1">
                <a:latin typeface="黑体"/>
                <a:cs typeface="黑体"/>
              </a:rPr>
              <a:t>核</a:t>
            </a:r>
            <a:r>
              <a:rPr dirty="0" sz="2800" spc="-10" b="1">
                <a:latin typeface="黑体"/>
                <a:cs typeface="黑体"/>
              </a:rPr>
              <a:t>聚变比</a:t>
            </a:r>
            <a:r>
              <a:rPr dirty="0" sz="2800" spc="5" b="1">
                <a:latin typeface="黑体"/>
                <a:cs typeface="黑体"/>
              </a:rPr>
              <a:t>核</a:t>
            </a:r>
            <a:r>
              <a:rPr dirty="0" sz="2800" spc="-10" b="1">
                <a:latin typeface="黑体"/>
                <a:cs typeface="黑体"/>
              </a:rPr>
              <a:t>裂变产</a:t>
            </a:r>
            <a:r>
              <a:rPr dirty="0" sz="2800" spc="5" b="1">
                <a:latin typeface="黑体"/>
                <a:cs typeface="黑体"/>
              </a:rPr>
              <a:t>生</a:t>
            </a:r>
            <a:r>
              <a:rPr dirty="0" sz="2800" spc="-10" b="1">
                <a:latin typeface="黑体"/>
                <a:cs typeface="黑体"/>
              </a:rPr>
              <a:t>的能量</a:t>
            </a:r>
            <a:r>
              <a:rPr dirty="0" sz="2800" spc="5" b="1">
                <a:latin typeface="黑体"/>
                <a:cs typeface="黑体"/>
              </a:rPr>
              <a:t>效</a:t>
            </a:r>
            <a:r>
              <a:rPr dirty="0" sz="2800" spc="-10" b="1">
                <a:latin typeface="黑体"/>
                <a:cs typeface="黑体"/>
              </a:rPr>
              <a:t>应要</a:t>
            </a:r>
            <a:r>
              <a:rPr dirty="0" sz="2800" spc="50" b="1">
                <a:latin typeface="黑体"/>
                <a:cs typeface="黑体"/>
              </a:rPr>
              <a:t>高</a:t>
            </a:r>
            <a:r>
              <a:rPr dirty="0" sz="2800" spc="-5" b="1">
                <a:latin typeface="黑体"/>
                <a:cs typeface="黑体"/>
              </a:rPr>
              <a:t>600</a:t>
            </a:r>
            <a:r>
              <a:rPr dirty="0" sz="2800" spc="5" b="1">
                <a:latin typeface="黑体"/>
                <a:cs typeface="黑体"/>
              </a:rPr>
              <a:t>倍</a:t>
            </a:r>
            <a:r>
              <a:rPr dirty="0" sz="2800" spc="-5" b="1">
                <a:latin typeface="黑体"/>
                <a:cs typeface="黑体"/>
              </a:rPr>
              <a:t>，</a:t>
            </a:r>
            <a:r>
              <a:rPr dirty="0" sz="2800" spc="5" b="1">
                <a:latin typeface="黑体"/>
                <a:cs typeface="黑体"/>
              </a:rPr>
              <a:t>比</a:t>
            </a:r>
            <a:r>
              <a:rPr dirty="0" sz="2800" spc="-10" b="1">
                <a:latin typeface="黑体"/>
                <a:cs typeface="黑体"/>
              </a:rPr>
              <a:t>煤</a:t>
            </a:r>
            <a:r>
              <a:rPr dirty="0" sz="2800" spc="15" b="1">
                <a:latin typeface="黑体"/>
                <a:cs typeface="黑体"/>
              </a:rPr>
              <a:t>高</a:t>
            </a:r>
            <a:r>
              <a:rPr dirty="0" sz="2800" spc="-5" b="1">
                <a:latin typeface="黑体"/>
                <a:cs typeface="黑体"/>
              </a:rPr>
              <a:t>1000万倍</a:t>
            </a:r>
            <a:endParaRPr sz="2800">
              <a:latin typeface="黑体"/>
              <a:cs typeface="黑体"/>
            </a:endParaRPr>
          </a:p>
        </p:txBody>
      </p:sp>
      <p:pic>
        <p:nvPicPr>
          <p:cNvPr id="6" name="object 6"/>
          <p:cNvPicPr/>
          <p:nvPr/>
        </p:nvPicPr>
        <p:blipFill>
          <a:blip r:embed="rId2" cstate="print"/>
          <a:stretch>
            <a:fillRect/>
          </a:stretch>
        </p:blipFill>
        <p:spPr>
          <a:xfrm>
            <a:off x="1517903" y="3771900"/>
            <a:ext cx="3339084" cy="2531364"/>
          </a:xfrm>
          <a:prstGeom prst="rect">
            <a:avLst/>
          </a:prstGeom>
        </p:spPr>
      </p:pic>
      <p:pic>
        <p:nvPicPr>
          <p:cNvPr id="7" name="object 7"/>
          <p:cNvPicPr/>
          <p:nvPr/>
        </p:nvPicPr>
        <p:blipFill>
          <a:blip r:embed="rId3" cstate="print"/>
          <a:stretch>
            <a:fillRect/>
          </a:stretch>
        </p:blipFill>
        <p:spPr>
          <a:xfrm>
            <a:off x="5654040" y="3704844"/>
            <a:ext cx="4399788" cy="2665476"/>
          </a:xfrm>
          <a:prstGeom prst="rect">
            <a:avLst/>
          </a:prstGeom>
        </p:spPr>
      </p:pic>
      <p:sp>
        <p:nvSpPr>
          <p:cNvPr id="8" name="object 8"/>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86967"/>
            <a:ext cx="12192000" cy="544195"/>
            <a:chOff x="0" y="886967"/>
            <a:chExt cx="12192000" cy="544195"/>
          </a:xfrm>
        </p:grpSpPr>
        <p:sp>
          <p:nvSpPr>
            <p:cNvPr id="3" name="object 3"/>
            <p:cNvSpPr/>
            <p:nvPr/>
          </p:nvSpPr>
          <p:spPr>
            <a:xfrm>
              <a:off x="0" y="958595"/>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559308" y="886967"/>
              <a:ext cx="573024" cy="544067"/>
            </a:xfrm>
            <a:prstGeom prst="rect">
              <a:avLst/>
            </a:prstGeom>
          </p:spPr>
        </p:pic>
      </p:grpSp>
      <p:sp>
        <p:nvSpPr>
          <p:cNvPr id="5" name="object 5"/>
          <p:cNvSpPr txBox="1">
            <a:spLocks noGrp="1"/>
          </p:cNvSpPr>
          <p:nvPr>
            <p:ph type="title"/>
          </p:nvPr>
        </p:nvSpPr>
        <p:spPr>
          <a:xfrm>
            <a:off x="1679829" y="170510"/>
            <a:ext cx="60318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3.7.6</a:t>
            </a:r>
            <a:r>
              <a:rPr dirty="0" spc="-40">
                <a:latin typeface="Tahoma"/>
                <a:cs typeface="Tahoma"/>
              </a:rPr>
              <a:t> </a:t>
            </a:r>
            <a:r>
              <a:rPr dirty="0" spc="-10"/>
              <a:t>化工过程优化的应用</a:t>
            </a:r>
          </a:p>
        </p:txBody>
      </p:sp>
      <p:grpSp>
        <p:nvGrpSpPr>
          <p:cNvPr id="6" name="object 6"/>
          <p:cNvGrpSpPr/>
          <p:nvPr/>
        </p:nvGrpSpPr>
        <p:grpSpPr>
          <a:xfrm>
            <a:off x="1751651" y="1206466"/>
            <a:ext cx="10206990" cy="4010025"/>
            <a:chOff x="1751651" y="1206466"/>
            <a:chExt cx="10206990" cy="4010025"/>
          </a:xfrm>
        </p:grpSpPr>
        <p:pic>
          <p:nvPicPr>
            <p:cNvPr id="7" name="object 7"/>
            <p:cNvPicPr/>
            <p:nvPr/>
          </p:nvPicPr>
          <p:blipFill>
            <a:blip r:embed="rId3" cstate="print"/>
            <a:stretch>
              <a:fillRect/>
            </a:stretch>
          </p:blipFill>
          <p:spPr>
            <a:xfrm>
              <a:off x="6789407" y="1206466"/>
              <a:ext cx="5169158" cy="1555407"/>
            </a:xfrm>
            <a:prstGeom prst="rect">
              <a:avLst/>
            </a:prstGeom>
          </p:spPr>
        </p:pic>
        <p:pic>
          <p:nvPicPr>
            <p:cNvPr id="8" name="object 8"/>
            <p:cNvPicPr/>
            <p:nvPr/>
          </p:nvPicPr>
          <p:blipFill>
            <a:blip r:embed="rId4" cstate="print"/>
            <a:stretch>
              <a:fillRect/>
            </a:stretch>
          </p:blipFill>
          <p:spPr>
            <a:xfrm>
              <a:off x="1751651" y="2439648"/>
              <a:ext cx="1726365" cy="2772429"/>
            </a:xfrm>
            <a:prstGeom prst="rect">
              <a:avLst/>
            </a:prstGeom>
          </p:spPr>
        </p:pic>
        <p:pic>
          <p:nvPicPr>
            <p:cNvPr id="9" name="object 9"/>
            <p:cNvPicPr/>
            <p:nvPr/>
          </p:nvPicPr>
          <p:blipFill>
            <a:blip r:embed="rId5" cstate="print"/>
            <a:stretch>
              <a:fillRect/>
            </a:stretch>
          </p:blipFill>
          <p:spPr>
            <a:xfrm>
              <a:off x="4365288" y="2455009"/>
              <a:ext cx="1658255" cy="2761268"/>
            </a:xfrm>
            <a:prstGeom prst="rect">
              <a:avLst/>
            </a:prstGeom>
          </p:spPr>
        </p:pic>
      </p:grpSp>
      <p:sp>
        <p:nvSpPr>
          <p:cNvPr id="10" name="object 10"/>
          <p:cNvSpPr txBox="1"/>
          <p:nvPr/>
        </p:nvSpPr>
        <p:spPr>
          <a:xfrm>
            <a:off x="9440036" y="947166"/>
            <a:ext cx="63373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微软雅黑"/>
                <a:cs typeface="微软雅黑"/>
              </a:rPr>
              <a:t>原流程</a:t>
            </a:r>
            <a:endParaRPr sz="1600">
              <a:latin typeface="微软雅黑"/>
              <a:cs typeface="微软雅黑"/>
            </a:endParaRPr>
          </a:p>
        </p:txBody>
      </p:sp>
      <p:sp>
        <p:nvSpPr>
          <p:cNvPr id="11" name="object 11"/>
          <p:cNvSpPr txBox="1"/>
          <p:nvPr/>
        </p:nvSpPr>
        <p:spPr>
          <a:xfrm>
            <a:off x="1023619" y="2899613"/>
            <a:ext cx="228600" cy="1485900"/>
          </a:xfrm>
          <a:prstGeom prst="rect">
            <a:avLst/>
          </a:prstGeom>
        </p:spPr>
        <p:txBody>
          <a:bodyPr wrap="square" lIns="0" tIns="12700" rIns="0" bIns="0" rtlCol="0" vert="horz">
            <a:spAutoFit/>
          </a:bodyPr>
          <a:lstStyle/>
          <a:p>
            <a:pPr algn="just" marL="12700" marR="5080">
              <a:lnSpc>
                <a:spcPct val="99800"/>
              </a:lnSpc>
              <a:spcBef>
                <a:spcPts val="100"/>
              </a:spcBef>
            </a:pPr>
            <a:r>
              <a:rPr dirty="0" sz="1600" spc="-5" b="1">
                <a:latin typeface="微软雅黑"/>
                <a:cs typeface="微软雅黑"/>
              </a:rPr>
              <a:t>塔 </a:t>
            </a:r>
            <a:r>
              <a:rPr dirty="0" sz="1600" spc="-5" b="1">
                <a:latin typeface="微软雅黑"/>
                <a:cs typeface="微软雅黑"/>
              </a:rPr>
              <a:t>序 强 化 方 案</a:t>
            </a:r>
            <a:endParaRPr sz="1600">
              <a:latin typeface="微软雅黑"/>
              <a:cs typeface="微软雅黑"/>
            </a:endParaRPr>
          </a:p>
        </p:txBody>
      </p:sp>
      <p:grpSp>
        <p:nvGrpSpPr>
          <p:cNvPr id="12" name="object 12"/>
          <p:cNvGrpSpPr/>
          <p:nvPr/>
        </p:nvGrpSpPr>
        <p:grpSpPr>
          <a:xfrm>
            <a:off x="1406652" y="2304288"/>
            <a:ext cx="4897120" cy="3122930"/>
            <a:chOff x="1406652" y="2304288"/>
            <a:chExt cx="4897120" cy="3122930"/>
          </a:xfrm>
        </p:grpSpPr>
        <p:sp>
          <p:nvSpPr>
            <p:cNvPr id="13" name="object 13"/>
            <p:cNvSpPr/>
            <p:nvPr/>
          </p:nvSpPr>
          <p:spPr>
            <a:xfrm>
              <a:off x="1425702" y="2323338"/>
              <a:ext cx="4859020" cy="3084830"/>
            </a:xfrm>
            <a:custGeom>
              <a:avLst/>
              <a:gdLst/>
              <a:ahLst/>
              <a:cxnLst/>
              <a:rect l="l" t="t" r="r" b="b"/>
              <a:pathLst>
                <a:path w="4859020" h="3084829">
                  <a:moveTo>
                    <a:pt x="0" y="3084576"/>
                  </a:moveTo>
                  <a:lnTo>
                    <a:pt x="4858512" y="3084576"/>
                  </a:lnTo>
                  <a:lnTo>
                    <a:pt x="4858512" y="0"/>
                  </a:lnTo>
                  <a:lnTo>
                    <a:pt x="0" y="0"/>
                  </a:lnTo>
                  <a:lnTo>
                    <a:pt x="0" y="3084576"/>
                  </a:lnTo>
                  <a:close/>
                </a:path>
              </a:pathLst>
            </a:custGeom>
            <a:ln w="38100">
              <a:solidFill>
                <a:srgbClr val="0000CC"/>
              </a:solidFill>
            </a:ln>
          </p:spPr>
          <p:txBody>
            <a:bodyPr wrap="square" lIns="0" tIns="0" rIns="0" bIns="0" rtlCol="0"/>
            <a:lstStyle/>
            <a:p/>
          </p:txBody>
        </p:sp>
        <p:sp>
          <p:nvSpPr>
            <p:cNvPr id="14" name="object 14"/>
            <p:cNvSpPr/>
            <p:nvPr/>
          </p:nvSpPr>
          <p:spPr>
            <a:xfrm>
              <a:off x="4208525" y="3327654"/>
              <a:ext cx="1971039" cy="965200"/>
            </a:xfrm>
            <a:custGeom>
              <a:avLst/>
              <a:gdLst/>
              <a:ahLst/>
              <a:cxnLst/>
              <a:rect l="l" t="t" r="r" b="b"/>
              <a:pathLst>
                <a:path w="1971039" h="965200">
                  <a:moveTo>
                    <a:pt x="0" y="964692"/>
                  </a:moveTo>
                  <a:lnTo>
                    <a:pt x="1970531" y="964692"/>
                  </a:lnTo>
                  <a:lnTo>
                    <a:pt x="1970531" y="0"/>
                  </a:lnTo>
                  <a:lnTo>
                    <a:pt x="0" y="0"/>
                  </a:lnTo>
                  <a:lnTo>
                    <a:pt x="0" y="964692"/>
                  </a:lnTo>
                  <a:close/>
                </a:path>
              </a:pathLst>
            </a:custGeom>
            <a:ln w="28956">
              <a:solidFill>
                <a:srgbClr val="FF0000"/>
              </a:solidFill>
            </a:ln>
          </p:spPr>
          <p:txBody>
            <a:bodyPr wrap="square" lIns="0" tIns="0" rIns="0" bIns="0" rtlCol="0"/>
            <a:lstStyle/>
            <a:p/>
          </p:txBody>
        </p:sp>
      </p:grpSp>
      <p:sp>
        <p:nvSpPr>
          <p:cNvPr id="15" name="object 15"/>
          <p:cNvSpPr txBox="1"/>
          <p:nvPr/>
        </p:nvSpPr>
        <p:spPr>
          <a:xfrm>
            <a:off x="774293" y="811726"/>
            <a:ext cx="5646420" cy="1216660"/>
          </a:xfrm>
          <a:prstGeom prst="rect">
            <a:avLst/>
          </a:prstGeom>
        </p:spPr>
        <p:txBody>
          <a:bodyPr wrap="square" lIns="0" tIns="190500" rIns="0" bIns="0" rtlCol="0" vert="horz">
            <a:spAutoFit/>
          </a:bodyPr>
          <a:lstStyle/>
          <a:p>
            <a:pPr marL="448945">
              <a:lnSpc>
                <a:spcPct val="100000"/>
              </a:lnSpc>
              <a:spcBef>
                <a:spcPts val="1500"/>
              </a:spcBef>
            </a:pPr>
            <a:r>
              <a:rPr dirty="0" sz="2000" b="1">
                <a:solidFill>
                  <a:srgbClr val="0000CC"/>
                </a:solidFill>
                <a:latin typeface="微软雅黑"/>
                <a:cs typeface="微软雅黑"/>
              </a:rPr>
              <a:t>燕山石化：溶剂回收流</a:t>
            </a:r>
            <a:r>
              <a:rPr dirty="0" sz="2000" spc="-15" b="1">
                <a:solidFill>
                  <a:srgbClr val="0000CC"/>
                </a:solidFill>
                <a:latin typeface="微软雅黑"/>
                <a:cs typeface="微软雅黑"/>
              </a:rPr>
              <a:t>程</a:t>
            </a:r>
            <a:r>
              <a:rPr dirty="0" sz="2000" b="1">
                <a:solidFill>
                  <a:srgbClr val="0000CC"/>
                </a:solidFill>
                <a:latin typeface="微软雅黑"/>
                <a:cs typeface="微软雅黑"/>
              </a:rPr>
              <a:t>过程</a:t>
            </a:r>
            <a:r>
              <a:rPr dirty="0" sz="2000" spc="-15" b="1">
                <a:solidFill>
                  <a:srgbClr val="0000CC"/>
                </a:solidFill>
                <a:latin typeface="微软雅黑"/>
                <a:cs typeface="微软雅黑"/>
              </a:rPr>
              <a:t>强</a:t>
            </a:r>
            <a:r>
              <a:rPr dirty="0" sz="2000" b="1">
                <a:solidFill>
                  <a:srgbClr val="0000CC"/>
                </a:solidFill>
                <a:latin typeface="微软雅黑"/>
                <a:cs typeface="微软雅黑"/>
              </a:rPr>
              <a:t>化与</a:t>
            </a:r>
            <a:r>
              <a:rPr dirty="0" sz="2000" spc="-15" b="1">
                <a:solidFill>
                  <a:srgbClr val="0000CC"/>
                </a:solidFill>
                <a:latin typeface="微软雅黑"/>
                <a:cs typeface="微软雅黑"/>
              </a:rPr>
              <a:t>操</a:t>
            </a:r>
            <a:r>
              <a:rPr dirty="0" sz="2000" b="1">
                <a:solidFill>
                  <a:srgbClr val="0000CC"/>
                </a:solidFill>
                <a:latin typeface="微软雅黑"/>
                <a:cs typeface="微软雅黑"/>
              </a:rPr>
              <a:t>作优化</a:t>
            </a:r>
            <a:endParaRPr sz="2000">
              <a:latin typeface="微软雅黑"/>
              <a:cs typeface="微软雅黑"/>
            </a:endParaRPr>
          </a:p>
          <a:p>
            <a:pPr marL="12700">
              <a:lnSpc>
                <a:spcPct val="100000"/>
              </a:lnSpc>
              <a:spcBef>
                <a:spcPts val="1255"/>
              </a:spcBef>
            </a:pPr>
            <a:r>
              <a:rPr dirty="0" sz="1800">
                <a:latin typeface="微软雅黑"/>
                <a:cs typeface="微软雅黑"/>
              </a:rPr>
              <a:t>1、依靠过程模拟对精馏系统进行强化，缩短分离流程；</a:t>
            </a:r>
            <a:endParaRPr sz="1800">
              <a:latin typeface="微软雅黑"/>
              <a:cs typeface="微软雅黑"/>
            </a:endParaRPr>
          </a:p>
          <a:p>
            <a:pPr marL="12700">
              <a:lnSpc>
                <a:spcPct val="100000"/>
              </a:lnSpc>
            </a:pPr>
            <a:r>
              <a:rPr dirty="0" sz="1800">
                <a:latin typeface="微软雅黑"/>
                <a:cs typeface="微软雅黑"/>
              </a:rPr>
              <a:t>2、基于过程模拟的精馏塔操作参数</a:t>
            </a:r>
            <a:r>
              <a:rPr dirty="0" sz="1800" b="1">
                <a:solidFill>
                  <a:srgbClr val="FF0000"/>
                </a:solidFill>
                <a:latin typeface="微软雅黑"/>
                <a:cs typeface="微软雅黑"/>
              </a:rPr>
              <a:t>智能优化</a:t>
            </a:r>
            <a:endParaRPr sz="1800">
              <a:latin typeface="微软雅黑"/>
              <a:cs typeface="微软雅黑"/>
            </a:endParaRPr>
          </a:p>
        </p:txBody>
      </p:sp>
      <p:sp>
        <p:nvSpPr>
          <p:cNvPr id="16" name="object 16"/>
          <p:cNvSpPr txBox="1"/>
          <p:nvPr/>
        </p:nvSpPr>
        <p:spPr>
          <a:xfrm>
            <a:off x="3928617" y="3335782"/>
            <a:ext cx="228600" cy="997585"/>
          </a:xfrm>
          <a:prstGeom prst="rect">
            <a:avLst/>
          </a:prstGeom>
        </p:spPr>
        <p:txBody>
          <a:bodyPr wrap="square" lIns="0" tIns="12700" rIns="0" bIns="0" rtlCol="0" vert="horz">
            <a:spAutoFit/>
          </a:bodyPr>
          <a:lstStyle/>
          <a:p>
            <a:pPr algn="just" marL="12700" marR="5080">
              <a:lnSpc>
                <a:spcPct val="99600"/>
              </a:lnSpc>
              <a:spcBef>
                <a:spcPts val="100"/>
              </a:spcBef>
            </a:pPr>
            <a:r>
              <a:rPr dirty="0" sz="1600" spc="-5" b="1">
                <a:solidFill>
                  <a:srgbClr val="FF0000"/>
                </a:solidFill>
                <a:latin typeface="微软雅黑"/>
                <a:cs typeface="微软雅黑"/>
              </a:rPr>
              <a:t>优 选 流 </a:t>
            </a:r>
            <a:r>
              <a:rPr dirty="0" sz="1600" spc="-5" b="1">
                <a:solidFill>
                  <a:srgbClr val="FF0000"/>
                </a:solidFill>
                <a:latin typeface="微软雅黑"/>
                <a:cs typeface="微软雅黑"/>
              </a:rPr>
              <a:t>程</a:t>
            </a:r>
            <a:endParaRPr sz="1600">
              <a:latin typeface="微软雅黑"/>
              <a:cs typeface="微软雅黑"/>
            </a:endParaRPr>
          </a:p>
        </p:txBody>
      </p:sp>
      <p:grpSp>
        <p:nvGrpSpPr>
          <p:cNvPr id="17" name="object 17"/>
          <p:cNvGrpSpPr/>
          <p:nvPr/>
        </p:nvGrpSpPr>
        <p:grpSpPr>
          <a:xfrm>
            <a:off x="7946494" y="2969685"/>
            <a:ext cx="690245" cy="186055"/>
            <a:chOff x="7946494" y="2969685"/>
            <a:chExt cx="690245" cy="186055"/>
          </a:xfrm>
        </p:grpSpPr>
        <p:sp>
          <p:nvSpPr>
            <p:cNvPr id="18" name="object 18"/>
            <p:cNvSpPr/>
            <p:nvPr/>
          </p:nvSpPr>
          <p:spPr>
            <a:xfrm>
              <a:off x="7947764" y="2970955"/>
              <a:ext cx="687705" cy="183515"/>
            </a:xfrm>
            <a:custGeom>
              <a:avLst/>
              <a:gdLst/>
              <a:ahLst/>
              <a:cxnLst/>
              <a:rect l="l" t="t" r="r" b="b"/>
              <a:pathLst>
                <a:path w="687704" h="183514">
                  <a:moveTo>
                    <a:pt x="343684" y="0"/>
                  </a:moveTo>
                  <a:lnTo>
                    <a:pt x="274423" y="1863"/>
                  </a:lnTo>
                  <a:lnTo>
                    <a:pt x="209911" y="7208"/>
                  </a:lnTo>
                  <a:lnTo>
                    <a:pt x="151531" y="15665"/>
                  </a:lnTo>
                  <a:lnTo>
                    <a:pt x="100666" y="26866"/>
                  </a:lnTo>
                  <a:lnTo>
                    <a:pt x="58698" y="40442"/>
                  </a:lnTo>
                  <a:lnTo>
                    <a:pt x="6982" y="73246"/>
                  </a:lnTo>
                  <a:lnTo>
                    <a:pt x="0" y="91737"/>
                  </a:lnTo>
                  <a:lnTo>
                    <a:pt x="6982" y="110227"/>
                  </a:lnTo>
                  <a:lnTo>
                    <a:pt x="58698" y="143031"/>
                  </a:lnTo>
                  <a:lnTo>
                    <a:pt x="100666" y="156607"/>
                  </a:lnTo>
                  <a:lnTo>
                    <a:pt x="151531" y="167809"/>
                  </a:lnTo>
                  <a:lnTo>
                    <a:pt x="209911" y="176266"/>
                  </a:lnTo>
                  <a:lnTo>
                    <a:pt x="274423" y="181610"/>
                  </a:lnTo>
                  <a:lnTo>
                    <a:pt x="343684" y="183474"/>
                  </a:lnTo>
                  <a:lnTo>
                    <a:pt x="412970" y="181610"/>
                  </a:lnTo>
                  <a:lnTo>
                    <a:pt x="477494" y="176266"/>
                  </a:lnTo>
                  <a:lnTo>
                    <a:pt x="535876" y="167809"/>
                  </a:lnTo>
                  <a:lnTo>
                    <a:pt x="586738" y="156607"/>
                  </a:lnTo>
                  <a:lnTo>
                    <a:pt x="628699" y="143031"/>
                  </a:lnTo>
                  <a:lnTo>
                    <a:pt x="680399" y="110227"/>
                  </a:lnTo>
                  <a:lnTo>
                    <a:pt x="687379" y="91737"/>
                  </a:lnTo>
                  <a:lnTo>
                    <a:pt x="680399" y="73246"/>
                  </a:lnTo>
                  <a:lnTo>
                    <a:pt x="628699" y="40442"/>
                  </a:lnTo>
                  <a:lnTo>
                    <a:pt x="586738" y="26866"/>
                  </a:lnTo>
                  <a:lnTo>
                    <a:pt x="535876" y="15665"/>
                  </a:lnTo>
                  <a:lnTo>
                    <a:pt x="477494" y="7208"/>
                  </a:lnTo>
                  <a:lnTo>
                    <a:pt x="412970" y="1863"/>
                  </a:lnTo>
                  <a:lnTo>
                    <a:pt x="343684" y="0"/>
                  </a:lnTo>
                  <a:close/>
                </a:path>
              </a:pathLst>
            </a:custGeom>
            <a:solidFill>
              <a:srgbClr val="FBEBDD"/>
            </a:solidFill>
          </p:spPr>
          <p:txBody>
            <a:bodyPr wrap="square" lIns="0" tIns="0" rIns="0" bIns="0" rtlCol="0"/>
            <a:lstStyle/>
            <a:p/>
          </p:txBody>
        </p:sp>
        <p:sp>
          <p:nvSpPr>
            <p:cNvPr id="19" name="object 19"/>
            <p:cNvSpPr/>
            <p:nvPr/>
          </p:nvSpPr>
          <p:spPr>
            <a:xfrm>
              <a:off x="7947764" y="2970955"/>
              <a:ext cx="687705" cy="183515"/>
            </a:xfrm>
            <a:custGeom>
              <a:avLst/>
              <a:gdLst/>
              <a:ahLst/>
              <a:cxnLst/>
              <a:rect l="l" t="t" r="r" b="b"/>
              <a:pathLst>
                <a:path w="687704" h="183514">
                  <a:moveTo>
                    <a:pt x="687379" y="91737"/>
                  </a:moveTo>
                  <a:lnTo>
                    <a:pt x="660379" y="56025"/>
                  </a:lnTo>
                  <a:lnTo>
                    <a:pt x="586738" y="26866"/>
                  </a:lnTo>
                  <a:lnTo>
                    <a:pt x="535876" y="15665"/>
                  </a:lnTo>
                  <a:lnTo>
                    <a:pt x="477494" y="7208"/>
                  </a:lnTo>
                  <a:lnTo>
                    <a:pt x="412970" y="1863"/>
                  </a:lnTo>
                  <a:lnTo>
                    <a:pt x="343684" y="0"/>
                  </a:lnTo>
                  <a:lnTo>
                    <a:pt x="274423" y="1863"/>
                  </a:lnTo>
                  <a:lnTo>
                    <a:pt x="209911" y="7208"/>
                  </a:lnTo>
                  <a:lnTo>
                    <a:pt x="151531" y="15665"/>
                  </a:lnTo>
                  <a:lnTo>
                    <a:pt x="100666" y="26866"/>
                  </a:lnTo>
                  <a:lnTo>
                    <a:pt x="58698" y="40442"/>
                  </a:lnTo>
                  <a:lnTo>
                    <a:pt x="6982" y="73246"/>
                  </a:lnTo>
                  <a:lnTo>
                    <a:pt x="0" y="91737"/>
                  </a:lnTo>
                  <a:lnTo>
                    <a:pt x="6982" y="110227"/>
                  </a:lnTo>
                  <a:lnTo>
                    <a:pt x="58698" y="143031"/>
                  </a:lnTo>
                  <a:lnTo>
                    <a:pt x="100666" y="156607"/>
                  </a:lnTo>
                  <a:lnTo>
                    <a:pt x="151531" y="167809"/>
                  </a:lnTo>
                  <a:lnTo>
                    <a:pt x="209911" y="176266"/>
                  </a:lnTo>
                  <a:lnTo>
                    <a:pt x="274423" y="181610"/>
                  </a:lnTo>
                  <a:lnTo>
                    <a:pt x="343684" y="183474"/>
                  </a:lnTo>
                  <a:lnTo>
                    <a:pt x="412970" y="181610"/>
                  </a:lnTo>
                  <a:lnTo>
                    <a:pt x="477494" y="176266"/>
                  </a:lnTo>
                  <a:lnTo>
                    <a:pt x="535876" y="167809"/>
                  </a:lnTo>
                  <a:lnTo>
                    <a:pt x="586738" y="156607"/>
                  </a:lnTo>
                  <a:lnTo>
                    <a:pt x="628699" y="143031"/>
                  </a:lnTo>
                  <a:lnTo>
                    <a:pt x="680399" y="110227"/>
                  </a:lnTo>
                  <a:lnTo>
                    <a:pt x="687379" y="91737"/>
                  </a:lnTo>
                  <a:close/>
                </a:path>
              </a:pathLst>
            </a:custGeom>
            <a:ln w="3175">
              <a:solidFill>
                <a:srgbClr val="F59D55"/>
              </a:solidFill>
            </a:ln>
          </p:spPr>
          <p:txBody>
            <a:bodyPr wrap="square" lIns="0" tIns="0" rIns="0" bIns="0" rtlCol="0"/>
            <a:lstStyle/>
            <a:p/>
          </p:txBody>
        </p:sp>
      </p:grpSp>
      <p:sp>
        <p:nvSpPr>
          <p:cNvPr id="20" name="object 20"/>
          <p:cNvSpPr txBox="1"/>
          <p:nvPr/>
        </p:nvSpPr>
        <p:spPr>
          <a:xfrm>
            <a:off x="8158830" y="2968623"/>
            <a:ext cx="268605" cy="171450"/>
          </a:xfrm>
          <a:prstGeom prst="rect">
            <a:avLst/>
          </a:prstGeom>
        </p:spPr>
        <p:txBody>
          <a:bodyPr wrap="square" lIns="0" tIns="13335" rIns="0" bIns="0" rtlCol="0" vert="horz">
            <a:spAutoFit/>
          </a:bodyPr>
          <a:lstStyle/>
          <a:p>
            <a:pPr marL="12700">
              <a:lnSpc>
                <a:spcPct val="100000"/>
              </a:lnSpc>
              <a:spcBef>
                <a:spcPts val="105"/>
              </a:spcBef>
            </a:pPr>
            <a:r>
              <a:rPr dirty="0" sz="950">
                <a:latin typeface="宋体"/>
                <a:cs typeface="宋体"/>
              </a:rPr>
              <a:t>开始</a:t>
            </a:r>
            <a:endParaRPr sz="950">
              <a:latin typeface="宋体"/>
              <a:cs typeface="宋体"/>
            </a:endParaRPr>
          </a:p>
        </p:txBody>
      </p:sp>
      <p:sp>
        <p:nvSpPr>
          <p:cNvPr id="21" name="object 21"/>
          <p:cNvSpPr txBox="1"/>
          <p:nvPr/>
        </p:nvSpPr>
        <p:spPr>
          <a:xfrm>
            <a:off x="7286202" y="3297790"/>
            <a:ext cx="2005964" cy="287020"/>
          </a:xfrm>
          <a:prstGeom prst="rect">
            <a:avLst/>
          </a:prstGeom>
          <a:solidFill>
            <a:srgbClr val="FBEBDD"/>
          </a:solidFill>
          <a:ln w="7586">
            <a:solidFill>
              <a:srgbClr val="F59D55"/>
            </a:solidFill>
          </a:ln>
        </p:spPr>
        <p:txBody>
          <a:bodyPr wrap="square" lIns="0" tIns="63500" rIns="0" bIns="0" rtlCol="0" vert="horz">
            <a:spAutoFit/>
          </a:bodyPr>
          <a:lstStyle/>
          <a:p>
            <a:pPr algn="ctr" marL="3175">
              <a:lnSpc>
                <a:spcPct val="100000"/>
              </a:lnSpc>
              <a:spcBef>
                <a:spcPts val="500"/>
              </a:spcBef>
            </a:pPr>
            <a:r>
              <a:rPr dirty="0" sz="950" spc="5">
                <a:latin typeface="宋体"/>
                <a:cs typeface="宋体"/>
              </a:rPr>
              <a:t>遗传算法</a:t>
            </a:r>
            <a:endParaRPr sz="950">
              <a:latin typeface="宋体"/>
              <a:cs typeface="宋体"/>
            </a:endParaRPr>
          </a:p>
        </p:txBody>
      </p:sp>
      <p:sp>
        <p:nvSpPr>
          <p:cNvPr id="22" name="object 22"/>
          <p:cNvSpPr txBox="1"/>
          <p:nvPr/>
        </p:nvSpPr>
        <p:spPr>
          <a:xfrm>
            <a:off x="7286202" y="4587936"/>
            <a:ext cx="2005964" cy="281305"/>
          </a:xfrm>
          <a:prstGeom prst="rect">
            <a:avLst/>
          </a:prstGeom>
          <a:solidFill>
            <a:srgbClr val="DBEDF3"/>
          </a:solidFill>
          <a:ln w="7586">
            <a:solidFill>
              <a:srgbClr val="4AACC5"/>
            </a:solidFill>
          </a:ln>
        </p:spPr>
        <p:txBody>
          <a:bodyPr wrap="square" lIns="0" tIns="63500" rIns="0" bIns="0" rtlCol="0" vert="horz">
            <a:spAutoFit/>
          </a:bodyPr>
          <a:lstStyle/>
          <a:p>
            <a:pPr marL="314325">
              <a:lnSpc>
                <a:spcPct val="100000"/>
              </a:lnSpc>
              <a:spcBef>
                <a:spcPts val="500"/>
              </a:spcBef>
            </a:pPr>
            <a:r>
              <a:rPr dirty="0" sz="950" spc="5">
                <a:latin typeface="宋体"/>
                <a:cs typeface="宋体"/>
              </a:rPr>
              <a:t>在</a:t>
            </a:r>
            <a:r>
              <a:rPr dirty="0" sz="950" spc="-250">
                <a:latin typeface="宋体"/>
                <a:cs typeface="宋体"/>
              </a:rPr>
              <a:t> </a:t>
            </a:r>
            <a:r>
              <a:rPr dirty="0" sz="950" spc="5">
                <a:latin typeface="Times New Roman"/>
                <a:cs typeface="Times New Roman"/>
              </a:rPr>
              <a:t>Aspen</a:t>
            </a:r>
            <a:r>
              <a:rPr dirty="0" sz="950" spc="-5">
                <a:latin typeface="Times New Roman"/>
                <a:cs typeface="Times New Roman"/>
              </a:rPr>
              <a:t> </a:t>
            </a:r>
            <a:r>
              <a:rPr dirty="0" sz="950">
                <a:latin typeface="Times New Roman"/>
                <a:cs typeface="Times New Roman"/>
              </a:rPr>
              <a:t>HYSYS</a:t>
            </a:r>
            <a:r>
              <a:rPr dirty="0" sz="950">
                <a:latin typeface="宋体"/>
                <a:cs typeface="宋体"/>
              </a:rPr>
              <a:t>运行流畅</a:t>
            </a:r>
            <a:endParaRPr sz="950">
              <a:latin typeface="宋体"/>
              <a:cs typeface="宋体"/>
            </a:endParaRPr>
          </a:p>
        </p:txBody>
      </p:sp>
      <p:sp>
        <p:nvSpPr>
          <p:cNvPr id="23" name="object 23"/>
          <p:cNvSpPr txBox="1"/>
          <p:nvPr/>
        </p:nvSpPr>
        <p:spPr>
          <a:xfrm>
            <a:off x="7286202" y="5018038"/>
            <a:ext cx="2005964" cy="287020"/>
          </a:xfrm>
          <a:prstGeom prst="rect">
            <a:avLst/>
          </a:prstGeom>
          <a:solidFill>
            <a:srgbClr val="DBEDF3"/>
          </a:solidFill>
          <a:ln w="7586">
            <a:solidFill>
              <a:srgbClr val="4AACC5"/>
            </a:solidFill>
          </a:ln>
        </p:spPr>
        <p:txBody>
          <a:bodyPr wrap="square" lIns="0" tIns="67310" rIns="0" bIns="0" rtlCol="0" vert="horz">
            <a:spAutoFit/>
          </a:bodyPr>
          <a:lstStyle/>
          <a:p>
            <a:pPr marL="455930">
              <a:lnSpc>
                <a:spcPct val="100000"/>
              </a:lnSpc>
              <a:spcBef>
                <a:spcPts val="530"/>
              </a:spcBef>
            </a:pPr>
            <a:r>
              <a:rPr dirty="0" sz="950" spc="5">
                <a:latin typeface="宋体"/>
                <a:cs typeface="宋体"/>
              </a:rPr>
              <a:t>生产物料流和能量流</a:t>
            </a:r>
            <a:endParaRPr sz="950">
              <a:latin typeface="宋体"/>
              <a:cs typeface="宋体"/>
            </a:endParaRPr>
          </a:p>
        </p:txBody>
      </p:sp>
      <p:sp>
        <p:nvSpPr>
          <p:cNvPr id="24" name="object 24"/>
          <p:cNvSpPr txBox="1"/>
          <p:nvPr/>
        </p:nvSpPr>
        <p:spPr>
          <a:xfrm>
            <a:off x="7286202" y="3727852"/>
            <a:ext cx="2005964" cy="287020"/>
          </a:xfrm>
          <a:prstGeom prst="rect">
            <a:avLst/>
          </a:prstGeom>
          <a:solidFill>
            <a:srgbClr val="FBEBDD"/>
          </a:solidFill>
          <a:ln w="7586">
            <a:solidFill>
              <a:srgbClr val="F59D55"/>
            </a:solidFill>
          </a:ln>
        </p:spPr>
        <p:txBody>
          <a:bodyPr wrap="square" lIns="0" tIns="64135" rIns="0" bIns="0" rtlCol="0" vert="horz">
            <a:spAutoFit/>
          </a:bodyPr>
          <a:lstStyle/>
          <a:p>
            <a:pPr marL="638810">
              <a:lnSpc>
                <a:spcPct val="100000"/>
              </a:lnSpc>
              <a:spcBef>
                <a:spcPts val="505"/>
              </a:spcBef>
            </a:pPr>
            <a:r>
              <a:rPr dirty="0" sz="950">
                <a:latin typeface="宋体"/>
                <a:cs typeface="宋体"/>
              </a:rPr>
              <a:t>生产输入数据</a:t>
            </a:r>
            <a:endParaRPr sz="950">
              <a:latin typeface="宋体"/>
              <a:cs typeface="宋体"/>
            </a:endParaRPr>
          </a:p>
        </p:txBody>
      </p:sp>
      <p:grpSp>
        <p:nvGrpSpPr>
          <p:cNvPr id="25" name="object 25"/>
          <p:cNvGrpSpPr/>
          <p:nvPr/>
        </p:nvGrpSpPr>
        <p:grpSpPr>
          <a:xfrm>
            <a:off x="9726261" y="3726542"/>
            <a:ext cx="1721485" cy="289560"/>
            <a:chOff x="9726261" y="3726542"/>
            <a:chExt cx="1721485" cy="289560"/>
          </a:xfrm>
        </p:grpSpPr>
        <p:sp>
          <p:nvSpPr>
            <p:cNvPr id="26" name="object 26"/>
            <p:cNvSpPr/>
            <p:nvPr/>
          </p:nvSpPr>
          <p:spPr>
            <a:xfrm>
              <a:off x="9727531" y="3727812"/>
              <a:ext cx="1718945" cy="287020"/>
            </a:xfrm>
            <a:custGeom>
              <a:avLst/>
              <a:gdLst/>
              <a:ahLst/>
              <a:cxnLst/>
              <a:rect l="l" t="t" r="r" b="b"/>
              <a:pathLst>
                <a:path w="1718945" h="287020">
                  <a:moveTo>
                    <a:pt x="859338" y="0"/>
                  </a:moveTo>
                  <a:lnTo>
                    <a:pt x="0" y="143320"/>
                  </a:lnTo>
                  <a:lnTo>
                    <a:pt x="859338" y="286741"/>
                  </a:lnTo>
                  <a:lnTo>
                    <a:pt x="1718576" y="143320"/>
                  </a:lnTo>
                  <a:lnTo>
                    <a:pt x="859338" y="0"/>
                  </a:lnTo>
                  <a:close/>
                </a:path>
              </a:pathLst>
            </a:custGeom>
            <a:solidFill>
              <a:srgbClr val="FBEBDD"/>
            </a:solidFill>
          </p:spPr>
          <p:txBody>
            <a:bodyPr wrap="square" lIns="0" tIns="0" rIns="0" bIns="0" rtlCol="0"/>
            <a:lstStyle/>
            <a:p/>
          </p:txBody>
        </p:sp>
        <p:sp>
          <p:nvSpPr>
            <p:cNvPr id="27" name="object 27"/>
            <p:cNvSpPr/>
            <p:nvPr/>
          </p:nvSpPr>
          <p:spPr>
            <a:xfrm>
              <a:off x="9727531" y="3727812"/>
              <a:ext cx="1718945" cy="287020"/>
            </a:xfrm>
            <a:custGeom>
              <a:avLst/>
              <a:gdLst/>
              <a:ahLst/>
              <a:cxnLst/>
              <a:rect l="l" t="t" r="r" b="b"/>
              <a:pathLst>
                <a:path w="1718945" h="287020">
                  <a:moveTo>
                    <a:pt x="859338" y="286741"/>
                  </a:moveTo>
                  <a:lnTo>
                    <a:pt x="1718576" y="143320"/>
                  </a:lnTo>
                  <a:lnTo>
                    <a:pt x="859338" y="0"/>
                  </a:lnTo>
                  <a:lnTo>
                    <a:pt x="0" y="143320"/>
                  </a:lnTo>
                  <a:lnTo>
                    <a:pt x="859338" y="286741"/>
                  </a:lnTo>
                  <a:close/>
                </a:path>
              </a:pathLst>
            </a:custGeom>
            <a:ln w="3175">
              <a:solidFill>
                <a:srgbClr val="F59D55"/>
              </a:solidFill>
            </a:ln>
          </p:spPr>
          <p:txBody>
            <a:bodyPr wrap="square" lIns="0" tIns="0" rIns="0" bIns="0" rtlCol="0"/>
            <a:lstStyle/>
            <a:p/>
          </p:txBody>
        </p:sp>
      </p:grpSp>
      <p:sp>
        <p:nvSpPr>
          <p:cNvPr id="28" name="object 28"/>
          <p:cNvSpPr txBox="1"/>
          <p:nvPr/>
        </p:nvSpPr>
        <p:spPr>
          <a:xfrm>
            <a:off x="10336258" y="3775242"/>
            <a:ext cx="513080" cy="171450"/>
          </a:xfrm>
          <a:prstGeom prst="rect">
            <a:avLst/>
          </a:prstGeom>
        </p:spPr>
        <p:txBody>
          <a:bodyPr wrap="square" lIns="0" tIns="13335" rIns="0" bIns="0" rtlCol="0" vert="horz">
            <a:spAutoFit/>
          </a:bodyPr>
          <a:lstStyle/>
          <a:p>
            <a:pPr marL="12700">
              <a:lnSpc>
                <a:spcPct val="100000"/>
              </a:lnSpc>
              <a:spcBef>
                <a:spcPts val="105"/>
              </a:spcBef>
            </a:pPr>
            <a:r>
              <a:rPr dirty="0" sz="950" spc="5">
                <a:latin typeface="宋体"/>
                <a:cs typeface="宋体"/>
              </a:rPr>
              <a:t>是否满足</a:t>
            </a:r>
            <a:endParaRPr sz="950">
              <a:latin typeface="宋体"/>
              <a:cs typeface="宋体"/>
            </a:endParaRPr>
          </a:p>
        </p:txBody>
      </p:sp>
      <p:sp>
        <p:nvSpPr>
          <p:cNvPr id="29" name="object 29"/>
          <p:cNvSpPr/>
          <p:nvPr/>
        </p:nvSpPr>
        <p:spPr>
          <a:xfrm>
            <a:off x="9727531" y="4301194"/>
            <a:ext cx="1714500" cy="281305"/>
          </a:xfrm>
          <a:custGeom>
            <a:avLst/>
            <a:gdLst/>
            <a:ahLst/>
            <a:cxnLst/>
            <a:rect l="l" t="t" r="r" b="b"/>
            <a:pathLst>
              <a:path w="1714500" h="281304">
                <a:moveTo>
                  <a:pt x="1713915" y="0"/>
                </a:moveTo>
                <a:lnTo>
                  <a:pt x="0" y="0"/>
                </a:lnTo>
                <a:lnTo>
                  <a:pt x="0" y="280976"/>
                </a:lnTo>
                <a:lnTo>
                  <a:pt x="1713915" y="280976"/>
                </a:lnTo>
                <a:lnTo>
                  <a:pt x="1713915" y="0"/>
                </a:lnTo>
                <a:close/>
              </a:path>
            </a:pathLst>
          </a:custGeom>
          <a:solidFill>
            <a:srgbClr val="FBEBDD"/>
          </a:solidFill>
        </p:spPr>
        <p:txBody>
          <a:bodyPr wrap="square" lIns="0" tIns="0" rIns="0" bIns="0" rtlCol="0"/>
          <a:lstStyle/>
          <a:p/>
        </p:txBody>
      </p:sp>
      <p:sp>
        <p:nvSpPr>
          <p:cNvPr id="30" name="object 30"/>
          <p:cNvSpPr txBox="1"/>
          <p:nvPr/>
        </p:nvSpPr>
        <p:spPr>
          <a:xfrm>
            <a:off x="9727531" y="4301194"/>
            <a:ext cx="1714500" cy="281305"/>
          </a:xfrm>
          <a:prstGeom prst="rect">
            <a:avLst/>
          </a:prstGeom>
          <a:ln w="3175">
            <a:solidFill>
              <a:srgbClr val="F59D55"/>
            </a:solidFill>
          </a:ln>
        </p:spPr>
        <p:txBody>
          <a:bodyPr wrap="square" lIns="0" tIns="62865" rIns="0" bIns="0" rtlCol="0" vert="horz">
            <a:spAutoFit/>
          </a:bodyPr>
          <a:lstStyle/>
          <a:p>
            <a:pPr marL="497205">
              <a:lnSpc>
                <a:spcPct val="100000"/>
              </a:lnSpc>
              <a:spcBef>
                <a:spcPts val="495"/>
              </a:spcBef>
            </a:pPr>
            <a:r>
              <a:rPr dirty="0" sz="950" spc="5">
                <a:latin typeface="宋体"/>
                <a:cs typeface="宋体"/>
              </a:rPr>
              <a:t>赋予惩罚函数</a:t>
            </a:r>
            <a:endParaRPr sz="950">
              <a:latin typeface="宋体"/>
              <a:cs typeface="宋体"/>
            </a:endParaRPr>
          </a:p>
        </p:txBody>
      </p:sp>
      <p:sp>
        <p:nvSpPr>
          <p:cNvPr id="31" name="object 31"/>
          <p:cNvSpPr/>
          <p:nvPr/>
        </p:nvSpPr>
        <p:spPr>
          <a:xfrm>
            <a:off x="9727531" y="4737021"/>
            <a:ext cx="1714500" cy="281305"/>
          </a:xfrm>
          <a:custGeom>
            <a:avLst/>
            <a:gdLst/>
            <a:ahLst/>
            <a:cxnLst/>
            <a:rect l="l" t="t" r="r" b="b"/>
            <a:pathLst>
              <a:path w="1714500" h="281304">
                <a:moveTo>
                  <a:pt x="1713915" y="0"/>
                </a:moveTo>
                <a:lnTo>
                  <a:pt x="0" y="0"/>
                </a:lnTo>
                <a:lnTo>
                  <a:pt x="0" y="280976"/>
                </a:lnTo>
                <a:lnTo>
                  <a:pt x="1713915" y="280976"/>
                </a:lnTo>
                <a:lnTo>
                  <a:pt x="1713915" y="0"/>
                </a:lnTo>
                <a:close/>
              </a:path>
            </a:pathLst>
          </a:custGeom>
          <a:solidFill>
            <a:srgbClr val="FBEBDD"/>
          </a:solidFill>
        </p:spPr>
        <p:txBody>
          <a:bodyPr wrap="square" lIns="0" tIns="0" rIns="0" bIns="0" rtlCol="0"/>
          <a:lstStyle/>
          <a:p/>
        </p:txBody>
      </p:sp>
      <p:sp>
        <p:nvSpPr>
          <p:cNvPr id="32" name="object 32"/>
          <p:cNvSpPr txBox="1"/>
          <p:nvPr/>
        </p:nvSpPr>
        <p:spPr>
          <a:xfrm>
            <a:off x="9727531" y="4737021"/>
            <a:ext cx="1714500" cy="281305"/>
          </a:xfrm>
          <a:prstGeom prst="rect">
            <a:avLst/>
          </a:prstGeom>
          <a:ln w="3175">
            <a:solidFill>
              <a:srgbClr val="F59D55"/>
            </a:solidFill>
          </a:ln>
        </p:spPr>
        <p:txBody>
          <a:bodyPr wrap="square" lIns="0" tIns="64135" rIns="0" bIns="0" rtlCol="0" vert="horz">
            <a:spAutoFit/>
          </a:bodyPr>
          <a:lstStyle/>
          <a:p>
            <a:pPr marL="558165">
              <a:lnSpc>
                <a:spcPct val="100000"/>
              </a:lnSpc>
              <a:spcBef>
                <a:spcPts val="505"/>
              </a:spcBef>
            </a:pPr>
            <a:r>
              <a:rPr dirty="0" sz="950" spc="5">
                <a:latin typeface="宋体"/>
                <a:cs typeface="宋体"/>
              </a:rPr>
              <a:t>评价适应度</a:t>
            </a:r>
            <a:endParaRPr sz="950">
              <a:latin typeface="宋体"/>
              <a:cs typeface="宋体"/>
            </a:endParaRPr>
          </a:p>
        </p:txBody>
      </p:sp>
      <p:sp>
        <p:nvSpPr>
          <p:cNvPr id="33" name="object 33"/>
          <p:cNvSpPr/>
          <p:nvPr/>
        </p:nvSpPr>
        <p:spPr>
          <a:xfrm>
            <a:off x="9727531" y="5734741"/>
            <a:ext cx="1714500" cy="281305"/>
          </a:xfrm>
          <a:custGeom>
            <a:avLst/>
            <a:gdLst/>
            <a:ahLst/>
            <a:cxnLst/>
            <a:rect l="l" t="t" r="r" b="b"/>
            <a:pathLst>
              <a:path w="1714500" h="281304">
                <a:moveTo>
                  <a:pt x="1713915" y="0"/>
                </a:moveTo>
                <a:lnTo>
                  <a:pt x="0" y="0"/>
                </a:lnTo>
                <a:lnTo>
                  <a:pt x="0" y="280976"/>
                </a:lnTo>
                <a:lnTo>
                  <a:pt x="1713915" y="280976"/>
                </a:lnTo>
                <a:lnTo>
                  <a:pt x="1713915" y="0"/>
                </a:lnTo>
                <a:close/>
              </a:path>
            </a:pathLst>
          </a:custGeom>
          <a:solidFill>
            <a:srgbClr val="FBEBDD"/>
          </a:solidFill>
        </p:spPr>
        <p:txBody>
          <a:bodyPr wrap="square" lIns="0" tIns="0" rIns="0" bIns="0" rtlCol="0"/>
          <a:lstStyle/>
          <a:p/>
        </p:txBody>
      </p:sp>
      <p:sp>
        <p:nvSpPr>
          <p:cNvPr id="34" name="object 34"/>
          <p:cNvSpPr txBox="1"/>
          <p:nvPr/>
        </p:nvSpPr>
        <p:spPr>
          <a:xfrm>
            <a:off x="9727531" y="5734741"/>
            <a:ext cx="1714500" cy="281305"/>
          </a:xfrm>
          <a:prstGeom prst="rect">
            <a:avLst/>
          </a:prstGeom>
          <a:ln w="3175">
            <a:solidFill>
              <a:srgbClr val="F59D55"/>
            </a:solidFill>
          </a:ln>
        </p:spPr>
        <p:txBody>
          <a:bodyPr wrap="square" lIns="0" tIns="66040" rIns="0" bIns="0" rtlCol="0" vert="horz">
            <a:spAutoFit/>
          </a:bodyPr>
          <a:lstStyle/>
          <a:p>
            <a:pPr marL="497205">
              <a:lnSpc>
                <a:spcPct val="100000"/>
              </a:lnSpc>
              <a:spcBef>
                <a:spcPts val="520"/>
              </a:spcBef>
            </a:pPr>
            <a:r>
              <a:rPr dirty="0" sz="950" spc="5">
                <a:latin typeface="宋体"/>
                <a:cs typeface="宋体"/>
              </a:rPr>
              <a:t>输出最好结果</a:t>
            </a:r>
            <a:endParaRPr sz="950">
              <a:latin typeface="宋体"/>
              <a:cs typeface="宋体"/>
            </a:endParaRPr>
          </a:p>
        </p:txBody>
      </p:sp>
      <p:grpSp>
        <p:nvGrpSpPr>
          <p:cNvPr id="35" name="object 35"/>
          <p:cNvGrpSpPr/>
          <p:nvPr/>
        </p:nvGrpSpPr>
        <p:grpSpPr>
          <a:xfrm>
            <a:off x="9726261" y="5160048"/>
            <a:ext cx="1717039" cy="289560"/>
            <a:chOff x="9726261" y="5160048"/>
            <a:chExt cx="1717039" cy="289560"/>
          </a:xfrm>
        </p:grpSpPr>
        <p:sp>
          <p:nvSpPr>
            <p:cNvPr id="36" name="object 36"/>
            <p:cNvSpPr/>
            <p:nvPr/>
          </p:nvSpPr>
          <p:spPr>
            <a:xfrm>
              <a:off x="9727531" y="5161318"/>
              <a:ext cx="1714500" cy="287020"/>
            </a:xfrm>
            <a:custGeom>
              <a:avLst/>
              <a:gdLst/>
              <a:ahLst/>
              <a:cxnLst/>
              <a:rect l="l" t="t" r="r" b="b"/>
              <a:pathLst>
                <a:path w="1714500" h="287020">
                  <a:moveTo>
                    <a:pt x="857008" y="0"/>
                  </a:moveTo>
                  <a:lnTo>
                    <a:pt x="0" y="143421"/>
                  </a:lnTo>
                  <a:lnTo>
                    <a:pt x="857008" y="286721"/>
                  </a:lnTo>
                  <a:lnTo>
                    <a:pt x="1714016" y="143421"/>
                  </a:lnTo>
                  <a:lnTo>
                    <a:pt x="857008" y="0"/>
                  </a:lnTo>
                  <a:close/>
                </a:path>
              </a:pathLst>
            </a:custGeom>
            <a:solidFill>
              <a:srgbClr val="FBEBDD"/>
            </a:solidFill>
          </p:spPr>
          <p:txBody>
            <a:bodyPr wrap="square" lIns="0" tIns="0" rIns="0" bIns="0" rtlCol="0"/>
            <a:lstStyle/>
            <a:p/>
          </p:txBody>
        </p:sp>
        <p:sp>
          <p:nvSpPr>
            <p:cNvPr id="37" name="object 37"/>
            <p:cNvSpPr/>
            <p:nvPr/>
          </p:nvSpPr>
          <p:spPr>
            <a:xfrm>
              <a:off x="9727531" y="5161318"/>
              <a:ext cx="1714500" cy="287020"/>
            </a:xfrm>
            <a:custGeom>
              <a:avLst/>
              <a:gdLst/>
              <a:ahLst/>
              <a:cxnLst/>
              <a:rect l="l" t="t" r="r" b="b"/>
              <a:pathLst>
                <a:path w="1714500" h="287020">
                  <a:moveTo>
                    <a:pt x="857008" y="286721"/>
                  </a:moveTo>
                  <a:lnTo>
                    <a:pt x="1714016" y="143421"/>
                  </a:lnTo>
                  <a:lnTo>
                    <a:pt x="857008" y="0"/>
                  </a:lnTo>
                  <a:lnTo>
                    <a:pt x="0" y="143421"/>
                  </a:lnTo>
                  <a:lnTo>
                    <a:pt x="857008" y="286721"/>
                  </a:lnTo>
                  <a:close/>
                </a:path>
              </a:pathLst>
            </a:custGeom>
            <a:ln w="3175">
              <a:solidFill>
                <a:srgbClr val="F59D55"/>
              </a:solidFill>
            </a:ln>
          </p:spPr>
          <p:txBody>
            <a:bodyPr wrap="square" lIns="0" tIns="0" rIns="0" bIns="0" rtlCol="0"/>
            <a:lstStyle/>
            <a:p/>
          </p:txBody>
        </p:sp>
      </p:grpSp>
      <p:sp>
        <p:nvSpPr>
          <p:cNvPr id="38" name="object 38"/>
          <p:cNvSpPr txBox="1"/>
          <p:nvPr/>
        </p:nvSpPr>
        <p:spPr>
          <a:xfrm>
            <a:off x="10334029" y="5211984"/>
            <a:ext cx="513080" cy="171450"/>
          </a:xfrm>
          <a:prstGeom prst="rect">
            <a:avLst/>
          </a:prstGeom>
        </p:spPr>
        <p:txBody>
          <a:bodyPr wrap="square" lIns="0" tIns="13335" rIns="0" bIns="0" rtlCol="0" vert="horz">
            <a:spAutoFit/>
          </a:bodyPr>
          <a:lstStyle/>
          <a:p>
            <a:pPr marL="12700">
              <a:lnSpc>
                <a:spcPct val="100000"/>
              </a:lnSpc>
              <a:spcBef>
                <a:spcPts val="105"/>
              </a:spcBef>
            </a:pPr>
            <a:r>
              <a:rPr dirty="0" sz="950" spc="5">
                <a:latin typeface="宋体"/>
                <a:cs typeface="宋体"/>
              </a:rPr>
              <a:t>终止条件</a:t>
            </a:r>
            <a:endParaRPr sz="950">
              <a:latin typeface="宋体"/>
              <a:cs typeface="宋体"/>
            </a:endParaRPr>
          </a:p>
        </p:txBody>
      </p:sp>
      <p:sp>
        <p:nvSpPr>
          <p:cNvPr id="39" name="object 39"/>
          <p:cNvSpPr txBox="1"/>
          <p:nvPr/>
        </p:nvSpPr>
        <p:spPr>
          <a:xfrm>
            <a:off x="10643071" y="5502792"/>
            <a:ext cx="147320" cy="171450"/>
          </a:xfrm>
          <a:prstGeom prst="rect">
            <a:avLst/>
          </a:prstGeom>
        </p:spPr>
        <p:txBody>
          <a:bodyPr wrap="square" lIns="0" tIns="13335" rIns="0" bIns="0" rtlCol="0" vert="horz">
            <a:spAutoFit/>
          </a:bodyPr>
          <a:lstStyle/>
          <a:p>
            <a:pPr marL="12700">
              <a:lnSpc>
                <a:spcPct val="100000"/>
              </a:lnSpc>
              <a:spcBef>
                <a:spcPts val="105"/>
              </a:spcBef>
            </a:pPr>
            <a:r>
              <a:rPr dirty="0" sz="950" spc="5">
                <a:solidFill>
                  <a:srgbClr val="0000CC"/>
                </a:solidFill>
                <a:latin typeface="宋体"/>
                <a:cs typeface="宋体"/>
              </a:rPr>
              <a:t>是</a:t>
            </a:r>
            <a:endParaRPr sz="950">
              <a:latin typeface="宋体"/>
              <a:cs typeface="宋体"/>
            </a:endParaRPr>
          </a:p>
        </p:txBody>
      </p:sp>
      <p:grpSp>
        <p:nvGrpSpPr>
          <p:cNvPr id="40" name="object 40"/>
          <p:cNvGrpSpPr/>
          <p:nvPr/>
        </p:nvGrpSpPr>
        <p:grpSpPr>
          <a:xfrm>
            <a:off x="10194890" y="6146338"/>
            <a:ext cx="770890" cy="186055"/>
            <a:chOff x="10194890" y="6146338"/>
            <a:chExt cx="770890" cy="186055"/>
          </a:xfrm>
        </p:grpSpPr>
        <p:sp>
          <p:nvSpPr>
            <p:cNvPr id="41" name="object 41"/>
            <p:cNvSpPr/>
            <p:nvPr/>
          </p:nvSpPr>
          <p:spPr>
            <a:xfrm>
              <a:off x="10196160" y="6147608"/>
              <a:ext cx="768350" cy="183515"/>
            </a:xfrm>
            <a:custGeom>
              <a:avLst/>
              <a:gdLst/>
              <a:ahLst/>
              <a:cxnLst/>
              <a:rect l="l" t="t" r="r" b="b"/>
              <a:pathLst>
                <a:path w="768350" h="183514">
                  <a:moveTo>
                    <a:pt x="384225" y="0"/>
                  </a:moveTo>
                  <a:lnTo>
                    <a:pt x="315167" y="1478"/>
                  </a:lnTo>
                  <a:lnTo>
                    <a:pt x="250167" y="5739"/>
                  </a:lnTo>
                  <a:lnTo>
                    <a:pt x="190311" y="12525"/>
                  </a:lnTo>
                  <a:lnTo>
                    <a:pt x="136684" y="21577"/>
                  </a:lnTo>
                  <a:lnTo>
                    <a:pt x="90373" y="32634"/>
                  </a:lnTo>
                  <a:lnTo>
                    <a:pt x="52463" y="45439"/>
                  </a:lnTo>
                  <a:lnTo>
                    <a:pt x="6191" y="75254"/>
                  </a:lnTo>
                  <a:lnTo>
                    <a:pt x="0" y="91747"/>
                  </a:lnTo>
                  <a:lnTo>
                    <a:pt x="6191" y="108237"/>
                  </a:lnTo>
                  <a:lnTo>
                    <a:pt x="52463" y="138051"/>
                  </a:lnTo>
                  <a:lnTo>
                    <a:pt x="90373" y="150855"/>
                  </a:lnTo>
                  <a:lnTo>
                    <a:pt x="136684" y="161913"/>
                  </a:lnTo>
                  <a:lnTo>
                    <a:pt x="190311" y="170964"/>
                  </a:lnTo>
                  <a:lnTo>
                    <a:pt x="250167" y="177750"/>
                  </a:lnTo>
                  <a:lnTo>
                    <a:pt x="315167" y="182012"/>
                  </a:lnTo>
                  <a:lnTo>
                    <a:pt x="384225" y="183490"/>
                  </a:lnTo>
                  <a:lnTo>
                    <a:pt x="453252" y="182012"/>
                  </a:lnTo>
                  <a:lnTo>
                    <a:pt x="518229" y="177750"/>
                  </a:lnTo>
                  <a:lnTo>
                    <a:pt x="578067" y="170964"/>
                  </a:lnTo>
                  <a:lnTo>
                    <a:pt x="631681" y="161913"/>
                  </a:lnTo>
                  <a:lnTo>
                    <a:pt x="677984" y="150855"/>
                  </a:lnTo>
                  <a:lnTo>
                    <a:pt x="715888" y="138051"/>
                  </a:lnTo>
                  <a:lnTo>
                    <a:pt x="762157" y="108237"/>
                  </a:lnTo>
                  <a:lnTo>
                    <a:pt x="768348" y="91747"/>
                  </a:lnTo>
                  <a:lnTo>
                    <a:pt x="762157" y="75254"/>
                  </a:lnTo>
                  <a:lnTo>
                    <a:pt x="715888" y="45439"/>
                  </a:lnTo>
                  <a:lnTo>
                    <a:pt x="677984" y="32634"/>
                  </a:lnTo>
                  <a:lnTo>
                    <a:pt x="631681" y="21577"/>
                  </a:lnTo>
                  <a:lnTo>
                    <a:pt x="578067" y="12525"/>
                  </a:lnTo>
                  <a:lnTo>
                    <a:pt x="518229" y="5739"/>
                  </a:lnTo>
                  <a:lnTo>
                    <a:pt x="453252" y="1478"/>
                  </a:lnTo>
                  <a:lnTo>
                    <a:pt x="384225" y="0"/>
                  </a:lnTo>
                  <a:close/>
                </a:path>
              </a:pathLst>
            </a:custGeom>
            <a:solidFill>
              <a:srgbClr val="FBEBDD"/>
            </a:solidFill>
          </p:spPr>
          <p:txBody>
            <a:bodyPr wrap="square" lIns="0" tIns="0" rIns="0" bIns="0" rtlCol="0"/>
            <a:lstStyle/>
            <a:p/>
          </p:txBody>
        </p:sp>
        <p:sp>
          <p:nvSpPr>
            <p:cNvPr id="42" name="object 42"/>
            <p:cNvSpPr/>
            <p:nvPr/>
          </p:nvSpPr>
          <p:spPr>
            <a:xfrm>
              <a:off x="10196160" y="6147608"/>
              <a:ext cx="768350" cy="183515"/>
            </a:xfrm>
            <a:custGeom>
              <a:avLst/>
              <a:gdLst/>
              <a:ahLst/>
              <a:cxnLst/>
              <a:rect l="l" t="t" r="r" b="b"/>
              <a:pathLst>
                <a:path w="768350" h="183514">
                  <a:moveTo>
                    <a:pt x="0" y="91747"/>
                  </a:moveTo>
                  <a:lnTo>
                    <a:pt x="24041" y="59732"/>
                  </a:lnTo>
                  <a:lnTo>
                    <a:pt x="90373" y="32634"/>
                  </a:lnTo>
                  <a:lnTo>
                    <a:pt x="136684" y="21577"/>
                  </a:lnTo>
                  <a:lnTo>
                    <a:pt x="190311" y="12525"/>
                  </a:lnTo>
                  <a:lnTo>
                    <a:pt x="250167" y="5739"/>
                  </a:lnTo>
                  <a:lnTo>
                    <a:pt x="315167" y="1478"/>
                  </a:lnTo>
                  <a:lnTo>
                    <a:pt x="384225" y="0"/>
                  </a:lnTo>
                  <a:lnTo>
                    <a:pt x="453252" y="1478"/>
                  </a:lnTo>
                  <a:lnTo>
                    <a:pt x="518229" y="5739"/>
                  </a:lnTo>
                  <a:lnTo>
                    <a:pt x="578067" y="12525"/>
                  </a:lnTo>
                  <a:lnTo>
                    <a:pt x="631681" y="21577"/>
                  </a:lnTo>
                  <a:lnTo>
                    <a:pt x="677984" y="32634"/>
                  </a:lnTo>
                  <a:lnTo>
                    <a:pt x="715888" y="45439"/>
                  </a:lnTo>
                  <a:lnTo>
                    <a:pt x="762157" y="75254"/>
                  </a:lnTo>
                  <a:lnTo>
                    <a:pt x="768348" y="91747"/>
                  </a:lnTo>
                  <a:lnTo>
                    <a:pt x="762157" y="108237"/>
                  </a:lnTo>
                  <a:lnTo>
                    <a:pt x="715888" y="138051"/>
                  </a:lnTo>
                  <a:lnTo>
                    <a:pt x="677984" y="150855"/>
                  </a:lnTo>
                  <a:lnTo>
                    <a:pt x="631681" y="161913"/>
                  </a:lnTo>
                  <a:lnTo>
                    <a:pt x="578067" y="170964"/>
                  </a:lnTo>
                  <a:lnTo>
                    <a:pt x="518229" y="177750"/>
                  </a:lnTo>
                  <a:lnTo>
                    <a:pt x="453252" y="182012"/>
                  </a:lnTo>
                  <a:lnTo>
                    <a:pt x="384225" y="183490"/>
                  </a:lnTo>
                  <a:lnTo>
                    <a:pt x="315167" y="182012"/>
                  </a:lnTo>
                  <a:lnTo>
                    <a:pt x="250167" y="177750"/>
                  </a:lnTo>
                  <a:lnTo>
                    <a:pt x="190311" y="170964"/>
                  </a:lnTo>
                  <a:lnTo>
                    <a:pt x="136684" y="161913"/>
                  </a:lnTo>
                  <a:lnTo>
                    <a:pt x="90373" y="150855"/>
                  </a:lnTo>
                  <a:lnTo>
                    <a:pt x="52463" y="138051"/>
                  </a:lnTo>
                  <a:lnTo>
                    <a:pt x="6191" y="108237"/>
                  </a:lnTo>
                  <a:lnTo>
                    <a:pt x="0" y="91747"/>
                  </a:lnTo>
                  <a:close/>
                </a:path>
              </a:pathLst>
            </a:custGeom>
            <a:ln w="3175">
              <a:solidFill>
                <a:srgbClr val="F59D55"/>
              </a:solidFill>
            </a:ln>
          </p:spPr>
          <p:txBody>
            <a:bodyPr wrap="square" lIns="0" tIns="0" rIns="0" bIns="0" rtlCol="0"/>
            <a:lstStyle/>
            <a:p/>
          </p:txBody>
        </p:sp>
      </p:grpSp>
      <p:sp>
        <p:nvSpPr>
          <p:cNvPr id="43" name="object 43"/>
          <p:cNvSpPr txBox="1"/>
          <p:nvPr/>
        </p:nvSpPr>
        <p:spPr>
          <a:xfrm>
            <a:off x="10451566" y="6148844"/>
            <a:ext cx="269240" cy="171450"/>
          </a:xfrm>
          <a:prstGeom prst="rect">
            <a:avLst/>
          </a:prstGeom>
        </p:spPr>
        <p:txBody>
          <a:bodyPr wrap="square" lIns="0" tIns="13335" rIns="0" bIns="0" rtlCol="0" vert="horz">
            <a:spAutoFit/>
          </a:bodyPr>
          <a:lstStyle/>
          <a:p>
            <a:pPr marL="12700">
              <a:lnSpc>
                <a:spcPct val="100000"/>
              </a:lnSpc>
              <a:spcBef>
                <a:spcPts val="105"/>
              </a:spcBef>
            </a:pPr>
            <a:r>
              <a:rPr dirty="0" sz="950" spc="5">
                <a:latin typeface="宋体"/>
                <a:cs typeface="宋体"/>
              </a:rPr>
              <a:t>结束</a:t>
            </a:r>
            <a:endParaRPr sz="950">
              <a:latin typeface="宋体"/>
              <a:cs typeface="宋体"/>
            </a:endParaRPr>
          </a:p>
        </p:txBody>
      </p:sp>
      <p:sp>
        <p:nvSpPr>
          <p:cNvPr id="44" name="object 44"/>
          <p:cNvSpPr txBox="1"/>
          <p:nvPr/>
        </p:nvSpPr>
        <p:spPr>
          <a:xfrm>
            <a:off x="11490352" y="5359168"/>
            <a:ext cx="147320" cy="171450"/>
          </a:xfrm>
          <a:prstGeom prst="rect">
            <a:avLst/>
          </a:prstGeom>
        </p:spPr>
        <p:txBody>
          <a:bodyPr wrap="square" lIns="0" tIns="13335" rIns="0" bIns="0" rtlCol="0" vert="horz">
            <a:spAutoFit/>
          </a:bodyPr>
          <a:lstStyle/>
          <a:p>
            <a:pPr marL="12700">
              <a:lnSpc>
                <a:spcPct val="100000"/>
              </a:lnSpc>
              <a:spcBef>
                <a:spcPts val="105"/>
              </a:spcBef>
            </a:pPr>
            <a:r>
              <a:rPr dirty="0" sz="950" spc="5">
                <a:solidFill>
                  <a:srgbClr val="0000CC"/>
                </a:solidFill>
                <a:latin typeface="宋体"/>
                <a:cs typeface="宋体"/>
              </a:rPr>
              <a:t>否</a:t>
            </a:r>
            <a:endParaRPr sz="950">
              <a:latin typeface="宋体"/>
              <a:cs typeface="宋体"/>
            </a:endParaRPr>
          </a:p>
        </p:txBody>
      </p:sp>
      <p:grpSp>
        <p:nvGrpSpPr>
          <p:cNvPr id="45" name="object 45"/>
          <p:cNvGrpSpPr/>
          <p:nvPr/>
        </p:nvGrpSpPr>
        <p:grpSpPr>
          <a:xfrm>
            <a:off x="8258346" y="3154430"/>
            <a:ext cx="66675" cy="143510"/>
            <a:chOff x="8258346" y="3154430"/>
            <a:chExt cx="66675" cy="143510"/>
          </a:xfrm>
        </p:grpSpPr>
        <p:sp>
          <p:nvSpPr>
            <p:cNvPr id="46" name="object 46"/>
            <p:cNvSpPr/>
            <p:nvPr/>
          </p:nvSpPr>
          <p:spPr>
            <a:xfrm>
              <a:off x="8291449" y="3154430"/>
              <a:ext cx="0" cy="93345"/>
            </a:xfrm>
            <a:custGeom>
              <a:avLst/>
              <a:gdLst/>
              <a:ahLst/>
              <a:cxnLst/>
              <a:rect l="l" t="t" r="r" b="b"/>
              <a:pathLst>
                <a:path w="0" h="93344">
                  <a:moveTo>
                    <a:pt x="0" y="0"/>
                  </a:moveTo>
                  <a:lnTo>
                    <a:pt x="0" y="93254"/>
                  </a:lnTo>
                </a:path>
              </a:pathLst>
            </a:custGeom>
            <a:ln w="7599">
              <a:solidFill>
                <a:srgbClr val="000000"/>
              </a:solidFill>
            </a:ln>
          </p:spPr>
          <p:txBody>
            <a:bodyPr wrap="square" lIns="0" tIns="0" rIns="0" bIns="0" rtlCol="0"/>
            <a:lstStyle/>
            <a:p/>
          </p:txBody>
        </p:sp>
        <p:sp>
          <p:nvSpPr>
            <p:cNvPr id="47" name="object 47"/>
            <p:cNvSpPr/>
            <p:nvPr/>
          </p:nvSpPr>
          <p:spPr>
            <a:xfrm>
              <a:off x="8258346" y="3231602"/>
              <a:ext cx="66675" cy="66675"/>
            </a:xfrm>
            <a:custGeom>
              <a:avLst/>
              <a:gdLst/>
              <a:ahLst/>
              <a:cxnLst/>
              <a:rect l="l" t="t" r="r" b="b"/>
              <a:pathLst>
                <a:path w="66675" h="66675">
                  <a:moveTo>
                    <a:pt x="66236" y="0"/>
                  </a:moveTo>
                  <a:lnTo>
                    <a:pt x="50013" y="5859"/>
                  </a:lnTo>
                  <a:lnTo>
                    <a:pt x="33110" y="7813"/>
                  </a:lnTo>
                  <a:lnTo>
                    <a:pt x="16211" y="5859"/>
                  </a:lnTo>
                  <a:lnTo>
                    <a:pt x="0" y="0"/>
                  </a:lnTo>
                  <a:lnTo>
                    <a:pt x="33102" y="66147"/>
                  </a:lnTo>
                  <a:lnTo>
                    <a:pt x="66236" y="0"/>
                  </a:lnTo>
                  <a:close/>
                </a:path>
              </a:pathLst>
            </a:custGeom>
            <a:solidFill>
              <a:srgbClr val="000000"/>
            </a:solidFill>
          </p:spPr>
          <p:txBody>
            <a:bodyPr wrap="square" lIns="0" tIns="0" rIns="0" bIns="0" rtlCol="0"/>
            <a:lstStyle/>
            <a:p/>
          </p:txBody>
        </p:sp>
      </p:grpSp>
      <p:grpSp>
        <p:nvGrpSpPr>
          <p:cNvPr id="48" name="object 48"/>
          <p:cNvGrpSpPr/>
          <p:nvPr/>
        </p:nvGrpSpPr>
        <p:grpSpPr>
          <a:xfrm>
            <a:off x="8255944" y="3584492"/>
            <a:ext cx="66675" cy="143510"/>
            <a:chOff x="8255944" y="3584492"/>
            <a:chExt cx="66675" cy="143510"/>
          </a:xfrm>
        </p:grpSpPr>
        <p:sp>
          <p:nvSpPr>
            <p:cNvPr id="49" name="object 49"/>
            <p:cNvSpPr/>
            <p:nvPr/>
          </p:nvSpPr>
          <p:spPr>
            <a:xfrm>
              <a:off x="8289118" y="3584492"/>
              <a:ext cx="0" cy="93345"/>
            </a:xfrm>
            <a:custGeom>
              <a:avLst/>
              <a:gdLst/>
              <a:ahLst/>
              <a:cxnLst/>
              <a:rect l="l" t="t" r="r" b="b"/>
              <a:pathLst>
                <a:path w="0" h="93345">
                  <a:moveTo>
                    <a:pt x="0" y="0"/>
                  </a:moveTo>
                  <a:lnTo>
                    <a:pt x="0" y="93254"/>
                  </a:lnTo>
                </a:path>
              </a:pathLst>
            </a:custGeom>
            <a:ln w="7599">
              <a:solidFill>
                <a:srgbClr val="000000"/>
              </a:solidFill>
            </a:ln>
          </p:spPr>
          <p:txBody>
            <a:bodyPr wrap="square" lIns="0" tIns="0" rIns="0" bIns="0" rtlCol="0"/>
            <a:lstStyle/>
            <a:p/>
          </p:txBody>
        </p:sp>
        <p:sp>
          <p:nvSpPr>
            <p:cNvPr id="50" name="object 50"/>
            <p:cNvSpPr/>
            <p:nvPr/>
          </p:nvSpPr>
          <p:spPr>
            <a:xfrm>
              <a:off x="8255944" y="3661664"/>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grpSp>
      <p:pic>
        <p:nvPicPr>
          <p:cNvPr id="51" name="object 51"/>
          <p:cNvPicPr/>
          <p:nvPr/>
        </p:nvPicPr>
        <p:blipFill>
          <a:blip r:embed="rId6" cstate="print"/>
          <a:stretch>
            <a:fillRect/>
          </a:stretch>
        </p:blipFill>
        <p:spPr>
          <a:xfrm>
            <a:off x="9291934" y="3403040"/>
            <a:ext cx="66266" cy="66147"/>
          </a:xfrm>
          <a:prstGeom prst="rect">
            <a:avLst/>
          </a:prstGeom>
        </p:spPr>
      </p:pic>
      <p:grpSp>
        <p:nvGrpSpPr>
          <p:cNvPr id="52" name="object 52"/>
          <p:cNvGrpSpPr/>
          <p:nvPr/>
        </p:nvGrpSpPr>
        <p:grpSpPr>
          <a:xfrm>
            <a:off x="9288124" y="3567533"/>
            <a:ext cx="1332230" cy="2580640"/>
            <a:chOff x="9288124" y="3567533"/>
            <a:chExt cx="1332230" cy="2580640"/>
          </a:xfrm>
        </p:grpSpPr>
        <p:sp>
          <p:nvSpPr>
            <p:cNvPr id="53" name="object 53"/>
            <p:cNvSpPr/>
            <p:nvPr/>
          </p:nvSpPr>
          <p:spPr>
            <a:xfrm>
              <a:off x="9291934" y="3571343"/>
              <a:ext cx="1295400" cy="2522220"/>
            </a:xfrm>
            <a:custGeom>
              <a:avLst/>
              <a:gdLst/>
              <a:ahLst/>
              <a:cxnLst/>
              <a:rect l="l" t="t" r="r" b="b"/>
              <a:pathLst>
                <a:path w="1295400" h="2522220">
                  <a:moveTo>
                    <a:pt x="0" y="2521789"/>
                  </a:moveTo>
                  <a:lnTo>
                    <a:pt x="165362" y="2521789"/>
                  </a:lnTo>
                  <a:lnTo>
                    <a:pt x="165362" y="0"/>
                  </a:lnTo>
                  <a:lnTo>
                    <a:pt x="1294935" y="0"/>
                  </a:lnTo>
                  <a:lnTo>
                    <a:pt x="1294935" y="106402"/>
                  </a:lnTo>
                </a:path>
              </a:pathLst>
            </a:custGeom>
            <a:ln w="7596">
              <a:solidFill>
                <a:srgbClr val="000000"/>
              </a:solidFill>
            </a:ln>
          </p:spPr>
          <p:txBody>
            <a:bodyPr wrap="square" lIns="0" tIns="0" rIns="0" bIns="0" rtlCol="0"/>
            <a:lstStyle/>
            <a:p/>
          </p:txBody>
        </p:sp>
        <p:pic>
          <p:nvPicPr>
            <p:cNvPr id="54" name="object 54"/>
            <p:cNvPicPr/>
            <p:nvPr/>
          </p:nvPicPr>
          <p:blipFill>
            <a:blip r:embed="rId7" cstate="print"/>
            <a:stretch>
              <a:fillRect/>
            </a:stretch>
          </p:blipFill>
          <p:spPr>
            <a:xfrm>
              <a:off x="10553736" y="3661664"/>
              <a:ext cx="66266" cy="66147"/>
            </a:xfrm>
            <a:prstGeom prst="rect">
              <a:avLst/>
            </a:prstGeom>
          </p:spPr>
        </p:pic>
        <p:sp>
          <p:nvSpPr>
            <p:cNvPr id="55" name="object 55"/>
            <p:cNvSpPr/>
            <p:nvPr/>
          </p:nvSpPr>
          <p:spPr>
            <a:xfrm>
              <a:off x="10584944" y="4014553"/>
              <a:ext cx="2540" cy="236854"/>
            </a:xfrm>
            <a:custGeom>
              <a:avLst/>
              <a:gdLst/>
              <a:ahLst/>
              <a:cxnLst/>
              <a:rect l="l" t="t" r="r" b="b"/>
              <a:pathLst>
                <a:path w="2540" h="236854">
                  <a:moveTo>
                    <a:pt x="1925" y="0"/>
                  </a:moveTo>
                  <a:lnTo>
                    <a:pt x="0" y="236574"/>
                  </a:lnTo>
                </a:path>
              </a:pathLst>
            </a:custGeom>
            <a:ln w="7599">
              <a:solidFill>
                <a:srgbClr val="000000"/>
              </a:solidFill>
            </a:ln>
          </p:spPr>
          <p:txBody>
            <a:bodyPr wrap="square" lIns="0" tIns="0" rIns="0" bIns="0" rtlCol="0"/>
            <a:lstStyle/>
            <a:p/>
          </p:txBody>
        </p:sp>
        <p:sp>
          <p:nvSpPr>
            <p:cNvPr id="56" name="object 56"/>
            <p:cNvSpPr/>
            <p:nvPr/>
          </p:nvSpPr>
          <p:spPr>
            <a:xfrm>
              <a:off x="10551912" y="4234844"/>
              <a:ext cx="66675" cy="66675"/>
            </a:xfrm>
            <a:custGeom>
              <a:avLst/>
              <a:gdLst/>
              <a:ahLst/>
              <a:cxnLst/>
              <a:rect l="l" t="t" r="r" b="b"/>
              <a:pathLst>
                <a:path w="66675" h="66675">
                  <a:moveTo>
                    <a:pt x="0" y="0"/>
                  </a:moveTo>
                  <a:lnTo>
                    <a:pt x="32626" y="66350"/>
                  </a:lnTo>
                  <a:lnTo>
                    <a:pt x="66266" y="505"/>
                  </a:lnTo>
                  <a:lnTo>
                    <a:pt x="50027" y="6215"/>
                  </a:lnTo>
                  <a:lnTo>
                    <a:pt x="33095" y="8028"/>
                  </a:lnTo>
                  <a:lnTo>
                    <a:pt x="16181" y="5953"/>
                  </a:lnTo>
                  <a:lnTo>
                    <a:pt x="0" y="0"/>
                  </a:lnTo>
                  <a:close/>
                </a:path>
              </a:pathLst>
            </a:custGeom>
            <a:solidFill>
              <a:srgbClr val="000000"/>
            </a:solidFill>
          </p:spPr>
          <p:txBody>
            <a:bodyPr wrap="square" lIns="0" tIns="0" rIns="0" bIns="0" rtlCol="0"/>
            <a:lstStyle/>
            <a:p/>
          </p:txBody>
        </p:sp>
        <p:sp>
          <p:nvSpPr>
            <p:cNvPr id="57" name="object 57"/>
            <p:cNvSpPr/>
            <p:nvPr/>
          </p:nvSpPr>
          <p:spPr>
            <a:xfrm>
              <a:off x="10584539" y="4582170"/>
              <a:ext cx="0" cy="105410"/>
            </a:xfrm>
            <a:custGeom>
              <a:avLst/>
              <a:gdLst/>
              <a:ahLst/>
              <a:cxnLst/>
              <a:rect l="l" t="t" r="r" b="b"/>
              <a:pathLst>
                <a:path w="0" h="105410">
                  <a:moveTo>
                    <a:pt x="0" y="0"/>
                  </a:moveTo>
                  <a:lnTo>
                    <a:pt x="0" y="104784"/>
                  </a:lnTo>
                </a:path>
              </a:pathLst>
            </a:custGeom>
            <a:ln w="7599">
              <a:solidFill>
                <a:srgbClr val="000000"/>
              </a:solidFill>
            </a:ln>
          </p:spPr>
          <p:txBody>
            <a:bodyPr wrap="square" lIns="0" tIns="0" rIns="0" bIns="0" rtlCol="0"/>
            <a:lstStyle/>
            <a:p/>
          </p:txBody>
        </p:sp>
        <p:sp>
          <p:nvSpPr>
            <p:cNvPr id="58" name="object 58"/>
            <p:cNvSpPr/>
            <p:nvPr/>
          </p:nvSpPr>
          <p:spPr>
            <a:xfrm>
              <a:off x="10551406" y="4670873"/>
              <a:ext cx="66675" cy="66675"/>
            </a:xfrm>
            <a:custGeom>
              <a:avLst/>
              <a:gdLst/>
              <a:ahLst/>
              <a:cxnLst/>
              <a:rect l="l" t="t" r="r" b="b"/>
              <a:pathLst>
                <a:path w="66675" h="66675">
                  <a:moveTo>
                    <a:pt x="66266" y="0"/>
                  </a:moveTo>
                  <a:lnTo>
                    <a:pt x="50041" y="5859"/>
                  </a:lnTo>
                  <a:lnTo>
                    <a:pt x="33133" y="7813"/>
                  </a:lnTo>
                  <a:lnTo>
                    <a:pt x="16224" y="5859"/>
                  </a:lnTo>
                  <a:lnTo>
                    <a:pt x="0" y="0"/>
                  </a:lnTo>
                  <a:lnTo>
                    <a:pt x="33133" y="66147"/>
                  </a:lnTo>
                  <a:lnTo>
                    <a:pt x="66266" y="0"/>
                  </a:lnTo>
                  <a:close/>
                </a:path>
              </a:pathLst>
            </a:custGeom>
            <a:solidFill>
              <a:srgbClr val="000000"/>
            </a:solidFill>
          </p:spPr>
          <p:txBody>
            <a:bodyPr wrap="square" lIns="0" tIns="0" rIns="0" bIns="0" rtlCol="0"/>
            <a:lstStyle/>
            <a:p/>
          </p:txBody>
        </p:sp>
        <p:sp>
          <p:nvSpPr>
            <p:cNvPr id="59" name="object 59"/>
            <p:cNvSpPr/>
            <p:nvPr/>
          </p:nvSpPr>
          <p:spPr>
            <a:xfrm>
              <a:off x="10584539" y="5017997"/>
              <a:ext cx="0" cy="93345"/>
            </a:xfrm>
            <a:custGeom>
              <a:avLst/>
              <a:gdLst/>
              <a:ahLst/>
              <a:cxnLst/>
              <a:rect l="l" t="t" r="r" b="b"/>
              <a:pathLst>
                <a:path w="0" h="93345">
                  <a:moveTo>
                    <a:pt x="0" y="0"/>
                  </a:moveTo>
                  <a:lnTo>
                    <a:pt x="0" y="93254"/>
                  </a:lnTo>
                </a:path>
              </a:pathLst>
            </a:custGeom>
            <a:ln w="7599">
              <a:solidFill>
                <a:srgbClr val="000000"/>
              </a:solidFill>
            </a:ln>
          </p:spPr>
          <p:txBody>
            <a:bodyPr wrap="square" lIns="0" tIns="0" rIns="0" bIns="0" rtlCol="0"/>
            <a:lstStyle/>
            <a:p/>
          </p:txBody>
        </p:sp>
        <p:sp>
          <p:nvSpPr>
            <p:cNvPr id="60" name="object 60"/>
            <p:cNvSpPr/>
            <p:nvPr/>
          </p:nvSpPr>
          <p:spPr>
            <a:xfrm>
              <a:off x="10551406" y="5095170"/>
              <a:ext cx="66675" cy="66675"/>
            </a:xfrm>
            <a:custGeom>
              <a:avLst/>
              <a:gdLst/>
              <a:ahLst/>
              <a:cxnLst/>
              <a:rect l="l" t="t" r="r" b="b"/>
              <a:pathLst>
                <a:path w="66675" h="66675">
                  <a:moveTo>
                    <a:pt x="66266" y="0"/>
                  </a:moveTo>
                  <a:lnTo>
                    <a:pt x="50041" y="5859"/>
                  </a:lnTo>
                  <a:lnTo>
                    <a:pt x="33133" y="7813"/>
                  </a:lnTo>
                  <a:lnTo>
                    <a:pt x="16224" y="5859"/>
                  </a:lnTo>
                  <a:lnTo>
                    <a:pt x="0" y="0"/>
                  </a:lnTo>
                  <a:lnTo>
                    <a:pt x="33133" y="66147"/>
                  </a:lnTo>
                  <a:lnTo>
                    <a:pt x="66266" y="0"/>
                  </a:lnTo>
                  <a:close/>
                </a:path>
              </a:pathLst>
            </a:custGeom>
            <a:solidFill>
              <a:srgbClr val="000000"/>
            </a:solidFill>
          </p:spPr>
          <p:txBody>
            <a:bodyPr wrap="square" lIns="0" tIns="0" rIns="0" bIns="0" rtlCol="0"/>
            <a:lstStyle/>
            <a:p/>
          </p:txBody>
        </p:sp>
        <p:sp>
          <p:nvSpPr>
            <p:cNvPr id="61" name="object 61"/>
            <p:cNvSpPr/>
            <p:nvPr/>
          </p:nvSpPr>
          <p:spPr>
            <a:xfrm>
              <a:off x="10584539" y="5448039"/>
              <a:ext cx="0" cy="236854"/>
            </a:xfrm>
            <a:custGeom>
              <a:avLst/>
              <a:gdLst/>
              <a:ahLst/>
              <a:cxnLst/>
              <a:rect l="l" t="t" r="r" b="b"/>
              <a:pathLst>
                <a:path w="0" h="236854">
                  <a:moveTo>
                    <a:pt x="0" y="0"/>
                  </a:moveTo>
                  <a:lnTo>
                    <a:pt x="0" y="236645"/>
                  </a:lnTo>
                </a:path>
              </a:pathLst>
            </a:custGeom>
            <a:ln w="7599">
              <a:solidFill>
                <a:srgbClr val="000000"/>
              </a:solidFill>
            </a:ln>
          </p:spPr>
          <p:txBody>
            <a:bodyPr wrap="square" lIns="0" tIns="0" rIns="0" bIns="0" rtlCol="0"/>
            <a:lstStyle/>
            <a:p/>
          </p:txBody>
        </p:sp>
        <p:sp>
          <p:nvSpPr>
            <p:cNvPr id="62" name="object 62"/>
            <p:cNvSpPr/>
            <p:nvPr/>
          </p:nvSpPr>
          <p:spPr>
            <a:xfrm>
              <a:off x="10551406" y="5668603"/>
              <a:ext cx="66675" cy="66675"/>
            </a:xfrm>
            <a:custGeom>
              <a:avLst/>
              <a:gdLst/>
              <a:ahLst/>
              <a:cxnLst/>
              <a:rect l="l" t="t" r="r" b="b"/>
              <a:pathLst>
                <a:path w="66675" h="66675">
                  <a:moveTo>
                    <a:pt x="66266" y="0"/>
                  </a:moveTo>
                  <a:lnTo>
                    <a:pt x="50041" y="5854"/>
                  </a:lnTo>
                  <a:lnTo>
                    <a:pt x="33133" y="7805"/>
                  </a:lnTo>
                  <a:lnTo>
                    <a:pt x="16224" y="5854"/>
                  </a:lnTo>
                  <a:lnTo>
                    <a:pt x="0" y="0"/>
                  </a:lnTo>
                  <a:lnTo>
                    <a:pt x="33133" y="66147"/>
                  </a:lnTo>
                  <a:lnTo>
                    <a:pt x="66266" y="0"/>
                  </a:lnTo>
                  <a:close/>
                </a:path>
              </a:pathLst>
            </a:custGeom>
            <a:solidFill>
              <a:srgbClr val="000000"/>
            </a:solidFill>
          </p:spPr>
          <p:txBody>
            <a:bodyPr wrap="square" lIns="0" tIns="0" rIns="0" bIns="0" rtlCol="0"/>
            <a:lstStyle/>
            <a:p/>
          </p:txBody>
        </p:sp>
        <p:sp>
          <p:nvSpPr>
            <p:cNvPr id="63" name="object 63"/>
            <p:cNvSpPr/>
            <p:nvPr/>
          </p:nvSpPr>
          <p:spPr>
            <a:xfrm>
              <a:off x="10581905" y="6015717"/>
              <a:ext cx="3175" cy="81915"/>
            </a:xfrm>
            <a:custGeom>
              <a:avLst/>
              <a:gdLst/>
              <a:ahLst/>
              <a:cxnLst/>
              <a:rect l="l" t="t" r="r" b="b"/>
              <a:pathLst>
                <a:path w="3175" h="81914">
                  <a:moveTo>
                    <a:pt x="1317" y="-3799"/>
                  </a:moveTo>
                  <a:lnTo>
                    <a:pt x="1317" y="85644"/>
                  </a:lnTo>
                </a:path>
              </a:pathLst>
            </a:custGeom>
            <a:ln w="10233">
              <a:solidFill>
                <a:srgbClr val="000000"/>
              </a:solidFill>
            </a:ln>
          </p:spPr>
          <p:txBody>
            <a:bodyPr wrap="square" lIns="0" tIns="0" rIns="0" bIns="0" rtlCol="0"/>
            <a:lstStyle/>
            <a:p/>
          </p:txBody>
        </p:sp>
        <p:sp>
          <p:nvSpPr>
            <p:cNvPr id="64" name="object 64"/>
            <p:cNvSpPr/>
            <p:nvPr/>
          </p:nvSpPr>
          <p:spPr>
            <a:xfrm>
              <a:off x="10549380" y="6080438"/>
              <a:ext cx="66675" cy="67310"/>
            </a:xfrm>
            <a:custGeom>
              <a:avLst/>
              <a:gdLst/>
              <a:ahLst/>
              <a:cxnLst/>
              <a:rect l="l" t="t" r="r" b="b"/>
              <a:pathLst>
                <a:path w="66675" h="67310">
                  <a:moveTo>
                    <a:pt x="0" y="0"/>
                  </a:moveTo>
                  <a:lnTo>
                    <a:pt x="31005" y="67169"/>
                  </a:lnTo>
                  <a:lnTo>
                    <a:pt x="66165" y="2103"/>
                  </a:lnTo>
                  <a:lnTo>
                    <a:pt x="49771" y="7444"/>
                  </a:lnTo>
                  <a:lnTo>
                    <a:pt x="32816" y="8857"/>
                  </a:lnTo>
                  <a:lnTo>
                    <a:pt x="15995" y="6367"/>
                  </a:lnTo>
                  <a:lnTo>
                    <a:pt x="0" y="0"/>
                  </a:lnTo>
                  <a:close/>
                </a:path>
              </a:pathLst>
            </a:custGeom>
            <a:solidFill>
              <a:srgbClr val="000000"/>
            </a:solidFill>
          </p:spPr>
          <p:txBody>
            <a:bodyPr wrap="square" lIns="0" tIns="0" rIns="0" bIns="0" rtlCol="0"/>
            <a:lstStyle/>
            <a:p/>
          </p:txBody>
        </p:sp>
        <p:sp>
          <p:nvSpPr>
            <p:cNvPr id="65" name="object 65"/>
            <p:cNvSpPr/>
            <p:nvPr/>
          </p:nvSpPr>
          <p:spPr>
            <a:xfrm>
              <a:off x="9600874" y="3871132"/>
              <a:ext cx="127000" cy="1006475"/>
            </a:xfrm>
            <a:custGeom>
              <a:avLst/>
              <a:gdLst/>
              <a:ahLst/>
              <a:cxnLst/>
              <a:rect l="l" t="t" r="r" b="b"/>
              <a:pathLst>
                <a:path w="127000" h="1006475">
                  <a:moveTo>
                    <a:pt x="126656" y="0"/>
                  </a:moveTo>
                  <a:lnTo>
                    <a:pt x="0" y="0"/>
                  </a:lnTo>
                  <a:lnTo>
                    <a:pt x="0" y="1006377"/>
                  </a:lnTo>
                  <a:lnTo>
                    <a:pt x="76500" y="1006377"/>
                  </a:lnTo>
                </a:path>
              </a:pathLst>
            </a:custGeom>
            <a:ln w="7599">
              <a:solidFill>
                <a:srgbClr val="000000"/>
              </a:solidFill>
            </a:ln>
          </p:spPr>
          <p:txBody>
            <a:bodyPr wrap="square" lIns="0" tIns="0" rIns="0" bIns="0" rtlCol="0"/>
            <a:lstStyle/>
            <a:p/>
          </p:txBody>
        </p:sp>
        <p:pic>
          <p:nvPicPr>
            <p:cNvPr id="66" name="object 66"/>
            <p:cNvPicPr/>
            <p:nvPr/>
          </p:nvPicPr>
          <p:blipFill>
            <a:blip r:embed="rId8" cstate="print"/>
            <a:stretch>
              <a:fillRect/>
            </a:stretch>
          </p:blipFill>
          <p:spPr>
            <a:xfrm>
              <a:off x="9661264" y="4844435"/>
              <a:ext cx="66266" cy="66147"/>
            </a:xfrm>
            <a:prstGeom prst="rect">
              <a:avLst/>
            </a:prstGeom>
          </p:spPr>
        </p:pic>
      </p:grpSp>
      <p:sp>
        <p:nvSpPr>
          <p:cNvPr id="67" name="object 67"/>
          <p:cNvSpPr txBox="1"/>
          <p:nvPr/>
        </p:nvSpPr>
        <p:spPr>
          <a:xfrm>
            <a:off x="9530824" y="3727198"/>
            <a:ext cx="147320" cy="171450"/>
          </a:xfrm>
          <a:prstGeom prst="rect">
            <a:avLst/>
          </a:prstGeom>
        </p:spPr>
        <p:txBody>
          <a:bodyPr wrap="square" lIns="0" tIns="13335" rIns="0" bIns="0" rtlCol="0" vert="horz">
            <a:spAutoFit/>
          </a:bodyPr>
          <a:lstStyle/>
          <a:p>
            <a:pPr marL="12700">
              <a:lnSpc>
                <a:spcPct val="100000"/>
              </a:lnSpc>
              <a:spcBef>
                <a:spcPts val="105"/>
              </a:spcBef>
            </a:pPr>
            <a:r>
              <a:rPr dirty="0" sz="950" spc="5">
                <a:solidFill>
                  <a:srgbClr val="0000CC"/>
                </a:solidFill>
                <a:latin typeface="宋体"/>
                <a:cs typeface="宋体"/>
              </a:rPr>
              <a:t>是</a:t>
            </a:r>
            <a:endParaRPr sz="950">
              <a:latin typeface="宋体"/>
              <a:cs typeface="宋体"/>
            </a:endParaRPr>
          </a:p>
        </p:txBody>
      </p:sp>
      <p:sp>
        <p:nvSpPr>
          <p:cNvPr id="68" name="object 68"/>
          <p:cNvSpPr txBox="1"/>
          <p:nvPr/>
        </p:nvSpPr>
        <p:spPr>
          <a:xfrm>
            <a:off x="10792525" y="4066332"/>
            <a:ext cx="147320" cy="171450"/>
          </a:xfrm>
          <a:prstGeom prst="rect">
            <a:avLst/>
          </a:prstGeom>
        </p:spPr>
        <p:txBody>
          <a:bodyPr wrap="square" lIns="0" tIns="13335" rIns="0" bIns="0" rtlCol="0" vert="horz">
            <a:spAutoFit/>
          </a:bodyPr>
          <a:lstStyle/>
          <a:p>
            <a:pPr marL="12700">
              <a:lnSpc>
                <a:spcPct val="100000"/>
              </a:lnSpc>
              <a:spcBef>
                <a:spcPts val="105"/>
              </a:spcBef>
            </a:pPr>
            <a:r>
              <a:rPr dirty="0" sz="950" spc="5">
                <a:solidFill>
                  <a:srgbClr val="0000CC"/>
                </a:solidFill>
                <a:latin typeface="宋体"/>
                <a:cs typeface="宋体"/>
              </a:rPr>
              <a:t>否</a:t>
            </a:r>
            <a:endParaRPr sz="950">
              <a:latin typeface="宋体"/>
              <a:cs typeface="宋体"/>
            </a:endParaRPr>
          </a:p>
        </p:txBody>
      </p:sp>
      <p:grpSp>
        <p:nvGrpSpPr>
          <p:cNvPr id="69" name="object 69"/>
          <p:cNvGrpSpPr/>
          <p:nvPr/>
        </p:nvGrpSpPr>
        <p:grpSpPr>
          <a:xfrm>
            <a:off x="9439161" y="3009865"/>
            <a:ext cx="232410" cy="146050"/>
            <a:chOff x="9439161" y="3009865"/>
            <a:chExt cx="232410" cy="146050"/>
          </a:xfrm>
        </p:grpSpPr>
        <p:sp>
          <p:nvSpPr>
            <p:cNvPr id="70" name="object 70"/>
            <p:cNvSpPr/>
            <p:nvPr/>
          </p:nvSpPr>
          <p:spPr>
            <a:xfrm>
              <a:off x="9440375" y="3011079"/>
              <a:ext cx="230504" cy="143510"/>
            </a:xfrm>
            <a:custGeom>
              <a:avLst/>
              <a:gdLst/>
              <a:ahLst/>
              <a:cxnLst/>
              <a:rect l="l" t="t" r="r" b="b"/>
              <a:pathLst>
                <a:path w="230504" h="143510">
                  <a:moveTo>
                    <a:pt x="229927" y="0"/>
                  </a:moveTo>
                  <a:lnTo>
                    <a:pt x="0" y="0"/>
                  </a:lnTo>
                  <a:lnTo>
                    <a:pt x="0" y="143350"/>
                  </a:lnTo>
                  <a:lnTo>
                    <a:pt x="229927" y="143350"/>
                  </a:lnTo>
                  <a:lnTo>
                    <a:pt x="229927" y="0"/>
                  </a:lnTo>
                  <a:close/>
                </a:path>
              </a:pathLst>
            </a:custGeom>
            <a:solidFill>
              <a:srgbClr val="FBEBDD"/>
            </a:solidFill>
          </p:spPr>
          <p:txBody>
            <a:bodyPr wrap="square" lIns="0" tIns="0" rIns="0" bIns="0" rtlCol="0"/>
            <a:lstStyle/>
            <a:p/>
          </p:txBody>
        </p:sp>
        <p:sp>
          <p:nvSpPr>
            <p:cNvPr id="71" name="object 71"/>
            <p:cNvSpPr/>
            <p:nvPr/>
          </p:nvSpPr>
          <p:spPr>
            <a:xfrm>
              <a:off x="9440375" y="3011079"/>
              <a:ext cx="230504" cy="143510"/>
            </a:xfrm>
            <a:custGeom>
              <a:avLst/>
              <a:gdLst/>
              <a:ahLst/>
              <a:cxnLst/>
              <a:rect l="l" t="t" r="r" b="b"/>
              <a:pathLst>
                <a:path w="230504" h="143510">
                  <a:moveTo>
                    <a:pt x="0" y="143350"/>
                  </a:moveTo>
                  <a:lnTo>
                    <a:pt x="229927" y="143350"/>
                  </a:lnTo>
                  <a:lnTo>
                    <a:pt x="229927" y="0"/>
                  </a:lnTo>
                  <a:lnTo>
                    <a:pt x="0" y="0"/>
                  </a:lnTo>
                  <a:lnTo>
                    <a:pt x="0" y="143350"/>
                  </a:lnTo>
                  <a:close/>
                </a:path>
              </a:pathLst>
            </a:custGeom>
            <a:ln w="3175">
              <a:solidFill>
                <a:srgbClr val="F59D55"/>
              </a:solidFill>
            </a:ln>
          </p:spPr>
          <p:txBody>
            <a:bodyPr wrap="square" lIns="0" tIns="0" rIns="0" bIns="0" rtlCol="0"/>
            <a:lstStyle/>
            <a:p/>
          </p:txBody>
        </p:sp>
      </p:grpSp>
      <p:grpSp>
        <p:nvGrpSpPr>
          <p:cNvPr id="72" name="object 72"/>
          <p:cNvGrpSpPr/>
          <p:nvPr/>
        </p:nvGrpSpPr>
        <p:grpSpPr>
          <a:xfrm>
            <a:off x="10642755" y="3007284"/>
            <a:ext cx="238125" cy="151130"/>
            <a:chOff x="10642755" y="3007284"/>
            <a:chExt cx="238125" cy="151130"/>
          </a:xfrm>
        </p:grpSpPr>
        <p:sp>
          <p:nvSpPr>
            <p:cNvPr id="73" name="object 73"/>
            <p:cNvSpPr/>
            <p:nvPr/>
          </p:nvSpPr>
          <p:spPr>
            <a:xfrm>
              <a:off x="10646550" y="3011079"/>
              <a:ext cx="230504" cy="143510"/>
            </a:xfrm>
            <a:custGeom>
              <a:avLst/>
              <a:gdLst/>
              <a:ahLst/>
              <a:cxnLst/>
              <a:rect l="l" t="t" r="r" b="b"/>
              <a:pathLst>
                <a:path w="230504" h="143510">
                  <a:moveTo>
                    <a:pt x="229927" y="0"/>
                  </a:moveTo>
                  <a:lnTo>
                    <a:pt x="0" y="0"/>
                  </a:lnTo>
                  <a:lnTo>
                    <a:pt x="0" y="143350"/>
                  </a:lnTo>
                  <a:lnTo>
                    <a:pt x="229927" y="143350"/>
                  </a:lnTo>
                  <a:lnTo>
                    <a:pt x="229927" y="0"/>
                  </a:lnTo>
                  <a:close/>
                </a:path>
              </a:pathLst>
            </a:custGeom>
            <a:solidFill>
              <a:srgbClr val="DBEDF3"/>
            </a:solidFill>
          </p:spPr>
          <p:txBody>
            <a:bodyPr wrap="square" lIns="0" tIns="0" rIns="0" bIns="0" rtlCol="0"/>
            <a:lstStyle/>
            <a:p/>
          </p:txBody>
        </p:sp>
        <p:sp>
          <p:nvSpPr>
            <p:cNvPr id="74" name="object 74"/>
            <p:cNvSpPr/>
            <p:nvPr/>
          </p:nvSpPr>
          <p:spPr>
            <a:xfrm>
              <a:off x="10646550" y="3011079"/>
              <a:ext cx="230504" cy="143510"/>
            </a:xfrm>
            <a:custGeom>
              <a:avLst/>
              <a:gdLst/>
              <a:ahLst/>
              <a:cxnLst/>
              <a:rect l="l" t="t" r="r" b="b"/>
              <a:pathLst>
                <a:path w="230504" h="143510">
                  <a:moveTo>
                    <a:pt x="0" y="143350"/>
                  </a:moveTo>
                  <a:lnTo>
                    <a:pt x="229927" y="143350"/>
                  </a:lnTo>
                  <a:lnTo>
                    <a:pt x="229927" y="0"/>
                  </a:lnTo>
                  <a:lnTo>
                    <a:pt x="0" y="0"/>
                  </a:lnTo>
                  <a:lnTo>
                    <a:pt x="0" y="143350"/>
                  </a:lnTo>
                  <a:close/>
                </a:path>
              </a:pathLst>
            </a:custGeom>
            <a:ln w="7589">
              <a:solidFill>
                <a:srgbClr val="4AACC5"/>
              </a:solidFill>
            </a:ln>
          </p:spPr>
          <p:txBody>
            <a:bodyPr wrap="square" lIns="0" tIns="0" rIns="0" bIns="0" rtlCol="0"/>
            <a:lstStyle/>
            <a:p/>
          </p:txBody>
        </p:sp>
      </p:grpSp>
      <p:grpSp>
        <p:nvGrpSpPr>
          <p:cNvPr id="75" name="object 75"/>
          <p:cNvGrpSpPr/>
          <p:nvPr/>
        </p:nvGrpSpPr>
        <p:grpSpPr>
          <a:xfrm>
            <a:off x="8255944" y="4868912"/>
            <a:ext cx="66675" cy="149225"/>
            <a:chOff x="8255944" y="4868912"/>
            <a:chExt cx="66675" cy="149225"/>
          </a:xfrm>
        </p:grpSpPr>
        <p:sp>
          <p:nvSpPr>
            <p:cNvPr id="76" name="object 76"/>
            <p:cNvSpPr/>
            <p:nvPr/>
          </p:nvSpPr>
          <p:spPr>
            <a:xfrm>
              <a:off x="8289118" y="4868912"/>
              <a:ext cx="0" cy="99060"/>
            </a:xfrm>
            <a:custGeom>
              <a:avLst/>
              <a:gdLst/>
              <a:ahLst/>
              <a:cxnLst/>
              <a:rect l="l" t="t" r="r" b="b"/>
              <a:pathLst>
                <a:path w="0" h="99060">
                  <a:moveTo>
                    <a:pt x="0" y="0"/>
                  </a:moveTo>
                  <a:lnTo>
                    <a:pt x="0" y="99019"/>
                  </a:lnTo>
                </a:path>
              </a:pathLst>
            </a:custGeom>
            <a:ln w="7599">
              <a:solidFill>
                <a:srgbClr val="000000"/>
              </a:solidFill>
            </a:ln>
          </p:spPr>
          <p:txBody>
            <a:bodyPr wrap="square" lIns="0" tIns="0" rIns="0" bIns="0" rtlCol="0"/>
            <a:lstStyle/>
            <a:p/>
          </p:txBody>
        </p:sp>
        <p:sp>
          <p:nvSpPr>
            <p:cNvPr id="77" name="object 77"/>
            <p:cNvSpPr/>
            <p:nvPr/>
          </p:nvSpPr>
          <p:spPr>
            <a:xfrm>
              <a:off x="8255944" y="4951850"/>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grpSp>
      <p:grpSp>
        <p:nvGrpSpPr>
          <p:cNvPr id="78" name="object 78"/>
          <p:cNvGrpSpPr/>
          <p:nvPr/>
        </p:nvGrpSpPr>
        <p:grpSpPr>
          <a:xfrm>
            <a:off x="7286202" y="4010743"/>
            <a:ext cx="2005964" cy="434340"/>
            <a:chOff x="7286202" y="4010743"/>
            <a:chExt cx="2005964" cy="434340"/>
          </a:xfrm>
        </p:grpSpPr>
        <p:sp>
          <p:nvSpPr>
            <p:cNvPr id="79" name="object 79"/>
            <p:cNvSpPr/>
            <p:nvPr/>
          </p:nvSpPr>
          <p:spPr>
            <a:xfrm>
              <a:off x="8289119" y="4014553"/>
              <a:ext cx="0" cy="93345"/>
            </a:xfrm>
            <a:custGeom>
              <a:avLst/>
              <a:gdLst/>
              <a:ahLst/>
              <a:cxnLst/>
              <a:rect l="l" t="t" r="r" b="b"/>
              <a:pathLst>
                <a:path w="0" h="93345">
                  <a:moveTo>
                    <a:pt x="0" y="0"/>
                  </a:moveTo>
                  <a:lnTo>
                    <a:pt x="0" y="93254"/>
                  </a:lnTo>
                </a:path>
              </a:pathLst>
            </a:custGeom>
            <a:ln w="7599">
              <a:solidFill>
                <a:srgbClr val="000000"/>
              </a:solidFill>
            </a:ln>
          </p:spPr>
          <p:txBody>
            <a:bodyPr wrap="square" lIns="0" tIns="0" rIns="0" bIns="0" rtlCol="0"/>
            <a:lstStyle/>
            <a:p/>
          </p:txBody>
        </p:sp>
        <p:sp>
          <p:nvSpPr>
            <p:cNvPr id="80" name="object 80"/>
            <p:cNvSpPr/>
            <p:nvPr/>
          </p:nvSpPr>
          <p:spPr>
            <a:xfrm>
              <a:off x="8255945" y="4091726"/>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pic>
          <p:nvPicPr>
            <p:cNvPr id="81" name="object 81"/>
            <p:cNvPicPr/>
            <p:nvPr/>
          </p:nvPicPr>
          <p:blipFill>
            <a:blip r:embed="rId9" cstate="print"/>
            <a:stretch>
              <a:fillRect/>
            </a:stretch>
          </p:blipFill>
          <p:spPr>
            <a:xfrm>
              <a:off x="7286202" y="4157914"/>
              <a:ext cx="2005732" cy="286701"/>
            </a:xfrm>
            <a:prstGeom prst="rect">
              <a:avLst/>
            </a:prstGeom>
          </p:spPr>
        </p:pic>
      </p:grpSp>
      <p:sp>
        <p:nvSpPr>
          <p:cNvPr id="82" name="object 82"/>
          <p:cNvSpPr txBox="1"/>
          <p:nvPr/>
        </p:nvSpPr>
        <p:spPr>
          <a:xfrm>
            <a:off x="7286202" y="4157914"/>
            <a:ext cx="2005964" cy="287020"/>
          </a:xfrm>
          <a:prstGeom prst="rect">
            <a:avLst/>
          </a:prstGeom>
          <a:ln w="7586">
            <a:solidFill>
              <a:srgbClr val="F59D55"/>
            </a:solidFill>
          </a:ln>
        </p:spPr>
        <p:txBody>
          <a:bodyPr wrap="square" lIns="0" tIns="65405" rIns="0" bIns="0" rtlCol="0" vert="horz">
            <a:spAutoFit/>
          </a:bodyPr>
          <a:lstStyle/>
          <a:p>
            <a:pPr marL="328930">
              <a:lnSpc>
                <a:spcPct val="100000"/>
              </a:lnSpc>
              <a:spcBef>
                <a:spcPts val="515"/>
              </a:spcBef>
            </a:pPr>
            <a:r>
              <a:rPr dirty="0" sz="950" spc="5">
                <a:latin typeface="宋体"/>
                <a:cs typeface="宋体"/>
              </a:rPr>
              <a:t>传递数据</a:t>
            </a:r>
            <a:r>
              <a:rPr dirty="0" sz="950">
                <a:latin typeface="宋体"/>
                <a:cs typeface="宋体"/>
              </a:rPr>
              <a:t>至</a:t>
            </a:r>
            <a:r>
              <a:rPr dirty="0" sz="950" spc="5">
                <a:latin typeface="Times New Roman"/>
                <a:cs typeface="Times New Roman"/>
              </a:rPr>
              <a:t>Aspen</a:t>
            </a:r>
            <a:r>
              <a:rPr dirty="0" sz="950" spc="-5">
                <a:latin typeface="Times New Roman"/>
                <a:cs typeface="Times New Roman"/>
              </a:rPr>
              <a:t> HYSYS</a:t>
            </a:r>
            <a:endParaRPr sz="950">
              <a:latin typeface="Times New Roman"/>
              <a:cs typeface="Times New Roman"/>
            </a:endParaRPr>
          </a:p>
        </p:txBody>
      </p:sp>
      <p:pic>
        <p:nvPicPr>
          <p:cNvPr id="83" name="object 83"/>
          <p:cNvPicPr/>
          <p:nvPr/>
        </p:nvPicPr>
        <p:blipFill>
          <a:blip r:embed="rId10" cstate="print"/>
          <a:stretch>
            <a:fillRect/>
          </a:stretch>
        </p:blipFill>
        <p:spPr>
          <a:xfrm>
            <a:off x="7286202" y="5448049"/>
            <a:ext cx="2005732" cy="286701"/>
          </a:xfrm>
          <a:prstGeom prst="rect">
            <a:avLst/>
          </a:prstGeom>
        </p:spPr>
      </p:pic>
      <p:sp>
        <p:nvSpPr>
          <p:cNvPr id="84" name="object 84"/>
          <p:cNvSpPr txBox="1"/>
          <p:nvPr/>
        </p:nvSpPr>
        <p:spPr>
          <a:xfrm>
            <a:off x="7286202" y="5448049"/>
            <a:ext cx="2005964" cy="287020"/>
          </a:xfrm>
          <a:prstGeom prst="rect">
            <a:avLst/>
          </a:prstGeom>
          <a:ln w="7586">
            <a:solidFill>
              <a:srgbClr val="4AACC5"/>
            </a:solidFill>
          </a:ln>
        </p:spPr>
        <p:txBody>
          <a:bodyPr wrap="square" lIns="0" tIns="67945" rIns="0" bIns="0" rtlCol="0" vert="horz">
            <a:spAutoFit/>
          </a:bodyPr>
          <a:lstStyle/>
          <a:p>
            <a:pPr marL="268605">
              <a:lnSpc>
                <a:spcPct val="100000"/>
              </a:lnSpc>
              <a:spcBef>
                <a:spcPts val="535"/>
              </a:spcBef>
            </a:pPr>
            <a:r>
              <a:rPr dirty="0" sz="950" spc="5">
                <a:latin typeface="宋体"/>
                <a:cs typeface="宋体"/>
              </a:rPr>
              <a:t>从</a:t>
            </a:r>
            <a:r>
              <a:rPr dirty="0" sz="950">
                <a:latin typeface="Times New Roman"/>
                <a:cs typeface="Times New Roman"/>
              </a:rPr>
              <a:t>Aspen</a:t>
            </a:r>
            <a:r>
              <a:rPr dirty="0" sz="950" spc="-5">
                <a:latin typeface="Times New Roman"/>
                <a:cs typeface="Times New Roman"/>
              </a:rPr>
              <a:t> </a:t>
            </a:r>
            <a:r>
              <a:rPr dirty="0" sz="950">
                <a:latin typeface="Times New Roman"/>
                <a:cs typeface="Times New Roman"/>
              </a:rPr>
              <a:t>HYSYS</a:t>
            </a:r>
            <a:r>
              <a:rPr dirty="0" sz="950" spc="5">
                <a:latin typeface="宋体"/>
                <a:cs typeface="宋体"/>
              </a:rPr>
              <a:t>中读取数据</a:t>
            </a:r>
            <a:endParaRPr sz="950">
              <a:latin typeface="宋体"/>
              <a:cs typeface="宋体"/>
            </a:endParaRPr>
          </a:p>
        </p:txBody>
      </p:sp>
      <p:grpSp>
        <p:nvGrpSpPr>
          <p:cNvPr id="85" name="object 85"/>
          <p:cNvGrpSpPr/>
          <p:nvPr/>
        </p:nvGrpSpPr>
        <p:grpSpPr>
          <a:xfrm>
            <a:off x="8255944" y="4440805"/>
            <a:ext cx="66675" cy="1007744"/>
            <a:chOff x="8255944" y="4440805"/>
            <a:chExt cx="66675" cy="1007744"/>
          </a:xfrm>
        </p:grpSpPr>
        <p:sp>
          <p:nvSpPr>
            <p:cNvPr id="86" name="object 86"/>
            <p:cNvSpPr/>
            <p:nvPr/>
          </p:nvSpPr>
          <p:spPr>
            <a:xfrm>
              <a:off x="8289118" y="4444615"/>
              <a:ext cx="0" cy="93345"/>
            </a:xfrm>
            <a:custGeom>
              <a:avLst/>
              <a:gdLst/>
              <a:ahLst/>
              <a:cxnLst/>
              <a:rect l="l" t="t" r="r" b="b"/>
              <a:pathLst>
                <a:path w="0" h="93345">
                  <a:moveTo>
                    <a:pt x="0" y="0"/>
                  </a:moveTo>
                  <a:lnTo>
                    <a:pt x="0" y="93254"/>
                  </a:lnTo>
                </a:path>
              </a:pathLst>
            </a:custGeom>
            <a:ln w="7599">
              <a:solidFill>
                <a:srgbClr val="000000"/>
              </a:solidFill>
            </a:ln>
          </p:spPr>
          <p:txBody>
            <a:bodyPr wrap="square" lIns="0" tIns="0" rIns="0" bIns="0" rtlCol="0"/>
            <a:lstStyle/>
            <a:p/>
          </p:txBody>
        </p:sp>
        <p:sp>
          <p:nvSpPr>
            <p:cNvPr id="87" name="object 87"/>
            <p:cNvSpPr/>
            <p:nvPr/>
          </p:nvSpPr>
          <p:spPr>
            <a:xfrm>
              <a:off x="8255944" y="4521788"/>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sp>
          <p:nvSpPr>
            <p:cNvPr id="88" name="object 88"/>
            <p:cNvSpPr/>
            <p:nvPr/>
          </p:nvSpPr>
          <p:spPr>
            <a:xfrm>
              <a:off x="8289118" y="5304739"/>
              <a:ext cx="0" cy="93345"/>
            </a:xfrm>
            <a:custGeom>
              <a:avLst/>
              <a:gdLst/>
              <a:ahLst/>
              <a:cxnLst/>
              <a:rect l="l" t="t" r="r" b="b"/>
              <a:pathLst>
                <a:path w="0" h="93345">
                  <a:moveTo>
                    <a:pt x="0" y="0"/>
                  </a:moveTo>
                  <a:lnTo>
                    <a:pt x="0" y="93234"/>
                  </a:lnTo>
                </a:path>
              </a:pathLst>
            </a:custGeom>
            <a:ln w="7599">
              <a:solidFill>
                <a:srgbClr val="000000"/>
              </a:solidFill>
            </a:ln>
          </p:spPr>
          <p:txBody>
            <a:bodyPr wrap="square" lIns="0" tIns="0" rIns="0" bIns="0" rtlCol="0"/>
            <a:lstStyle/>
            <a:p/>
          </p:txBody>
        </p:sp>
        <p:sp>
          <p:nvSpPr>
            <p:cNvPr id="89" name="object 89"/>
            <p:cNvSpPr/>
            <p:nvPr/>
          </p:nvSpPr>
          <p:spPr>
            <a:xfrm>
              <a:off x="8255945" y="5381891"/>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grpSp>
      <p:sp>
        <p:nvSpPr>
          <p:cNvPr id="90" name="object 90"/>
          <p:cNvSpPr txBox="1"/>
          <p:nvPr/>
        </p:nvSpPr>
        <p:spPr>
          <a:xfrm>
            <a:off x="7286202" y="5878100"/>
            <a:ext cx="2005964" cy="430530"/>
          </a:xfrm>
          <a:prstGeom prst="rect">
            <a:avLst/>
          </a:prstGeom>
          <a:solidFill>
            <a:srgbClr val="FBEBDD"/>
          </a:solidFill>
          <a:ln w="3175">
            <a:solidFill>
              <a:srgbClr val="F59D55"/>
            </a:solidFill>
          </a:ln>
        </p:spPr>
        <p:txBody>
          <a:bodyPr wrap="square" lIns="0" tIns="2540" rIns="0" bIns="0" rtlCol="0" vert="horz">
            <a:spAutoFit/>
          </a:bodyPr>
          <a:lstStyle/>
          <a:p>
            <a:pPr>
              <a:lnSpc>
                <a:spcPct val="100000"/>
              </a:lnSpc>
              <a:spcBef>
                <a:spcPts val="20"/>
              </a:spcBef>
            </a:pPr>
            <a:endParaRPr sz="950">
              <a:latin typeface="Times New Roman"/>
              <a:cs typeface="Times New Roman"/>
            </a:endParaRPr>
          </a:p>
          <a:p>
            <a:pPr marL="273685">
              <a:lnSpc>
                <a:spcPct val="100000"/>
              </a:lnSpc>
            </a:pPr>
            <a:r>
              <a:rPr dirty="0" sz="950" spc="5">
                <a:latin typeface="宋体"/>
                <a:cs typeface="宋体"/>
              </a:rPr>
              <a:t>检查产品质量和水力学性能</a:t>
            </a:r>
            <a:endParaRPr sz="950">
              <a:latin typeface="宋体"/>
              <a:cs typeface="宋体"/>
            </a:endParaRPr>
          </a:p>
        </p:txBody>
      </p:sp>
      <p:grpSp>
        <p:nvGrpSpPr>
          <p:cNvPr id="91" name="object 91"/>
          <p:cNvGrpSpPr/>
          <p:nvPr/>
        </p:nvGrpSpPr>
        <p:grpSpPr>
          <a:xfrm>
            <a:off x="8255945" y="5734751"/>
            <a:ext cx="66675" cy="143510"/>
            <a:chOff x="8255945" y="5734751"/>
            <a:chExt cx="66675" cy="143510"/>
          </a:xfrm>
        </p:grpSpPr>
        <p:sp>
          <p:nvSpPr>
            <p:cNvPr id="92" name="object 92"/>
            <p:cNvSpPr/>
            <p:nvPr/>
          </p:nvSpPr>
          <p:spPr>
            <a:xfrm>
              <a:off x="8289119" y="5734751"/>
              <a:ext cx="0" cy="93345"/>
            </a:xfrm>
            <a:custGeom>
              <a:avLst/>
              <a:gdLst/>
              <a:ahLst/>
              <a:cxnLst/>
              <a:rect l="l" t="t" r="r" b="b"/>
              <a:pathLst>
                <a:path w="0" h="93345">
                  <a:moveTo>
                    <a:pt x="0" y="0"/>
                  </a:moveTo>
                  <a:lnTo>
                    <a:pt x="0" y="93284"/>
                  </a:lnTo>
                </a:path>
              </a:pathLst>
            </a:custGeom>
            <a:ln w="7599">
              <a:solidFill>
                <a:srgbClr val="000000"/>
              </a:solidFill>
            </a:ln>
          </p:spPr>
          <p:txBody>
            <a:bodyPr wrap="square" lIns="0" tIns="0" rIns="0" bIns="0" rtlCol="0"/>
            <a:lstStyle/>
            <a:p/>
          </p:txBody>
        </p:sp>
        <p:sp>
          <p:nvSpPr>
            <p:cNvPr id="93" name="object 93"/>
            <p:cNvSpPr/>
            <p:nvPr/>
          </p:nvSpPr>
          <p:spPr>
            <a:xfrm>
              <a:off x="8255945" y="5811953"/>
              <a:ext cx="66675" cy="66675"/>
            </a:xfrm>
            <a:custGeom>
              <a:avLst/>
              <a:gdLst/>
              <a:ahLst/>
              <a:cxnLst/>
              <a:rect l="l" t="t" r="r" b="b"/>
              <a:pathLst>
                <a:path w="66675" h="66675">
                  <a:moveTo>
                    <a:pt x="66307" y="0"/>
                  </a:moveTo>
                  <a:lnTo>
                    <a:pt x="50074" y="5859"/>
                  </a:lnTo>
                  <a:lnTo>
                    <a:pt x="33149" y="7813"/>
                  </a:lnTo>
                  <a:lnTo>
                    <a:pt x="16226" y="5859"/>
                  </a:lnTo>
                  <a:lnTo>
                    <a:pt x="0" y="0"/>
                  </a:lnTo>
                  <a:lnTo>
                    <a:pt x="33173" y="66147"/>
                  </a:lnTo>
                  <a:lnTo>
                    <a:pt x="66307" y="0"/>
                  </a:lnTo>
                  <a:close/>
                </a:path>
              </a:pathLst>
            </a:custGeom>
            <a:solidFill>
              <a:srgbClr val="000000"/>
            </a:solidFill>
          </p:spPr>
          <p:txBody>
            <a:bodyPr wrap="square" lIns="0" tIns="0" rIns="0" bIns="0" rtlCol="0"/>
            <a:lstStyle/>
            <a:p/>
          </p:txBody>
        </p:sp>
      </p:grpSp>
      <p:sp>
        <p:nvSpPr>
          <p:cNvPr id="94" name="object 94"/>
          <p:cNvSpPr txBox="1"/>
          <p:nvPr/>
        </p:nvSpPr>
        <p:spPr>
          <a:xfrm>
            <a:off x="9303990" y="2825304"/>
            <a:ext cx="2745105" cy="3597275"/>
          </a:xfrm>
          <a:prstGeom prst="rect">
            <a:avLst/>
          </a:prstGeom>
        </p:spPr>
        <p:txBody>
          <a:bodyPr wrap="square" lIns="0" tIns="90805" rIns="0" bIns="0" rtlCol="0" vert="horz">
            <a:spAutoFit/>
          </a:bodyPr>
          <a:lstStyle/>
          <a:p>
            <a:pPr marL="521970">
              <a:lnSpc>
                <a:spcPct val="100000"/>
              </a:lnSpc>
              <a:spcBef>
                <a:spcPts val="715"/>
              </a:spcBef>
              <a:tabLst>
                <a:tab pos="1639570" algn="l"/>
                <a:tab pos="2503170" algn="l"/>
              </a:tabLst>
            </a:pPr>
            <a:r>
              <a:rPr dirty="0" sz="950" spc="-5">
                <a:latin typeface="Times New Roman"/>
                <a:cs typeface="Times New Roman"/>
              </a:rPr>
              <a:t>Matlab	</a:t>
            </a:r>
            <a:r>
              <a:rPr dirty="0" sz="950">
                <a:latin typeface="Times New Roman"/>
                <a:cs typeface="Times New Roman"/>
              </a:rPr>
              <a:t>Aspen </a:t>
            </a:r>
            <a:r>
              <a:rPr dirty="0" sz="950" spc="-5">
                <a:latin typeface="Times New Roman"/>
                <a:cs typeface="Times New Roman"/>
              </a:rPr>
              <a:t>HYSYS	</a:t>
            </a:r>
            <a:r>
              <a:rPr dirty="0" baseline="-20833" sz="2400" spc="-7" b="1">
                <a:solidFill>
                  <a:srgbClr val="FF0000"/>
                </a:solidFill>
                <a:latin typeface="微软雅黑"/>
                <a:cs typeface="微软雅黑"/>
              </a:rPr>
              <a:t>基</a:t>
            </a:r>
            <a:endParaRPr baseline="-20833" sz="2400">
              <a:latin typeface="微软雅黑"/>
              <a:cs typeface="微软雅黑"/>
            </a:endParaRPr>
          </a:p>
          <a:p>
            <a:pPr marL="38100">
              <a:lnSpc>
                <a:spcPct val="100000"/>
              </a:lnSpc>
              <a:spcBef>
                <a:spcPts val="620"/>
              </a:spcBef>
              <a:tabLst>
                <a:tab pos="2338070" algn="l"/>
                <a:tab pos="2503170" algn="l"/>
              </a:tabLst>
            </a:pPr>
            <a:r>
              <a:rPr dirty="0" u="sng" sz="1600" spc="-5">
                <a:solidFill>
                  <a:srgbClr val="FF0000"/>
                </a:solidFill>
                <a:uFill>
                  <a:solidFill>
                    <a:srgbClr val="000000"/>
                  </a:solidFill>
                </a:uFill>
                <a:latin typeface="Times New Roman"/>
                <a:cs typeface="Times New Roman"/>
              </a:rPr>
              <a:t> </a:t>
            </a:r>
            <a:r>
              <a:rPr dirty="0" u="sng" sz="1600" spc="-5">
                <a:solidFill>
                  <a:srgbClr val="FF0000"/>
                </a:solidFill>
                <a:uFill>
                  <a:solidFill>
                    <a:srgbClr val="000000"/>
                  </a:solidFill>
                </a:uFill>
                <a:latin typeface="Times New Roman"/>
                <a:cs typeface="Times New Roman"/>
              </a:rPr>
              <a:t>	</a:t>
            </a:r>
            <a:r>
              <a:rPr dirty="0" sz="1600" spc="-5">
                <a:solidFill>
                  <a:srgbClr val="FF0000"/>
                </a:solidFill>
                <a:latin typeface="Times New Roman"/>
                <a:cs typeface="Times New Roman"/>
              </a:rPr>
              <a:t>	</a:t>
            </a:r>
            <a:r>
              <a:rPr dirty="0" sz="1600" spc="-5" b="1">
                <a:solidFill>
                  <a:srgbClr val="FF0000"/>
                </a:solidFill>
                <a:latin typeface="微软雅黑"/>
                <a:cs typeface="微软雅黑"/>
              </a:rPr>
              <a:t>于</a:t>
            </a:r>
            <a:endParaRPr sz="1600">
              <a:latin typeface="微软雅黑"/>
              <a:cs typeface="微软雅黑"/>
            </a:endParaRPr>
          </a:p>
          <a:p>
            <a:pPr algn="just" marL="2503170" marR="30480">
              <a:lnSpc>
                <a:spcPct val="100000"/>
              </a:lnSpc>
            </a:pPr>
            <a:r>
              <a:rPr dirty="0" sz="1600" spc="-5" b="1">
                <a:solidFill>
                  <a:srgbClr val="FF0000"/>
                </a:solidFill>
                <a:latin typeface="微软雅黑"/>
                <a:cs typeface="微软雅黑"/>
              </a:rPr>
              <a:t>智 能 算 法 和 </a:t>
            </a:r>
            <a:r>
              <a:rPr dirty="0" sz="1600" spc="-5" b="1">
                <a:solidFill>
                  <a:srgbClr val="FF0000"/>
                </a:solidFill>
                <a:latin typeface="微软雅黑"/>
                <a:cs typeface="微软雅黑"/>
              </a:rPr>
              <a:t>模 </a:t>
            </a:r>
            <a:r>
              <a:rPr dirty="0" sz="1600" spc="-5" b="1">
                <a:solidFill>
                  <a:srgbClr val="FF0000"/>
                </a:solidFill>
                <a:latin typeface="微软雅黑"/>
                <a:cs typeface="微软雅黑"/>
              </a:rPr>
              <a:t>拟 的 优 化 框 架</a:t>
            </a:r>
            <a:endParaRPr sz="1600">
              <a:latin typeface="微软雅黑"/>
              <a:cs typeface="微软雅黑"/>
            </a:endParaRPr>
          </a:p>
        </p:txBody>
      </p:sp>
      <p:sp>
        <p:nvSpPr>
          <p:cNvPr id="95" name="object 95"/>
          <p:cNvSpPr/>
          <p:nvPr/>
        </p:nvSpPr>
        <p:spPr>
          <a:xfrm>
            <a:off x="6178296" y="2156713"/>
            <a:ext cx="989330" cy="1793875"/>
          </a:xfrm>
          <a:custGeom>
            <a:avLst/>
            <a:gdLst/>
            <a:ahLst/>
            <a:cxnLst/>
            <a:rect l="l" t="t" r="r" b="b"/>
            <a:pathLst>
              <a:path w="989329" h="1793875">
                <a:moveTo>
                  <a:pt x="736092" y="148209"/>
                </a:moveTo>
                <a:lnTo>
                  <a:pt x="661797" y="23241"/>
                </a:lnTo>
                <a:lnTo>
                  <a:pt x="210693" y="291592"/>
                </a:lnTo>
                <a:lnTo>
                  <a:pt x="173609" y="229108"/>
                </a:lnTo>
                <a:lnTo>
                  <a:pt x="122936" y="428498"/>
                </a:lnTo>
                <a:lnTo>
                  <a:pt x="322326" y="479044"/>
                </a:lnTo>
                <a:lnTo>
                  <a:pt x="285115" y="416560"/>
                </a:lnTo>
                <a:lnTo>
                  <a:pt x="495122" y="291592"/>
                </a:lnTo>
                <a:lnTo>
                  <a:pt x="736092" y="148209"/>
                </a:lnTo>
                <a:close/>
              </a:path>
              <a:path w="989329" h="1793875">
                <a:moveTo>
                  <a:pt x="759587" y="134239"/>
                </a:moveTo>
                <a:lnTo>
                  <a:pt x="685165" y="9271"/>
                </a:lnTo>
                <a:lnTo>
                  <a:pt x="669544" y="18669"/>
                </a:lnTo>
                <a:lnTo>
                  <a:pt x="743966" y="143637"/>
                </a:lnTo>
                <a:lnTo>
                  <a:pt x="759587" y="134239"/>
                </a:lnTo>
                <a:close/>
              </a:path>
              <a:path w="989329" h="1793875">
                <a:moveTo>
                  <a:pt x="775208" y="124968"/>
                </a:moveTo>
                <a:lnTo>
                  <a:pt x="700786" y="0"/>
                </a:lnTo>
                <a:lnTo>
                  <a:pt x="693039" y="4699"/>
                </a:lnTo>
                <a:lnTo>
                  <a:pt x="767334" y="129667"/>
                </a:lnTo>
                <a:lnTo>
                  <a:pt x="775208" y="124968"/>
                </a:lnTo>
                <a:close/>
              </a:path>
              <a:path w="989329" h="1793875">
                <a:moveTo>
                  <a:pt x="943610" y="1575181"/>
                </a:moveTo>
                <a:lnTo>
                  <a:pt x="145542" y="1575181"/>
                </a:lnTo>
                <a:lnTo>
                  <a:pt x="145542" y="1502410"/>
                </a:lnTo>
                <a:lnTo>
                  <a:pt x="0" y="1647952"/>
                </a:lnTo>
                <a:lnTo>
                  <a:pt x="145542" y="1793494"/>
                </a:lnTo>
                <a:lnTo>
                  <a:pt x="145542" y="1720723"/>
                </a:lnTo>
                <a:lnTo>
                  <a:pt x="943610" y="1720723"/>
                </a:lnTo>
                <a:lnTo>
                  <a:pt x="943610" y="1575181"/>
                </a:lnTo>
                <a:close/>
              </a:path>
              <a:path w="989329" h="1793875">
                <a:moveTo>
                  <a:pt x="970915" y="1575181"/>
                </a:moveTo>
                <a:lnTo>
                  <a:pt x="952754" y="1575181"/>
                </a:lnTo>
                <a:lnTo>
                  <a:pt x="952754" y="1720723"/>
                </a:lnTo>
                <a:lnTo>
                  <a:pt x="970915" y="1720723"/>
                </a:lnTo>
                <a:lnTo>
                  <a:pt x="970915" y="1575181"/>
                </a:lnTo>
                <a:close/>
              </a:path>
              <a:path w="989329" h="1793875">
                <a:moveTo>
                  <a:pt x="989076" y="1575181"/>
                </a:moveTo>
                <a:lnTo>
                  <a:pt x="979932" y="1575181"/>
                </a:lnTo>
                <a:lnTo>
                  <a:pt x="979932" y="1720723"/>
                </a:lnTo>
                <a:lnTo>
                  <a:pt x="989076" y="1720723"/>
                </a:lnTo>
                <a:lnTo>
                  <a:pt x="989076" y="1575181"/>
                </a:lnTo>
                <a:close/>
              </a:path>
            </a:pathLst>
          </a:custGeom>
          <a:solidFill>
            <a:srgbClr val="0E6EC5"/>
          </a:solidFill>
        </p:spPr>
        <p:txBody>
          <a:bodyPr wrap="square" lIns="0" tIns="0" rIns="0" bIns="0" rtlCol="0"/>
          <a:lstStyle/>
          <a:p/>
        </p:txBody>
      </p:sp>
      <p:sp>
        <p:nvSpPr>
          <p:cNvPr id="96" name="object 96"/>
          <p:cNvSpPr/>
          <p:nvPr/>
        </p:nvSpPr>
        <p:spPr>
          <a:xfrm>
            <a:off x="1424939" y="5628132"/>
            <a:ext cx="5008245" cy="922019"/>
          </a:xfrm>
          <a:custGeom>
            <a:avLst/>
            <a:gdLst/>
            <a:ahLst/>
            <a:cxnLst/>
            <a:rect l="l" t="t" r="r" b="b"/>
            <a:pathLst>
              <a:path w="5008245" h="922020">
                <a:moveTo>
                  <a:pt x="5007864" y="0"/>
                </a:moveTo>
                <a:lnTo>
                  <a:pt x="0" y="0"/>
                </a:lnTo>
                <a:lnTo>
                  <a:pt x="0" y="922019"/>
                </a:lnTo>
                <a:lnTo>
                  <a:pt x="5007864" y="922019"/>
                </a:lnTo>
                <a:lnTo>
                  <a:pt x="5007864" y="0"/>
                </a:lnTo>
                <a:close/>
              </a:path>
            </a:pathLst>
          </a:custGeom>
          <a:solidFill>
            <a:srgbClr val="FFC000"/>
          </a:solidFill>
        </p:spPr>
        <p:txBody>
          <a:bodyPr wrap="square" lIns="0" tIns="0" rIns="0" bIns="0" rtlCol="0"/>
          <a:lstStyle/>
          <a:p/>
        </p:txBody>
      </p:sp>
      <p:sp>
        <p:nvSpPr>
          <p:cNvPr id="97" name="object 97"/>
          <p:cNvSpPr txBox="1"/>
          <p:nvPr/>
        </p:nvSpPr>
        <p:spPr>
          <a:xfrm>
            <a:off x="1503933" y="5651093"/>
            <a:ext cx="11684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优选方案：</a:t>
            </a:r>
            <a:endParaRPr sz="1800">
              <a:latin typeface="微软雅黑"/>
              <a:cs typeface="微软雅黑"/>
            </a:endParaRPr>
          </a:p>
        </p:txBody>
      </p:sp>
      <p:sp>
        <p:nvSpPr>
          <p:cNvPr id="100" name="object 100"/>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101" name="object 10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98" name="object 98"/>
          <p:cNvSpPr txBox="1"/>
          <p:nvPr/>
        </p:nvSpPr>
        <p:spPr>
          <a:xfrm>
            <a:off x="1503933" y="5925413"/>
            <a:ext cx="16256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缩短了分离流程</a:t>
            </a:r>
            <a:endParaRPr sz="1800">
              <a:latin typeface="微软雅黑"/>
              <a:cs typeface="微软雅黑"/>
            </a:endParaRPr>
          </a:p>
        </p:txBody>
      </p:sp>
      <p:sp>
        <p:nvSpPr>
          <p:cNvPr id="99" name="object 99"/>
          <p:cNvSpPr txBox="1"/>
          <p:nvPr/>
        </p:nvSpPr>
        <p:spPr>
          <a:xfrm>
            <a:off x="1503933" y="6199733"/>
            <a:ext cx="505841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可降低蒸汽消耗</a:t>
            </a:r>
            <a:r>
              <a:rPr dirty="0" sz="1800" b="1">
                <a:solidFill>
                  <a:srgbClr val="FF0000"/>
                </a:solidFill>
                <a:latin typeface="微软雅黑"/>
                <a:cs typeface="微软雅黑"/>
              </a:rPr>
              <a:t>32.</a:t>
            </a:r>
            <a:r>
              <a:rPr dirty="0" sz="1800" spc="-5" b="1">
                <a:solidFill>
                  <a:srgbClr val="FF0000"/>
                </a:solidFill>
                <a:latin typeface="微软雅黑"/>
                <a:cs typeface="微软雅黑"/>
              </a:rPr>
              <a:t>5</a:t>
            </a:r>
            <a:r>
              <a:rPr dirty="0" sz="1800" spc="10" b="1">
                <a:solidFill>
                  <a:srgbClr val="FF0000"/>
                </a:solidFill>
                <a:latin typeface="微软雅黑"/>
                <a:cs typeface="微软雅黑"/>
              </a:rPr>
              <a:t>%</a:t>
            </a:r>
            <a:r>
              <a:rPr dirty="0" sz="1800">
                <a:latin typeface="微软雅黑"/>
                <a:cs typeface="微软雅黑"/>
              </a:rPr>
              <a:t>，</a:t>
            </a:r>
            <a:r>
              <a:rPr dirty="0" sz="1800" spc="-15">
                <a:latin typeface="微软雅黑"/>
                <a:cs typeface="微软雅黑"/>
              </a:rPr>
              <a:t>经</a:t>
            </a:r>
            <a:r>
              <a:rPr dirty="0" sz="1800">
                <a:latin typeface="微软雅黑"/>
                <a:cs typeface="微软雅黑"/>
              </a:rPr>
              <a:t>济效益</a:t>
            </a:r>
            <a:r>
              <a:rPr dirty="0" sz="1800" spc="5" b="1">
                <a:solidFill>
                  <a:srgbClr val="FF0000"/>
                </a:solidFill>
                <a:latin typeface="微软雅黑"/>
                <a:cs typeface="微软雅黑"/>
              </a:rPr>
              <a:t>1400</a:t>
            </a:r>
            <a:r>
              <a:rPr dirty="0" sz="1800" spc="-10" b="1">
                <a:solidFill>
                  <a:srgbClr val="FF0000"/>
                </a:solidFill>
                <a:latin typeface="微软雅黑"/>
                <a:cs typeface="微软雅黑"/>
              </a:rPr>
              <a:t>万</a:t>
            </a:r>
            <a:r>
              <a:rPr dirty="0" sz="1800" spc="-5" b="1">
                <a:solidFill>
                  <a:srgbClr val="FF0000"/>
                </a:solidFill>
                <a:latin typeface="微软雅黑"/>
                <a:cs typeface="微软雅黑"/>
              </a:rPr>
              <a:t>元</a:t>
            </a:r>
            <a:r>
              <a:rPr dirty="0" sz="1800" b="1">
                <a:solidFill>
                  <a:srgbClr val="FF0000"/>
                </a:solidFill>
                <a:latin typeface="微软雅黑"/>
                <a:cs typeface="微软雅黑"/>
              </a:rPr>
              <a:t>/年</a:t>
            </a:r>
            <a:r>
              <a:rPr dirty="0" sz="1800">
                <a:latin typeface="微软雅黑"/>
                <a:cs typeface="微软雅黑"/>
              </a:rPr>
              <a:t>。</a:t>
            </a:r>
            <a:endParaRPr sz="1800">
              <a:latin typeface="微软雅黑"/>
              <a:cs typeface="微软雅黑"/>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679829" y="170510"/>
            <a:ext cx="60318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3.7.6</a:t>
            </a:r>
            <a:r>
              <a:rPr dirty="0" sz="4000" spc="-40" b="1">
                <a:solidFill>
                  <a:srgbClr val="1556AD"/>
                </a:solidFill>
                <a:latin typeface="Tahoma"/>
                <a:cs typeface="Tahoma"/>
              </a:rPr>
              <a:t> </a:t>
            </a:r>
            <a:r>
              <a:rPr dirty="0" sz="4000" spc="-10" b="1">
                <a:solidFill>
                  <a:srgbClr val="1556AD"/>
                </a:solidFill>
                <a:latin typeface="等线"/>
                <a:cs typeface="等线"/>
              </a:rPr>
              <a:t>化工过程优化的应用</a:t>
            </a:r>
            <a:endParaRPr sz="4000">
              <a:latin typeface="等线"/>
              <a:cs typeface="等线"/>
            </a:endParaRPr>
          </a:p>
        </p:txBody>
      </p:sp>
      <p:sp>
        <p:nvSpPr>
          <p:cNvPr id="4" name="object 4"/>
          <p:cNvSpPr txBox="1"/>
          <p:nvPr/>
        </p:nvSpPr>
        <p:spPr>
          <a:xfrm>
            <a:off x="3849751" y="1314449"/>
            <a:ext cx="46736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0000CC"/>
                </a:solidFill>
                <a:latin typeface="微软雅黑"/>
                <a:cs typeface="微软雅黑"/>
              </a:rPr>
              <a:t>西安交大—京博智能化工中心</a:t>
            </a:r>
            <a:endParaRPr sz="2800">
              <a:latin typeface="微软雅黑"/>
              <a:cs typeface="微软雅黑"/>
            </a:endParaRPr>
          </a:p>
        </p:txBody>
      </p:sp>
      <p:pic>
        <p:nvPicPr>
          <p:cNvPr id="5" name="object 5"/>
          <p:cNvPicPr/>
          <p:nvPr/>
        </p:nvPicPr>
        <p:blipFill>
          <a:blip r:embed="rId2" cstate="print"/>
          <a:stretch>
            <a:fillRect/>
          </a:stretch>
        </p:blipFill>
        <p:spPr>
          <a:xfrm>
            <a:off x="8869680" y="1295400"/>
            <a:ext cx="495300" cy="539496"/>
          </a:xfrm>
          <a:prstGeom prst="rect">
            <a:avLst/>
          </a:prstGeom>
        </p:spPr>
      </p:pic>
      <p:grpSp>
        <p:nvGrpSpPr>
          <p:cNvPr id="6" name="object 6"/>
          <p:cNvGrpSpPr/>
          <p:nvPr/>
        </p:nvGrpSpPr>
        <p:grpSpPr>
          <a:xfrm>
            <a:off x="684276" y="2318004"/>
            <a:ext cx="10810240" cy="3606165"/>
            <a:chOff x="684276" y="2318004"/>
            <a:chExt cx="10810240" cy="3606165"/>
          </a:xfrm>
        </p:grpSpPr>
        <p:pic>
          <p:nvPicPr>
            <p:cNvPr id="7" name="object 7"/>
            <p:cNvPicPr/>
            <p:nvPr/>
          </p:nvPicPr>
          <p:blipFill>
            <a:blip r:embed="rId3" cstate="print"/>
            <a:stretch>
              <a:fillRect/>
            </a:stretch>
          </p:blipFill>
          <p:spPr>
            <a:xfrm>
              <a:off x="684276" y="2322576"/>
              <a:ext cx="5957315" cy="3584448"/>
            </a:xfrm>
            <a:prstGeom prst="rect">
              <a:avLst/>
            </a:prstGeom>
          </p:spPr>
        </p:pic>
        <p:pic>
          <p:nvPicPr>
            <p:cNvPr id="8" name="object 8"/>
            <p:cNvPicPr/>
            <p:nvPr/>
          </p:nvPicPr>
          <p:blipFill>
            <a:blip r:embed="rId4" cstate="print"/>
            <a:stretch>
              <a:fillRect/>
            </a:stretch>
          </p:blipFill>
          <p:spPr>
            <a:xfrm>
              <a:off x="6640067" y="4094988"/>
              <a:ext cx="2415539" cy="1812036"/>
            </a:xfrm>
            <a:prstGeom prst="rect">
              <a:avLst/>
            </a:prstGeom>
          </p:spPr>
        </p:pic>
        <p:pic>
          <p:nvPicPr>
            <p:cNvPr id="9" name="object 9"/>
            <p:cNvPicPr/>
            <p:nvPr/>
          </p:nvPicPr>
          <p:blipFill>
            <a:blip r:embed="rId5" cstate="print"/>
            <a:stretch>
              <a:fillRect/>
            </a:stretch>
          </p:blipFill>
          <p:spPr>
            <a:xfrm>
              <a:off x="6640067" y="2318004"/>
              <a:ext cx="2365248" cy="1776984"/>
            </a:xfrm>
            <a:prstGeom prst="rect">
              <a:avLst/>
            </a:prstGeom>
          </p:spPr>
        </p:pic>
        <p:pic>
          <p:nvPicPr>
            <p:cNvPr id="10" name="object 10"/>
            <p:cNvPicPr/>
            <p:nvPr/>
          </p:nvPicPr>
          <p:blipFill>
            <a:blip r:embed="rId6" cstate="print"/>
            <a:stretch>
              <a:fillRect/>
            </a:stretch>
          </p:blipFill>
          <p:spPr>
            <a:xfrm>
              <a:off x="9055607" y="4094988"/>
              <a:ext cx="2438400" cy="1828800"/>
            </a:xfrm>
            <a:prstGeom prst="rect">
              <a:avLst/>
            </a:prstGeom>
          </p:spPr>
        </p:pic>
        <p:pic>
          <p:nvPicPr>
            <p:cNvPr id="11" name="object 11"/>
            <p:cNvPicPr/>
            <p:nvPr/>
          </p:nvPicPr>
          <p:blipFill>
            <a:blip r:embed="rId7" cstate="print"/>
            <a:stretch>
              <a:fillRect/>
            </a:stretch>
          </p:blipFill>
          <p:spPr>
            <a:xfrm>
              <a:off x="9005316" y="2336292"/>
              <a:ext cx="2488692" cy="1775460"/>
            </a:xfrm>
            <a:prstGeom prst="rect">
              <a:avLst/>
            </a:prstGeom>
          </p:spPr>
        </p:pic>
      </p:grpSp>
      <p:pic>
        <p:nvPicPr>
          <p:cNvPr id="12" name="object 12"/>
          <p:cNvPicPr/>
          <p:nvPr/>
        </p:nvPicPr>
        <p:blipFill>
          <a:blip r:embed="rId8" cstate="print"/>
          <a:stretch>
            <a:fillRect/>
          </a:stretch>
        </p:blipFill>
        <p:spPr>
          <a:xfrm>
            <a:off x="2857500" y="1245108"/>
            <a:ext cx="694944" cy="705612"/>
          </a:xfrm>
          <a:prstGeom prst="rect">
            <a:avLst/>
          </a:prstGeom>
        </p:spPr>
      </p:pic>
      <p:sp>
        <p:nvSpPr>
          <p:cNvPr id="13" name="object 13"/>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6404" y="172034"/>
            <a:ext cx="301180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3.8</a:t>
            </a:r>
            <a:r>
              <a:rPr dirty="0" spc="-65">
                <a:latin typeface="Tahoma"/>
                <a:cs typeface="Tahoma"/>
              </a:rPr>
              <a:t> </a:t>
            </a:r>
            <a:r>
              <a:rPr dirty="0" spc="-10"/>
              <a:t>智能控制</a:t>
            </a:r>
          </a:p>
        </p:txBody>
      </p:sp>
      <p:sp>
        <p:nvSpPr>
          <p:cNvPr id="4" name="object 4"/>
          <p:cNvSpPr txBox="1"/>
          <p:nvPr/>
        </p:nvSpPr>
        <p:spPr>
          <a:xfrm>
            <a:off x="1138427" y="4209288"/>
            <a:ext cx="7362825" cy="1938655"/>
          </a:xfrm>
          <a:prstGeom prst="rect">
            <a:avLst/>
          </a:prstGeom>
          <a:solidFill>
            <a:srgbClr val="FFFF99"/>
          </a:solidFill>
        </p:spPr>
        <p:txBody>
          <a:bodyPr wrap="square" lIns="0" tIns="23495" rIns="0" bIns="0" rtlCol="0" vert="horz">
            <a:spAutoFit/>
          </a:bodyPr>
          <a:lstStyle/>
          <a:p>
            <a:pPr algn="just" marL="90805" marR="140335">
              <a:lnSpc>
                <a:spcPts val="3600"/>
              </a:lnSpc>
              <a:spcBef>
                <a:spcPts val="185"/>
              </a:spcBef>
            </a:pPr>
            <a:r>
              <a:rPr dirty="0" sz="2000" b="1">
                <a:solidFill>
                  <a:srgbClr val="FF0000"/>
                </a:solidFill>
                <a:latin typeface="微软雅黑"/>
                <a:cs typeface="微软雅黑"/>
              </a:rPr>
              <a:t>智能控制</a:t>
            </a:r>
            <a:r>
              <a:rPr dirty="0" sz="2000" b="1">
                <a:latin typeface="微软雅黑"/>
                <a:cs typeface="微软雅黑"/>
              </a:rPr>
              <a:t>主要通过</a:t>
            </a:r>
            <a:r>
              <a:rPr dirty="0" sz="2000" b="1">
                <a:solidFill>
                  <a:srgbClr val="FF0000"/>
                </a:solidFill>
                <a:latin typeface="微软雅黑"/>
                <a:cs typeface="微软雅黑"/>
              </a:rPr>
              <a:t>先进</a:t>
            </a:r>
            <a:r>
              <a:rPr dirty="0" sz="2000" spc="-15" b="1">
                <a:solidFill>
                  <a:srgbClr val="FF0000"/>
                </a:solidFill>
                <a:latin typeface="微软雅黑"/>
                <a:cs typeface="微软雅黑"/>
              </a:rPr>
              <a:t>控</a:t>
            </a:r>
            <a:r>
              <a:rPr dirty="0" sz="2000" b="1">
                <a:solidFill>
                  <a:srgbClr val="FF0000"/>
                </a:solidFill>
                <a:latin typeface="微软雅黑"/>
                <a:cs typeface="微软雅黑"/>
              </a:rPr>
              <a:t>制算</a:t>
            </a:r>
            <a:r>
              <a:rPr dirty="0" sz="2000" spc="-15" b="1">
                <a:solidFill>
                  <a:srgbClr val="FF0000"/>
                </a:solidFill>
                <a:latin typeface="微软雅黑"/>
                <a:cs typeface="微软雅黑"/>
              </a:rPr>
              <a:t>法</a:t>
            </a:r>
            <a:r>
              <a:rPr dirty="0" sz="2000" b="1">
                <a:solidFill>
                  <a:srgbClr val="FF0000"/>
                </a:solidFill>
                <a:latin typeface="微软雅黑"/>
                <a:cs typeface="微软雅黑"/>
              </a:rPr>
              <a:t>、系</a:t>
            </a:r>
            <a:r>
              <a:rPr dirty="0" sz="2000" spc="-15" b="1">
                <a:solidFill>
                  <a:srgbClr val="FF0000"/>
                </a:solidFill>
                <a:latin typeface="微软雅黑"/>
                <a:cs typeface="微软雅黑"/>
              </a:rPr>
              <a:t>统</a:t>
            </a:r>
            <a:r>
              <a:rPr dirty="0" sz="2000" b="1">
                <a:solidFill>
                  <a:srgbClr val="FF0000"/>
                </a:solidFill>
                <a:latin typeface="微软雅黑"/>
                <a:cs typeface="微软雅黑"/>
              </a:rPr>
              <a:t>辨识</a:t>
            </a:r>
            <a:r>
              <a:rPr dirty="0" sz="2000" spc="-15" b="1">
                <a:solidFill>
                  <a:srgbClr val="FF0000"/>
                </a:solidFill>
                <a:latin typeface="微软雅黑"/>
                <a:cs typeface="微软雅黑"/>
              </a:rPr>
              <a:t>算</a:t>
            </a:r>
            <a:r>
              <a:rPr dirty="0" sz="2000" b="1">
                <a:solidFill>
                  <a:srgbClr val="FF0000"/>
                </a:solidFill>
                <a:latin typeface="微软雅黑"/>
                <a:cs typeface="微软雅黑"/>
              </a:rPr>
              <a:t>法、</a:t>
            </a:r>
            <a:r>
              <a:rPr dirty="0" sz="2000" spc="-15" b="1">
                <a:solidFill>
                  <a:srgbClr val="FF0000"/>
                </a:solidFill>
                <a:latin typeface="微软雅黑"/>
                <a:cs typeface="微软雅黑"/>
              </a:rPr>
              <a:t>机</a:t>
            </a:r>
            <a:r>
              <a:rPr dirty="0" sz="2000" b="1">
                <a:solidFill>
                  <a:srgbClr val="FF0000"/>
                </a:solidFill>
                <a:latin typeface="微软雅黑"/>
                <a:cs typeface="微软雅黑"/>
              </a:rPr>
              <a:t>理平</a:t>
            </a:r>
            <a:r>
              <a:rPr dirty="0" sz="2000" spc="-15" b="1">
                <a:solidFill>
                  <a:srgbClr val="FF0000"/>
                </a:solidFill>
                <a:latin typeface="微软雅黑"/>
                <a:cs typeface="微软雅黑"/>
              </a:rPr>
              <a:t>衡</a:t>
            </a:r>
            <a:r>
              <a:rPr dirty="0" sz="2000" b="1">
                <a:solidFill>
                  <a:srgbClr val="FF0000"/>
                </a:solidFill>
                <a:latin typeface="微软雅黑"/>
                <a:cs typeface="微软雅黑"/>
              </a:rPr>
              <a:t>或补 偿技术</a:t>
            </a:r>
            <a:r>
              <a:rPr dirty="0" sz="2000" b="1">
                <a:latin typeface="微软雅黑"/>
                <a:cs typeface="微软雅黑"/>
              </a:rPr>
              <a:t>等有机结合，进</a:t>
            </a:r>
            <a:r>
              <a:rPr dirty="0" sz="2000" spc="-15" b="1">
                <a:latin typeface="微软雅黑"/>
                <a:cs typeface="微软雅黑"/>
              </a:rPr>
              <a:t>一</a:t>
            </a:r>
            <a:r>
              <a:rPr dirty="0" sz="2000" b="1">
                <a:latin typeface="微软雅黑"/>
                <a:cs typeface="微软雅黑"/>
              </a:rPr>
              <a:t>步解</a:t>
            </a:r>
            <a:r>
              <a:rPr dirty="0" sz="2000" spc="-15" b="1">
                <a:latin typeface="微软雅黑"/>
                <a:cs typeface="微软雅黑"/>
              </a:rPr>
              <a:t>决</a:t>
            </a:r>
            <a:r>
              <a:rPr dirty="0" sz="2000" b="1">
                <a:latin typeface="微软雅黑"/>
                <a:cs typeface="微软雅黑"/>
              </a:rPr>
              <a:t>具有</a:t>
            </a:r>
            <a:r>
              <a:rPr dirty="0" sz="2000" spc="-15" b="1">
                <a:solidFill>
                  <a:srgbClr val="FF0000"/>
                </a:solidFill>
                <a:latin typeface="微软雅黑"/>
                <a:cs typeface="微软雅黑"/>
              </a:rPr>
              <a:t>大</a:t>
            </a:r>
            <a:r>
              <a:rPr dirty="0" sz="2000" b="1">
                <a:solidFill>
                  <a:srgbClr val="FF0000"/>
                </a:solidFill>
                <a:latin typeface="微软雅黑"/>
                <a:cs typeface="微软雅黑"/>
              </a:rPr>
              <a:t>迟延</a:t>
            </a:r>
            <a:r>
              <a:rPr dirty="0" sz="2000" spc="-15" b="1">
                <a:solidFill>
                  <a:srgbClr val="FF0000"/>
                </a:solidFill>
                <a:latin typeface="微软雅黑"/>
                <a:cs typeface="微软雅黑"/>
              </a:rPr>
              <a:t>、</a:t>
            </a:r>
            <a:r>
              <a:rPr dirty="0" sz="2000" b="1">
                <a:solidFill>
                  <a:srgbClr val="FF0000"/>
                </a:solidFill>
                <a:latin typeface="微软雅黑"/>
                <a:cs typeface="微软雅黑"/>
              </a:rPr>
              <a:t>大惯</a:t>
            </a:r>
            <a:r>
              <a:rPr dirty="0" sz="2000" spc="-15" b="1">
                <a:solidFill>
                  <a:srgbClr val="FF0000"/>
                </a:solidFill>
                <a:latin typeface="微软雅黑"/>
                <a:cs typeface="微软雅黑"/>
              </a:rPr>
              <a:t>性</a:t>
            </a:r>
            <a:r>
              <a:rPr dirty="0" sz="2000" b="1">
                <a:solidFill>
                  <a:srgbClr val="FF0000"/>
                </a:solidFill>
                <a:latin typeface="微软雅黑"/>
                <a:cs typeface="微软雅黑"/>
              </a:rPr>
              <a:t>、非</a:t>
            </a:r>
            <a:r>
              <a:rPr dirty="0" sz="2000" spc="-15" b="1">
                <a:solidFill>
                  <a:srgbClr val="FF0000"/>
                </a:solidFill>
                <a:latin typeface="微软雅黑"/>
                <a:cs typeface="微软雅黑"/>
              </a:rPr>
              <a:t>线</a:t>
            </a:r>
            <a:r>
              <a:rPr dirty="0" sz="2000" b="1">
                <a:solidFill>
                  <a:srgbClr val="FF0000"/>
                </a:solidFill>
                <a:latin typeface="微软雅黑"/>
                <a:cs typeface="微软雅黑"/>
              </a:rPr>
              <a:t>性、 强耦合复杂</a:t>
            </a:r>
            <a:r>
              <a:rPr dirty="0" sz="2000" b="1">
                <a:latin typeface="微软雅黑"/>
                <a:cs typeface="微软雅黑"/>
              </a:rPr>
              <a:t>特性</a:t>
            </a:r>
            <a:r>
              <a:rPr dirty="0" sz="2000" spc="5" b="1">
                <a:latin typeface="微软雅黑"/>
                <a:cs typeface="微软雅黑"/>
              </a:rPr>
              <a:t>对</a:t>
            </a:r>
            <a:r>
              <a:rPr dirty="0" sz="2000" b="1">
                <a:latin typeface="微软雅黑"/>
                <a:cs typeface="微软雅黑"/>
              </a:rPr>
              <a:t>象控制问题</a:t>
            </a:r>
            <a:r>
              <a:rPr dirty="0" sz="2000" spc="-10" b="1">
                <a:latin typeface="微软雅黑"/>
                <a:cs typeface="微软雅黑"/>
              </a:rPr>
              <a:t>，</a:t>
            </a:r>
            <a:r>
              <a:rPr dirty="0" sz="2000" b="1">
                <a:latin typeface="微软雅黑"/>
                <a:cs typeface="微软雅黑"/>
              </a:rPr>
              <a:t>提升工艺过</a:t>
            </a:r>
            <a:r>
              <a:rPr dirty="0" sz="2000" spc="-10" b="1">
                <a:latin typeface="微软雅黑"/>
                <a:cs typeface="微软雅黑"/>
              </a:rPr>
              <a:t>程</a:t>
            </a:r>
            <a:r>
              <a:rPr dirty="0" sz="2000" b="1">
                <a:latin typeface="微软雅黑"/>
                <a:cs typeface="微软雅黑"/>
              </a:rPr>
              <a:t>控制性能，</a:t>
            </a:r>
            <a:r>
              <a:rPr dirty="0" sz="2000" spc="-10" b="1">
                <a:latin typeface="微软雅黑"/>
                <a:cs typeface="微软雅黑"/>
              </a:rPr>
              <a:t>实</a:t>
            </a:r>
            <a:r>
              <a:rPr dirty="0" sz="2000" b="1">
                <a:latin typeface="微软雅黑"/>
                <a:cs typeface="微软雅黑"/>
              </a:rPr>
              <a:t>现自</a:t>
            </a:r>
            <a:endParaRPr sz="2000">
              <a:latin typeface="微软雅黑"/>
              <a:cs typeface="微软雅黑"/>
            </a:endParaRPr>
          </a:p>
          <a:p>
            <a:pPr marL="90805">
              <a:lnSpc>
                <a:spcPct val="100000"/>
              </a:lnSpc>
              <a:spcBef>
                <a:spcPts val="880"/>
              </a:spcBef>
            </a:pPr>
            <a:r>
              <a:rPr dirty="0" sz="2000" b="1">
                <a:latin typeface="微软雅黑"/>
                <a:cs typeface="微软雅黑"/>
              </a:rPr>
              <a:t>趋优控制。</a:t>
            </a:r>
            <a:endParaRPr sz="2000">
              <a:latin typeface="微软雅黑"/>
              <a:cs typeface="微软雅黑"/>
            </a:endParaRPr>
          </a:p>
        </p:txBody>
      </p:sp>
      <p:sp>
        <p:nvSpPr>
          <p:cNvPr id="5" name="object 5"/>
          <p:cNvSpPr txBox="1"/>
          <p:nvPr/>
        </p:nvSpPr>
        <p:spPr>
          <a:xfrm>
            <a:off x="1217675" y="1036319"/>
            <a:ext cx="7595870" cy="707390"/>
          </a:xfrm>
          <a:prstGeom prst="rect">
            <a:avLst/>
          </a:prstGeom>
          <a:solidFill>
            <a:srgbClr val="F8B56D"/>
          </a:solidFill>
        </p:spPr>
        <p:txBody>
          <a:bodyPr wrap="square" lIns="0" tIns="34925" rIns="0" bIns="0" rtlCol="0" vert="horz">
            <a:spAutoFit/>
          </a:bodyPr>
          <a:lstStyle/>
          <a:p>
            <a:pPr marL="90805" marR="124460">
              <a:lnSpc>
                <a:spcPct val="100000"/>
              </a:lnSpc>
              <a:spcBef>
                <a:spcPts val="275"/>
              </a:spcBef>
            </a:pPr>
            <a:r>
              <a:rPr dirty="0" sz="2000">
                <a:latin typeface="微软雅黑"/>
                <a:cs typeface="微软雅黑"/>
              </a:rPr>
              <a:t>仪表和计算机</a:t>
            </a:r>
            <a:r>
              <a:rPr dirty="0" sz="2000" b="1">
                <a:solidFill>
                  <a:srgbClr val="FF0000"/>
                </a:solidFill>
                <a:latin typeface="微软雅黑"/>
                <a:cs typeface="微软雅黑"/>
              </a:rPr>
              <a:t>自动控制</a:t>
            </a:r>
            <a:r>
              <a:rPr dirty="0" sz="2000" spc="-15" b="1">
                <a:solidFill>
                  <a:srgbClr val="FF0000"/>
                </a:solidFill>
                <a:latin typeface="微软雅黑"/>
                <a:cs typeface="微软雅黑"/>
              </a:rPr>
              <a:t>系</a:t>
            </a:r>
            <a:r>
              <a:rPr dirty="0" sz="2000" b="1">
                <a:solidFill>
                  <a:srgbClr val="FF0000"/>
                </a:solidFill>
                <a:latin typeface="微软雅黑"/>
                <a:cs typeface="微软雅黑"/>
              </a:rPr>
              <a:t>统</a:t>
            </a:r>
            <a:r>
              <a:rPr dirty="0" sz="2000">
                <a:latin typeface="微软雅黑"/>
                <a:cs typeface="微软雅黑"/>
              </a:rPr>
              <a:t>在</a:t>
            </a:r>
            <a:r>
              <a:rPr dirty="0" sz="2000" spc="-15">
                <a:latin typeface="微软雅黑"/>
                <a:cs typeface="微软雅黑"/>
              </a:rPr>
              <a:t>化</a:t>
            </a:r>
            <a:r>
              <a:rPr dirty="0" sz="2000">
                <a:latin typeface="微软雅黑"/>
                <a:cs typeface="微软雅黑"/>
              </a:rPr>
              <a:t>工过</a:t>
            </a:r>
            <a:r>
              <a:rPr dirty="0" sz="2000" spc="-15">
                <a:latin typeface="微软雅黑"/>
                <a:cs typeface="微软雅黑"/>
              </a:rPr>
              <a:t>程</a:t>
            </a:r>
            <a:r>
              <a:rPr dirty="0" sz="2000">
                <a:latin typeface="微软雅黑"/>
                <a:cs typeface="微软雅黑"/>
              </a:rPr>
              <a:t>中发</a:t>
            </a:r>
            <a:r>
              <a:rPr dirty="0" sz="2000" spc="-15">
                <a:latin typeface="微软雅黑"/>
                <a:cs typeface="微软雅黑"/>
              </a:rPr>
              <a:t>挥</a:t>
            </a:r>
            <a:r>
              <a:rPr dirty="0" sz="2000">
                <a:latin typeface="微软雅黑"/>
                <a:cs typeface="微软雅黑"/>
              </a:rPr>
              <a:t>着重</a:t>
            </a:r>
            <a:r>
              <a:rPr dirty="0" sz="2000" spc="-15">
                <a:latin typeface="微软雅黑"/>
                <a:cs typeface="微软雅黑"/>
              </a:rPr>
              <a:t>要</a:t>
            </a:r>
            <a:r>
              <a:rPr dirty="0" sz="2000">
                <a:latin typeface="微软雅黑"/>
                <a:cs typeface="微软雅黑"/>
              </a:rPr>
              <a:t>作用</a:t>
            </a:r>
            <a:r>
              <a:rPr dirty="0" sz="2000" spc="-15">
                <a:latin typeface="微软雅黑"/>
                <a:cs typeface="微软雅黑"/>
              </a:rPr>
              <a:t>。</a:t>
            </a:r>
            <a:r>
              <a:rPr dirty="0" sz="2000">
                <a:latin typeface="微软雅黑"/>
                <a:cs typeface="微软雅黑"/>
              </a:rPr>
              <a:t>强化化 工流程的自动控制，是</a:t>
            </a:r>
            <a:r>
              <a:rPr dirty="0" sz="2000" spc="-15">
                <a:latin typeface="微软雅黑"/>
                <a:cs typeface="微软雅黑"/>
              </a:rPr>
              <a:t>化</a:t>
            </a:r>
            <a:r>
              <a:rPr dirty="0" sz="2000">
                <a:latin typeface="微软雅黑"/>
                <a:cs typeface="微软雅黑"/>
              </a:rPr>
              <a:t>工生</a:t>
            </a:r>
            <a:r>
              <a:rPr dirty="0" sz="2000" spc="-15">
                <a:latin typeface="微软雅黑"/>
                <a:cs typeface="微软雅黑"/>
              </a:rPr>
              <a:t>产</a:t>
            </a:r>
            <a:r>
              <a:rPr dirty="0" sz="2000">
                <a:latin typeface="微软雅黑"/>
                <a:cs typeface="微软雅黑"/>
              </a:rPr>
              <a:t>过程</a:t>
            </a:r>
            <a:r>
              <a:rPr dirty="0" sz="2000" spc="-15">
                <a:latin typeface="微软雅黑"/>
                <a:cs typeface="微软雅黑"/>
              </a:rPr>
              <a:t>的</a:t>
            </a:r>
            <a:r>
              <a:rPr dirty="0" sz="2000">
                <a:latin typeface="微软雅黑"/>
                <a:cs typeface="微软雅黑"/>
              </a:rPr>
              <a:t>发展</a:t>
            </a:r>
            <a:r>
              <a:rPr dirty="0" sz="2000" spc="-15">
                <a:latin typeface="微软雅黑"/>
                <a:cs typeface="微软雅黑"/>
              </a:rPr>
              <a:t>趋</a:t>
            </a:r>
            <a:r>
              <a:rPr dirty="0" sz="2000">
                <a:latin typeface="微软雅黑"/>
                <a:cs typeface="微软雅黑"/>
              </a:rPr>
              <a:t>势和</a:t>
            </a:r>
            <a:r>
              <a:rPr dirty="0" sz="2000" spc="-15">
                <a:latin typeface="微软雅黑"/>
                <a:cs typeface="微软雅黑"/>
              </a:rPr>
              <a:t>方</a:t>
            </a:r>
            <a:r>
              <a:rPr dirty="0" sz="2000">
                <a:latin typeface="微软雅黑"/>
                <a:cs typeface="微软雅黑"/>
              </a:rPr>
              <a:t>向。</a:t>
            </a:r>
            <a:endParaRPr sz="2000">
              <a:latin typeface="微软雅黑"/>
              <a:cs typeface="微软雅黑"/>
            </a:endParaRPr>
          </a:p>
        </p:txBody>
      </p:sp>
      <p:sp>
        <p:nvSpPr>
          <p:cNvPr id="6" name="object 6"/>
          <p:cNvSpPr txBox="1"/>
          <p:nvPr/>
        </p:nvSpPr>
        <p:spPr>
          <a:xfrm>
            <a:off x="1216863" y="1871852"/>
            <a:ext cx="6962775" cy="1262380"/>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FF0000"/>
                </a:solidFill>
                <a:latin typeface="微软雅黑"/>
                <a:cs typeface="微软雅黑"/>
              </a:rPr>
              <a:t>化工流程自动化控制的</a:t>
            </a:r>
            <a:r>
              <a:rPr dirty="0" sz="2000" spc="-15">
                <a:solidFill>
                  <a:srgbClr val="FF0000"/>
                </a:solidFill>
                <a:latin typeface="微软雅黑"/>
                <a:cs typeface="微软雅黑"/>
              </a:rPr>
              <a:t>优</a:t>
            </a:r>
            <a:r>
              <a:rPr dirty="0" sz="2000">
                <a:solidFill>
                  <a:srgbClr val="FF0000"/>
                </a:solidFill>
                <a:latin typeface="微软雅黑"/>
                <a:cs typeface="微软雅黑"/>
              </a:rPr>
              <a:t>点：</a:t>
            </a:r>
            <a:endParaRPr sz="2000">
              <a:latin typeface="微软雅黑"/>
              <a:cs typeface="微软雅黑"/>
            </a:endParaRPr>
          </a:p>
          <a:p>
            <a:pPr marL="12700">
              <a:lnSpc>
                <a:spcPct val="100000"/>
              </a:lnSpc>
              <a:spcBef>
                <a:spcPts val="1580"/>
              </a:spcBef>
            </a:pPr>
            <a:r>
              <a:rPr dirty="0" sz="2000">
                <a:solidFill>
                  <a:srgbClr val="009DD9"/>
                </a:solidFill>
                <a:latin typeface="微软雅黑"/>
                <a:cs typeface="微软雅黑"/>
              </a:rPr>
              <a:t>① 提高关键工艺参数的</a:t>
            </a:r>
            <a:r>
              <a:rPr dirty="0" sz="2000" spc="-15">
                <a:solidFill>
                  <a:srgbClr val="009DD9"/>
                </a:solidFill>
                <a:latin typeface="微软雅黑"/>
                <a:cs typeface="微软雅黑"/>
              </a:rPr>
              <a:t>操</a:t>
            </a:r>
            <a:r>
              <a:rPr dirty="0" sz="2000">
                <a:solidFill>
                  <a:srgbClr val="009DD9"/>
                </a:solidFill>
                <a:latin typeface="微软雅黑"/>
                <a:cs typeface="微软雅黑"/>
              </a:rPr>
              <a:t>作精</a:t>
            </a:r>
            <a:r>
              <a:rPr dirty="0" sz="2000" spc="-15">
                <a:solidFill>
                  <a:srgbClr val="009DD9"/>
                </a:solidFill>
                <a:latin typeface="微软雅黑"/>
                <a:cs typeface="微软雅黑"/>
              </a:rPr>
              <a:t>度</a:t>
            </a:r>
            <a:r>
              <a:rPr dirty="0" sz="2000">
                <a:solidFill>
                  <a:srgbClr val="009DD9"/>
                </a:solidFill>
                <a:latin typeface="微软雅黑"/>
                <a:cs typeface="微软雅黑"/>
              </a:rPr>
              <a:t>，从</a:t>
            </a:r>
            <a:r>
              <a:rPr dirty="0" sz="2000" spc="-15">
                <a:solidFill>
                  <a:srgbClr val="009DD9"/>
                </a:solidFill>
                <a:latin typeface="微软雅黑"/>
                <a:cs typeface="微软雅黑"/>
              </a:rPr>
              <a:t>而</a:t>
            </a:r>
            <a:r>
              <a:rPr dirty="0" sz="2000">
                <a:solidFill>
                  <a:srgbClr val="009DD9"/>
                </a:solidFill>
                <a:latin typeface="微软雅黑"/>
                <a:cs typeface="微软雅黑"/>
              </a:rPr>
              <a:t>提高</a:t>
            </a:r>
            <a:r>
              <a:rPr dirty="0" sz="2000" spc="-15">
                <a:solidFill>
                  <a:srgbClr val="009DD9"/>
                </a:solidFill>
                <a:latin typeface="微软雅黑"/>
                <a:cs typeface="微软雅黑"/>
              </a:rPr>
              <a:t>产</a:t>
            </a:r>
            <a:r>
              <a:rPr dirty="0" sz="2000">
                <a:solidFill>
                  <a:srgbClr val="009DD9"/>
                </a:solidFill>
                <a:latin typeface="微软雅黑"/>
                <a:cs typeface="微软雅黑"/>
              </a:rPr>
              <a:t>品质</a:t>
            </a:r>
            <a:r>
              <a:rPr dirty="0" sz="2000" spc="-15">
                <a:solidFill>
                  <a:srgbClr val="009DD9"/>
                </a:solidFill>
                <a:latin typeface="微软雅黑"/>
                <a:cs typeface="微软雅黑"/>
              </a:rPr>
              <a:t>量</a:t>
            </a:r>
            <a:r>
              <a:rPr dirty="0" sz="2000">
                <a:solidFill>
                  <a:srgbClr val="009DD9"/>
                </a:solidFill>
                <a:latin typeface="微软雅黑"/>
                <a:cs typeface="微软雅黑"/>
              </a:rPr>
              <a:t>或收</a:t>
            </a:r>
            <a:r>
              <a:rPr dirty="0" sz="2000" spc="-15">
                <a:solidFill>
                  <a:srgbClr val="009DD9"/>
                </a:solidFill>
                <a:latin typeface="微软雅黑"/>
                <a:cs typeface="微软雅黑"/>
              </a:rPr>
              <a:t>率</a:t>
            </a:r>
            <a:r>
              <a:rPr dirty="0" sz="2000">
                <a:solidFill>
                  <a:srgbClr val="009DD9"/>
                </a:solidFill>
                <a:latin typeface="微软雅黑"/>
                <a:cs typeface="微软雅黑"/>
              </a:rPr>
              <a:t>；</a:t>
            </a:r>
            <a:endParaRPr sz="2000">
              <a:latin typeface="微软雅黑"/>
              <a:cs typeface="微软雅黑"/>
            </a:endParaRPr>
          </a:p>
          <a:p>
            <a:pPr marL="12700">
              <a:lnSpc>
                <a:spcPct val="100000"/>
              </a:lnSpc>
              <a:spcBef>
                <a:spcPts val="950"/>
              </a:spcBef>
            </a:pPr>
            <a:r>
              <a:rPr dirty="0" sz="2000">
                <a:solidFill>
                  <a:srgbClr val="009DD9"/>
                </a:solidFill>
                <a:latin typeface="微软雅黑"/>
                <a:cs typeface="微软雅黑"/>
              </a:rPr>
              <a:t>②</a:t>
            </a:r>
            <a:r>
              <a:rPr dirty="0" sz="2000" spc="-10">
                <a:solidFill>
                  <a:srgbClr val="009DD9"/>
                </a:solidFill>
                <a:latin typeface="微软雅黑"/>
                <a:cs typeface="微软雅黑"/>
              </a:rPr>
              <a:t> </a:t>
            </a:r>
            <a:r>
              <a:rPr dirty="0" sz="2000">
                <a:solidFill>
                  <a:srgbClr val="009DD9"/>
                </a:solidFill>
                <a:latin typeface="微软雅黑"/>
                <a:cs typeface="微软雅黑"/>
              </a:rPr>
              <a:t>保证化工流程安全、</a:t>
            </a:r>
            <a:r>
              <a:rPr dirty="0" sz="2000" spc="-15">
                <a:solidFill>
                  <a:srgbClr val="009DD9"/>
                </a:solidFill>
                <a:latin typeface="微软雅黑"/>
                <a:cs typeface="微软雅黑"/>
              </a:rPr>
              <a:t>稳</a:t>
            </a:r>
            <a:r>
              <a:rPr dirty="0" sz="2000">
                <a:solidFill>
                  <a:srgbClr val="009DD9"/>
                </a:solidFill>
                <a:latin typeface="微软雅黑"/>
                <a:cs typeface="微软雅黑"/>
              </a:rPr>
              <a:t>定的</a:t>
            </a:r>
            <a:r>
              <a:rPr dirty="0" sz="2000" spc="-15">
                <a:solidFill>
                  <a:srgbClr val="009DD9"/>
                </a:solidFill>
                <a:latin typeface="微软雅黑"/>
                <a:cs typeface="微软雅黑"/>
              </a:rPr>
              <a:t>运</a:t>
            </a:r>
            <a:r>
              <a:rPr dirty="0" sz="2000">
                <a:solidFill>
                  <a:srgbClr val="009DD9"/>
                </a:solidFill>
                <a:latin typeface="微软雅黑"/>
                <a:cs typeface="微软雅黑"/>
              </a:rPr>
              <a:t>行；</a:t>
            </a:r>
            <a:endParaRPr sz="2000">
              <a:latin typeface="微软雅黑"/>
              <a:cs typeface="微软雅黑"/>
            </a:endParaRPr>
          </a:p>
        </p:txBody>
      </p:sp>
      <p:sp>
        <p:nvSpPr>
          <p:cNvPr id="7" name="object 7"/>
          <p:cNvSpPr txBox="1"/>
          <p:nvPr/>
        </p:nvSpPr>
        <p:spPr>
          <a:xfrm>
            <a:off x="1216863" y="3220974"/>
            <a:ext cx="7720330" cy="330835"/>
          </a:xfrm>
          <a:prstGeom prst="rect">
            <a:avLst/>
          </a:prstGeom>
        </p:spPr>
        <p:txBody>
          <a:bodyPr wrap="square" lIns="0" tIns="13335" rIns="0" bIns="0" rtlCol="0" vert="horz">
            <a:spAutoFit/>
          </a:bodyPr>
          <a:lstStyle/>
          <a:p>
            <a:pPr marL="12700">
              <a:lnSpc>
                <a:spcPct val="100000"/>
              </a:lnSpc>
              <a:spcBef>
                <a:spcPts val="105"/>
              </a:spcBef>
            </a:pPr>
            <a:r>
              <a:rPr dirty="0" sz="2000">
                <a:solidFill>
                  <a:srgbClr val="009DD9"/>
                </a:solidFill>
                <a:latin typeface="微软雅黑"/>
                <a:cs typeface="微软雅黑"/>
              </a:rPr>
              <a:t>③</a:t>
            </a:r>
            <a:r>
              <a:rPr dirty="0" sz="2000" spc="10">
                <a:solidFill>
                  <a:srgbClr val="009DD9"/>
                </a:solidFill>
                <a:latin typeface="微软雅黑"/>
                <a:cs typeface="微软雅黑"/>
              </a:rPr>
              <a:t> </a:t>
            </a:r>
            <a:r>
              <a:rPr dirty="0" sz="2000">
                <a:solidFill>
                  <a:srgbClr val="009DD9"/>
                </a:solidFill>
                <a:latin typeface="微软雅黑"/>
                <a:cs typeface="微软雅黑"/>
              </a:rPr>
              <a:t>对间</a:t>
            </a:r>
            <a:r>
              <a:rPr dirty="0" sz="2000" spc="-15">
                <a:solidFill>
                  <a:srgbClr val="009DD9"/>
                </a:solidFill>
                <a:latin typeface="微软雅黑"/>
                <a:cs typeface="微软雅黑"/>
              </a:rPr>
              <a:t>歇过</a:t>
            </a:r>
            <a:r>
              <a:rPr dirty="0" sz="2000">
                <a:solidFill>
                  <a:srgbClr val="009DD9"/>
                </a:solidFill>
                <a:latin typeface="微软雅黑"/>
                <a:cs typeface="微软雅黑"/>
              </a:rPr>
              <a:t>程，可</a:t>
            </a:r>
            <a:r>
              <a:rPr dirty="0" sz="2000" spc="-15">
                <a:solidFill>
                  <a:srgbClr val="009DD9"/>
                </a:solidFill>
                <a:latin typeface="微软雅黑"/>
                <a:cs typeface="微软雅黑"/>
              </a:rPr>
              <a:t>减</a:t>
            </a:r>
            <a:r>
              <a:rPr dirty="0" sz="2000">
                <a:solidFill>
                  <a:srgbClr val="009DD9"/>
                </a:solidFill>
                <a:latin typeface="微软雅黑"/>
                <a:cs typeface="微软雅黑"/>
              </a:rPr>
              <a:t>少</a:t>
            </a:r>
            <a:r>
              <a:rPr dirty="0" sz="2000" spc="-15">
                <a:solidFill>
                  <a:srgbClr val="009DD9"/>
                </a:solidFill>
                <a:latin typeface="微软雅黑"/>
                <a:cs typeface="微软雅黑"/>
              </a:rPr>
              <a:t>批</a:t>
            </a:r>
            <a:r>
              <a:rPr dirty="0" sz="2000">
                <a:solidFill>
                  <a:srgbClr val="009DD9"/>
                </a:solidFill>
                <a:latin typeface="微软雅黑"/>
                <a:cs typeface="微软雅黑"/>
              </a:rPr>
              <a:t>间差异</a:t>
            </a:r>
            <a:r>
              <a:rPr dirty="0" sz="2000" spc="-15">
                <a:solidFill>
                  <a:srgbClr val="009DD9"/>
                </a:solidFill>
                <a:latin typeface="微软雅黑"/>
                <a:cs typeface="微软雅黑"/>
              </a:rPr>
              <a:t>，</a:t>
            </a:r>
            <a:r>
              <a:rPr dirty="0" sz="2000">
                <a:solidFill>
                  <a:srgbClr val="009DD9"/>
                </a:solidFill>
                <a:latin typeface="微软雅黑"/>
                <a:cs typeface="微软雅黑"/>
              </a:rPr>
              <a:t>保</a:t>
            </a:r>
            <a:r>
              <a:rPr dirty="0" sz="2000" spc="-15">
                <a:solidFill>
                  <a:srgbClr val="009DD9"/>
                </a:solidFill>
                <a:latin typeface="微软雅黑"/>
                <a:cs typeface="微软雅黑"/>
              </a:rPr>
              <a:t>证</a:t>
            </a:r>
            <a:r>
              <a:rPr dirty="0" sz="2000">
                <a:solidFill>
                  <a:srgbClr val="009DD9"/>
                </a:solidFill>
                <a:latin typeface="微软雅黑"/>
                <a:cs typeface="微软雅黑"/>
              </a:rPr>
              <a:t>产品质</a:t>
            </a:r>
            <a:r>
              <a:rPr dirty="0" sz="2000" spc="-15">
                <a:solidFill>
                  <a:srgbClr val="009DD9"/>
                </a:solidFill>
                <a:latin typeface="微软雅黑"/>
                <a:cs typeface="微软雅黑"/>
              </a:rPr>
              <a:t>量</a:t>
            </a:r>
            <a:r>
              <a:rPr dirty="0" sz="2000">
                <a:solidFill>
                  <a:srgbClr val="009DD9"/>
                </a:solidFill>
                <a:latin typeface="微软雅黑"/>
                <a:cs typeface="微软雅黑"/>
              </a:rPr>
              <a:t>的</a:t>
            </a:r>
            <a:r>
              <a:rPr dirty="0" sz="2000" spc="-15">
                <a:solidFill>
                  <a:srgbClr val="009DD9"/>
                </a:solidFill>
                <a:latin typeface="微软雅黑"/>
                <a:cs typeface="微软雅黑"/>
              </a:rPr>
              <a:t>稳</a:t>
            </a:r>
            <a:r>
              <a:rPr dirty="0" sz="2000">
                <a:solidFill>
                  <a:srgbClr val="009DD9"/>
                </a:solidFill>
                <a:latin typeface="微软雅黑"/>
                <a:cs typeface="微软雅黑"/>
              </a:rPr>
              <a:t>定性和</a:t>
            </a:r>
            <a:r>
              <a:rPr dirty="0" sz="2000" spc="-15">
                <a:solidFill>
                  <a:srgbClr val="009DD9"/>
                </a:solidFill>
                <a:latin typeface="微软雅黑"/>
                <a:cs typeface="微软雅黑"/>
              </a:rPr>
              <a:t>重</a:t>
            </a:r>
            <a:r>
              <a:rPr dirty="0" sz="2000">
                <a:solidFill>
                  <a:srgbClr val="009DD9"/>
                </a:solidFill>
                <a:latin typeface="微软雅黑"/>
                <a:cs typeface="微软雅黑"/>
              </a:rPr>
              <a:t>复</a:t>
            </a:r>
            <a:r>
              <a:rPr dirty="0" sz="2000" spc="-15">
                <a:solidFill>
                  <a:srgbClr val="009DD9"/>
                </a:solidFill>
                <a:latin typeface="微软雅黑"/>
                <a:cs typeface="微软雅黑"/>
              </a:rPr>
              <a:t>性</a:t>
            </a:r>
            <a:r>
              <a:rPr dirty="0" sz="2000">
                <a:solidFill>
                  <a:srgbClr val="009DD9"/>
                </a:solidFill>
                <a:latin typeface="微软雅黑"/>
                <a:cs typeface="微软雅黑"/>
              </a:rPr>
              <a:t>；</a:t>
            </a:r>
            <a:endParaRPr sz="2000">
              <a:latin typeface="微软雅黑"/>
              <a:cs typeface="微软雅黑"/>
            </a:endParaRPr>
          </a:p>
        </p:txBody>
      </p:sp>
      <p:sp>
        <p:nvSpPr>
          <p:cNvPr id="8" name="object 8"/>
          <p:cNvSpPr txBox="1"/>
          <p:nvPr/>
        </p:nvSpPr>
        <p:spPr>
          <a:xfrm>
            <a:off x="1216863" y="3706748"/>
            <a:ext cx="7217409" cy="330835"/>
          </a:xfrm>
          <a:prstGeom prst="rect">
            <a:avLst/>
          </a:prstGeom>
        </p:spPr>
        <p:txBody>
          <a:bodyPr wrap="square" lIns="0" tIns="12700" rIns="0" bIns="0" rtlCol="0" vert="horz">
            <a:spAutoFit/>
          </a:bodyPr>
          <a:lstStyle/>
          <a:p>
            <a:pPr marL="12700">
              <a:lnSpc>
                <a:spcPct val="100000"/>
              </a:lnSpc>
              <a:spcBef>
                <a:spcPts val="100"/>
              </a:spcBef>
            </a:pPr>
            <a:r>
              <a:rPr dirty="0" sz="2000">
                <a:solidFill>
                  <a:srgbClr val="009DD9"/>
                </a:solidFill>
                <a:latin typeface="微软雅黑"/>
                <a:cs typeface="微软雅黑"/>
              </a:rPr>
              <a:t>④ 降低工人的劳动强度</a:t>
            </a:r>
            <a:r>
              <a:rPr dirty="0" sz="2000" spc="-15">
                <a:solidFill>
                  <a:srgbClr val="009DD9"/>
                </a:solidFill>
                <a:latin typeface="微软雅黑"/>
                <a:cs typeface="微软雅黑"/>
              </a:rPr>
              <a:t>，</a:t>
            </a:r>
            <a:r>
              <a:rPr dirty="0" sz="2000">
                <a:solidFill>
                  <a:srgbClr val="009DD9"/>
                </a:solidFill>
                <a:latin typeface="微软雅黑"/>
                <a:cs typeface="微软雅黑"/>
              </a:rPr>
              <a:t>减少</a:t>
            </a:r>
            <a:r>
              <a:rPr dirty="0" sz="2000" spc="-15">
                <a:solidFill>
                  <a:srgbClr val="009DD9"/>
                </a:solidFill>
                <a:latin typeface="微软雅黑"/>
                <a:cs typeface="微软雅黑"/>
              </a:rPr>
              <a:t>人</a:t>
            </a:r>
            <a:r>
              <a:rPr dirty="0" sz="2000">
                <a:solidFill>
                  <a:srgbClr val="009DD9"/>
                </a:solidFill>
                <a:latin typeface="微软雅黑"/>
                <a:cs typeface="微软雅黑"/>
              </a:rPr>
              <a:t>为因</a:t>
            </a:r>
            <a:r>
              <a:rPr dirty="0" sz="2000" spc="-15">
                <a:solidFill>
                  <a:srgbClr val="009DD9"/>
                </a:solidFill>
                <a:latin typeface="微软雅黑"/>
                <a:cs typeface="微软雅黑"/>
              </a:rPr>
              <a:t>素</a:t>
            </a:r>
            <a:r>
              <a:rPr dirty="0" sz="2000">
                <a:solidFill>
                  <a:srgbClr val="009DD9"/>
                </a:solidFill>
                <a:latin typeface="微软雅黑"/>
                <a:cs typeface="微软雅黑"/>
              </a:rPr>
              <a:t>对化</a:t>
            </a:r>
            <a:r>
              <a:rPr dirty="0" sz="2000" spc="-15">
                <a:solidFill>
                  <a:srgbClr val="009DD9"/>
                </a:solidFill>
                <a:latin typeface="微软雅黑"/>
                <a:cs typeface="微软雅黑"/>
              </a:rPr>
              <a:t>工</a:t>
            </a:r>
            <a:r>
              <a:rPr dirty="0" sz="2000">
                <a:solidFill>
                  <a:srgbClr val="009DD9"/>
                </a:solidFill>
                <a:latin typeface="微软雅黑"/>
                <a:cs typeface="微软雅黑"/>
              </a:rPr>
              <a:t>生产</a:t>
            </a:r>
            <a:r>
              <a:rPr dirty="0" sz="2000" spc="-15">
                <a:solidFill>
                  <a:srgbClr val="009DD9"/>
                </a:solidFill>
                <a:latin typeface="微软雅黑"/>
                <a:cs typeface="微软雅黑"/>
              </a:rPr>
              <a:t>过</a:t>
            </a:r>
            <a:r>
              <a:rPr dirty="0" sz="2000">
                <a:solidFill>
                  <a:srgbClr val="009DD9"/>
                </a:solidFill>
                <a:latin typeface="微软雅黑"/>
                <a:cs typeface="微软雅黑"/>
              </a:rPr>
              <a:t>程的</a:t>
            </a:r>
            <a:r>
              <a:rPr dirty="0" sz="2000" spc="-15">
                <a:solidFill>
                  <a:srgbClr val="009DD9"/>
                </a:solidFill>
                <a:latin typeface="微软雅黑"/>
                <a:cs typeface="微软雅黑"/>
              </a:rPr>
              <a:t>影</a:t>
            </a:r>
            <a:r>
              <a:rPr dirty="0" sz="2000">
                <a:solidFill>
                  <a:srgbClr val="009DD9"/>
                </a:solidFill>
                <a:latin typeface="微软雅黑"/>
                <a:cs typeface="微软雅黑"/>
              </a:rPr>
              <a:t>响；</a:t>
            </a:r>
            <a:endParaRPr sz="2000">
              <a:latin typeface="微软雅黑"/>
              <a:cs typeface="微软雅黑"/>
            </a:endParaRPr>
          </a:p>
        </p:txBody>
      </p:sp>
      <p:sp>
        <p:nvSpPr>
          <p:cNvPr id="9" name="object 9"/>
          <p:cNvSpPr txBox="1"/>
          <p:nvPr/>
        </p:nvSpPr>
        <p:spPr>
          <a:xfrm>
            <a:off x="8663940" y="2023872"/>
            <a:ext cx="2618105" cy="376555"/>
          </a:xfrm>
          <a:prstGeom prst="rect">
            <a:avLst/>
          </a:prstGeom>
          <a:solidFill>
            <a:srgbClr val="C8F9FB"/>
          </a:solidFill>
          <a:ln w="9144">
            <a:solidFill>
              <a:srgbClr val="000000"/>
            </a:solidFill>
          </a:ln>
        </p:spPr>
        <p:txBody>
          <a:bodyPr wrap="square" lIns="0" tIns="36830" rIns="0" bIns="0" rtlCol="0" vert="horz">
            <a:spAutoFit/>
          </a:bodyPr>
          <a:lstStyle/>
          <a:p>
            <a:pPr marL="92710">
              <a:lnSpc>
                <a:spcPct val="100000"/>
              </a:lnSpc>
              <a:spcBef>
                <a:spcPts val="290"/>
              </a:spcBef>
            </a:pPr>
            <a:r>
              <a:rPr dirty="0" sz="1800">
                <a:latin typeface="微软雅黑"/>
                <a:cs typeface="微软雅黑"/>
              </a:rPr>
              <a:t>化工过程（或化工设备）</a:t>
            </a:r>
            <a:endParaRPr sz="1800">
              <a:latin typeface="微软雅黑"/>
              <a:cs typeface="微软雅黑"/>
            </a:endParaRPr>
          </a:p>
        </p:txBody>
      </p:sp>
      <p:grpSp>
        <p:nvGrpSpPr>
          <p:cNvPr id="10" name="object 10"/>
          <p:cNvGrpSpPr/>
          <p:nvPr/>
        </p:nvGrpSpPr>
        <p:grpSpPr>
          <a:xfrm>
            <a:off x="8875585" y="2374138"/>
            <a:ext cx="1162050" cy="980440"/>
            <a:chOff x="8875585" y="2374138"/>
            <a:chExt cx="1162050" cy="980440"/>
          </a:xfrm>
        </p:grpSpPr>
        <p:sp>
          <p:nvSpPr>
            <p:cNvPr id="11" name="object 11"/>
            <p:cNvSpPr/>
            <p:nvPr/>
          </p:nvSpPr>
          <p:spPr>
            <a:xfrm>
              <a:off x="9457181" y="2384298"/>
              <a:ext cx="0" cy="576580"/>
            </a:xfrm>
            <a:custGeom>
              <a:avLst/>
              <a:gdLst/>
              <a:ahLst/>
              <a:cxnLst/>
              <a:rect l="l" t="t" r="r" b="b"/>
              <a:pathLst>
                <a:path w="0" h="576580">
                  <a:moveTo>
                    <a:pt x="0" y="0"/>
                  </a:moveTo>
                  <a:lnTo>
                    <a:pt x="0" y="576072"/>
                  </a:lnTo>
                </a:path>
              </a:pathLst>
            </a:custGeom>
            <a:ln w="19812">
              <a:solidFill>
                <a:srgbClr val="000000"/>
              </a:solidFill>
              <a:prstDash val="sysDash"/>
            </a:ln>
          </p:spPr>
          <p:txBody>
            <a:bodyPr wrap="square" lIns="0" tIns="0" rIns="0" bIns="0" rtlCol="0"/>
            <a:lstStyle/>
            <a:p/>
          </p:txBody>
        </p:sp>
        <p:sp>
          <p:nvSpPr>
            <p:cNvPr id="12" name="object 12"/>
            <p:cNvSpPr/>
            <p:nvPr/>
          </p:nvSpPr>
          <p:spPr>
            <a:xfrm>
              <a:off x="8880347" y="2974848"/>
              <a:ext cx="1152525" cy="375285"/>
            </a:xfrm>
            <a:custGeom>
              <a:avLst/>
              <a:gdLst/>
              <a:ahLst/>
              <a:cxnLst/>
              <a:rect l="l" t="t" r="r" b="b"/>
              <a:pathLst>
                <a:path w="1152525" h="375285">
                  <a:moveTo>
                    <a:pt x="1152144" y="0"/>
                  </a:moveTo>
                  <a:lnTo>
                    <a:pt x="0" y="0"/>
                  </a:lnTo>
                  <a:lnTo>
                    <a:pt x="0" y="374903"/>
                  </a:lnTo>
                  <a:lnTo>
                    <a:pt x="1152144" y="374903"/>
                  </a:lnTo>
                  <a:lnTo>
                    <a:pt x="1152144" y="0"/>
                  </a:lnTo>
                  <a:close/>
                </a:path>
              </a:pathLst>
            </a:custGeom>
            <a:solidFill>
              <a:srgbClr val="C8F9FB"/>
            </a:solidFill>
          </p:spPr>
          <p:txBody>
            <a:bodyPr wrap="square" lIns="0" tIns="0" rIns="0" bIns="0" rtlCol="0"/>
            <a:lstStyle/>
            <a:p/>
          </p:txBody>
        </p:sp>
        <p:sp>
          <p:nvSpPr>
            <p:cNvPr id="13" name="object 13"/>
            <p:cNvSpPr/>
            <p:nvPr/>
          </p:nvSpPr>
          <p:spPr>
            <a:xfrm>
              <a:off x="8880347" y="2974848"/>
              <a:ext cx="1152525" cy="375285"/>
            </a:xfrm>
            <a:custGeom>
              <a:avLst/>
              <a:gdLst/>
              <a:ahLst/>
              <a:cxnLst/>
              <a:rect l="l" t="t" r="r" b="b"/>
              <a:pathLst>
                <a:path w="1152525" h="375285">
                  <a:moveTo>
                    <a:pt x="0" y="374903"/>
                  </a:moveTo>
                  <a:lnTo>
                    <a:pt x="1152144" y="374903"/>
                  </a:lnTo>
                  <a:lnTo>
                    <a:pt x="1152144" y="0"/>
                  </a:lnTo>
                  <a:lnTo>
                    <a:pt x="0" y="0"/>
                  </a:lnTo>
                  <a:lnTo>
                    <a:pt x="0" y="374903"/>
                  </a:lnTo>
                  <a:close/>
                </a:path>
              </a:pathLst>
            </a:custGeom>
            <a:ln w="9143">
              <a:solidFill>
                <a:srgbClr val="000000"/>
              </a:solidFill>
            </a:ln>
          </p:spPr>
          <p:txBody>
            <a:bodyPr wrap="square" lIns="0" tIns="0" rIns="0" bIns="0" rtlCol="0"/>
            <a:lstStyle/>
            <a:p/>
          </p:txBody>
        </p:sp>
      </p:grpSp>
      <p:sp>
        <p:nvSpPr>
          <p:cNvPr id="14" name="object 14"/>
          <p:cNvSpPr txBox="1"/>
          <p:nvPr/>
        </p:nvSpPr>
        <p:spPr>
          <a:xfrm>
            <a:off x="8960357" y="2998978"/>
            <a:ext cx="941069"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一次仪表</a:t>
            </a:r>
            <a:endParaRPr sz="1800">
              <a:latin typeface="微软雅黑"/>
              <a:cs typeface="微软雅黑"/>
            </a:endParaRPr>
          </a:p>
        </p:txBody>
      </p:sp>
      <p:sp>
        <p:nvSpPr>
          <p:cNvPr id="15" name="object 15"/>
          <p:cNvSpPr/>
          <p:nvPr/>
        </p:nvSpPr>
        <p:spPr>
          <a:xfrm>
            <a:off x="9457181" y="3350514"/>
            <a:ext cx="0" cy="574675"/>
          </a:xfrm>
          <a:custGeom>
            <a:avLst/>
            <a:gdLst/>
            <a:ahLst/>
            <a:cxnLst/>
            <a:rect l="l" t="t" r="r" b="b"/>
            <a:pathLst>
              <a:path w="0" h="574675">
                <a:moveTo>
                  <a:pt x="0" y="0"/>
                </a:moveTo>
                <a:lnTo>
                  <a:pt x="0" y="574548"/>
                </a:lnTo>
              </a:path>
            </a:pathLst>
          </a:custGeom>
          <a:ln w="19812">
            <a:solidFill>
              <a:srgbClr val="000000"/>
            </a:solidFill>
            <a:prstDash val="sysDash"/>
          </a:ln>
        </p:spPr>
        <p:txBody>
          <a:bodyPr wrap="square" lIns="0" tIns="0" rIns="0" bIns="0" rtlCol="0"/>
          <a:lstStyle/>
          <a:p/>
        </p:txBody>
      </p:sp>
      <p:sp>
        <p:nvSpPr>
          <p:cNvPr id="16" name="object 16"/>
          <p:cNvSpPr txBox="1"/>
          <p:nvPr/>
        </p:nvSpPr>
        <p:spPr>
          <a:xfrm>
            <a:off x="8880347" y="3936491"/>
            <a:ext cx="1584325" cy="376555"/>
          </a:xfrm>
          <a:prstGeom prst="rect">
            <a:avLst/>
          </a:prstGeom>
          <a:solidFill>
            <a:srgbClr val="C8F9FB"/>
          </a:solidFill>
          <a:ln w="9144">
            <a:solidFill>
              <a:srgbClr val="000000"/>
            </a:solidFill>
          </a:ln>
        </p:spPr>
        <p:txBody>
          <a:bodyPr wrap="square" lIns="0" tIns="37465" rIns="0" bIns="0" rtlCol="0" vert="horz">
            <a:spAutoFit/>
          </a:bodyPr>
          <a:lstStyle/>
          <a:p>
            <a:pPr marL="92075">
              <a:lnSpc>
                <a:spcPct val="100000"/>
              </a:lnSpc>
              <a:spcBef>
                <a:spcPts val="295"/>
              </a:spcBef>
            </a:pPr>
            <a:r>
              <a:rPr dirty="0" sz="1800">
                <a:latin typeface="微软雅黑"/>
                <a:cs typeface="微软雅黑"/>
              </a:rPr>
              <a:t>二次仪表</a:t>
            </a:r>
            <a:r>
              <a:rPr dirty="0" sz="1800" spc="155">
                <a:latin typeface="微软雅黑"/>
                <a:cs typeface="微软雅黑"/>
              </a:rPr>
              <a:t> </a:t>
            </a:r>
            <a:r>
              <a:rPr dirty="0" baseline="3086" sz="2700">
                <a:solidFill>
                  <a:srgbClr val="009DD9"/>
                </a:solidFill>
                <a:latin typeface="微软雅黑"/>
                <a:cs typeface="微软雅黑"/>
              </a:rPr>
              <a:t>（变</a:t>
            </a:r>
            <a:endParaRPr baseline="3086" sz="2700">
              <a:latin typeface="微软雅黑"/>
              <a:cs typeface="微软雅黑"/>
            </a:endParaRPr>
          </a:p>
        </p:txBody>
      </p:sp>
      <p:sp>
        <p:nvSpPr>
          <p:cNvPr id="17" name="object 17"/>
          <p:cNvSpPr txBox="1"/>
          <p:nvPr/>
        </p:nvSpPr>
        <p:spPr>
          <a:xfrm>
            <a:off x="9423907" y="2503423"/>
            <a:ext cx="117030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9DD9"/>
                </a:solidFill>
                <a:latin typeface="微软雅黑"/>
                <a:cs typeface="微软雅黑"/>
              </a:rPr>
              <a:t>（物理量）</a:t>
            </a:r>
            <a:endParaRPr sz="1800">
              <a:latin typeface="微软雅黑"/>
              <a:cs typeface="微软雅黑"/>
            </a:endParaRPr>
          </a:p>
        </p:txBody>
      </p:sp>
      <p:sp>
        <p:nvSpPr>
          <p:cNvPr id="18" name="object 18"/>
          <p:cNvSpPr txBox="1"/>
          <p:nvPr/>
        </p:nvSpPr>
        <p:spPr>
          <a:xfrm>
            <a:off x="10432542" y="3947286"/>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9DD9"/>
                </a:solidFill>
                <a:latin typeface="微软雅黑"/>
                <a:cs typeface="微软雅黑"/>
              </a:rPr>
              <a:t>送器）</a:t>
            </a:r>
            <a:endParaRPr sz="1800">
              <a:latin typeface="微软雅黑"/>
              <a:cs typeface="微软雅黑"/>
            </a:endParaRPr>
          </a:p>
        </p:txBody>
      </p:sp>
      <p:sp>
        <p:nvSpPr>
          <p:cNvPr id="19" name="object 19"/>
          <p:cNvSpPr/>
          <p:nvPr/>
        </p:nvSpPr>
        <p:spPr>
          <a:xfrm>
            <a:off x="9457181" y="4318253"/>
            <a:ext cx="0" cy="719455"/>
          </a:xfrm>
          <a:custGeom>
            <a:avLst/>
            <a:gdLst/>
            <a:ahLst/>
            <a:cxnLst/>
            <a:rect l="l" t="t" r="r" b="b"/>
            <a:pathLst>
              <a:path w="0" h="719454">
                <a:moveTo>
                  <a:pt x="0" y="0"/>
                </a:moveTo>
                <a:lnTo>
                  <a:pt x="0" y="719328"/>
                </a:lnTo>
              </a:path>
            </a:pathLst>
          </a:custGeom>
          <a:ln w="19812">
            <a:solidFill>
              <a:srgbClr val="000000"/>
            </a:solidFill>
            <a:prstDash val="sysDash"/>
          </a:ln>
        </p:spPr>
        <p:txBody>
          <a:bodyPr wrap="square" lIns="0" tIns="0" rIns="0" bIns="0" rtlCol="0"/>
          <a:lstStyle/>
          <a:p/>
        </p:txBody>
      </p:sp>
      <p:sp>
        <p:nvSpPr>
          <p:cNvPr id="20" name="object 20"/>
          <p:cNvSpPr txBox="1"/>
          <p:nvPr/>
        </p:nvSpPr>
        <p:spPr>
          <a:xfrm>
            <a:off x="8880347" y="5035296"/>
            <a:ext cx="1871980" cy="375285"/>
          </a:xfrm>
          <a:prstGeom prst="rect">
            <a:avLst/>
          </a:prstGeom>
          <a:solidFill>
            <a:srgbClr val="C8F9FB"/>
          </a:solidFill>
          <a:ln w="9144">
            <a:solidFill>
              <a:srgbClr val="000000"/>
            </a:solidFill>
          </a:ln>
        </p:spPr>
        <p:txBody>
          <a:bodyPr wrap="square" lIns="0" tIns="37465" rIns="0" bIns="0" rtlCol="0" vert="horz">
            <a:spAutoFit/>
          </a:bodyPr>
          <a:lstStyle/>
          <a:p>
            <a:pPr marL="92075">
              <a:lnSpc>
                <a:spcPct val="100000"/>
              </a:lnSpc>
              <a:spcBef>
                <a:spcPts val="295"/>
              </a:spcBef>
            </a:pPr>
            <a:r>
              <a:rPr dirty="0" sz="1800">
                <a:latin typeface="微软雅黑"/>
                <a:cs typeface="微软雅黑"/>
              </a:rPr>
              <a:t>计算机控制装置</a:t>
            </a:r>
            <a:endParaRPr sz="1800">
              <a:latin typeface="微软雅黑"/>
              <a:cs typeface="微软雅黑"/>
            </a:endParaRPr>
          </a:p>
        </p:txBody>
      </p:sp>
      <p:sp>
        <p:nvSpPr>
          <p:cNvPr id="21" name="object 21"/>
          <p:cNvSpPr txBox="1"/>
          <p:nvPr/>
        </p:nvSpPr>
        <p:spPr>
          <a:xfrm>
            <a:off x="9608311" y="4380738"/>
            <a:ext cx="1031875" cy="574675"/>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9DD9"/>
                </a:solidFill>
                <a:latin typeface="微软雅黑"/>
                <a:cs typeface="微软雅黑"/>
              </a:rPr>
              <a:t>4～</a:t>
            </a:r>
            <a:r>
              <a:rPr dirty="0" sz="1800" spc="-5">
                <a:solidFill>
                  <a:srgbClr val="009DD9"/>
                </a:solidFill>
                <a:latin typeface="微软雅黑"/>
                <a:cs typeface="微软雅黑"/>
              </a:rPr>
              <a:t>20</a:t>
            </a:r>
            <a:r>
              <a:rPr dirty="0" sz="1800">
                <a:solidFill>
                  <a:srgbClr val="009DD9"/>
                </a:solidFill>
                <a:latin typeface="微软雅黑"/>
                <a:cs typeface="微软雅黑"/>
              </a:rPr>
              <a:t>mA</a:t>
            </a:r>
            <a:endParaRPr sz="1800">
              <a:latin typeface="微软雅黑"/>
              <a:cs typeface="微软雅黑"/>
            </a:endParaRPr>
          </a:p>
          <a:p>
            <a:pPr marL="12700">
              <a:lnSpc>
                <a:spcPct val="100000"/>
              </a:lnSpc>
            </a:pPr>
            <a:r>
              <a:rPr dirty="0" sz="1800" spc="-5">
                <a:solidFill>
                  <a:srgbClr val="009DD9"/>
                </a:solidFill>
                <a:latin typeface="微软雅黑"/>
                <a:cs typeface="微软雅黑"/>
              </a:rPr>
              <a:t>0～5V</a:t>
            </a:r>
            <a:endParaRPr sz="1800">
              <a:latin typeface="微软雅黑"/>
              <a:cs typeface="微软雅黑"/>
            </a:endParaRPr>
          </a:p>
        </p:txBody>
      </p:sp>
      <p:grpSp>
        <p:nvGrpSpPr>
          <p:cNvPr id="22" name="object 22"/>
          <p:cNvGrpSpPr/>
          <p:nvPr/>
        </p:nvGrpSpPr>
        <p:grpSpPr>
          <a:xfrm>
            <a:off x="11306365" y="3678745"/>
            <a:ext cx="890905" cy="386080"/>
            <a:chOff x="11306365" y="3678745"/>
            <a:chExt cx="890905" cy="386080"/>
          </a:xfrm>
        </p:grpSpPr>
        <p:sp>
          <p:nvSpPr>
            <p:cNvPr id="23" name="object 23"/>
            <p:cNvSpPr/>
            <p:nvPr/>
          </p:nvSpPr>
          <p:spPr>
            <a:xfrm>
              <a:off x="11311128" y="3683508"/>
              <a:ext cx="881380" cy="376555"/>
            </a:xfrm>
            <a:custGeom>
              <a:avLst/>
              <a:gdLst/>
              <a:ahLst/>
              <a:cxnLst/>
              <a:rect l="l" t="t" r="r" b="b"/>
              <a:pathLst>
                <a:path w="881379" h="376554">
                  <a:moveTo>
                    <a:pt x="0" y="376427"/>
                  </a:moveTo>
                  <a:lnTo>
                    <a:pt x="880872" y="376427"/>
                  </a:lnTo>
                  <a:lnTo>
                    <a:pt x="880872" y="0"/>
                  </a:lnTo>
                  <a:lnTo>
                    <a:pt x="0" y="0"/>
                  </a:lnTo>
                  <a:lnTo>
                    <a:pt x="0" y="376427"/>
                  </a:lnTo>
                  <a:close/>
                </a:path>
              </a:pathLst>
            </a:custGeom>
            <a:solidFill>
              <a:srgbClr val="C8F9FB"/>
            </a:solidFill>
          </p:spPr>
          <p:txBody>
            <a:bodyPr wrap="square" lIns="0" tIns="0" rIns="0" bIns="0" rtlCol="0"/>
            <a:lstStyle/>
            <a:p/>
          </p:txBody>
        </p:sp>
        <p:sp>
          <p:nvSpPr>
            <p:cNvPr id="24" name="object 24"/>
            <p:cNvSpPr/>
            <p:nvPr/>
          </p:nvSpPr>
          <p:spPr>
            <a:xfrm>
              <a:off x="11311128" y="3683508"/>
              <a:ext cx="881380" cy="376555"/>
            </a:xfrm>
            <a:custGeom>
              <a:avLst/>
              <a:gdLst/>
              <a:ahLst/>
              <a:cxnLst/>
              <a:rect l="l" t="t" r="r" b="b"/>
              <a:pathLst>
                <a:path w="881379" h="376554">
                  <a:moveTo>
                    <a:pt x="0" y="376427"/>
                  </a:moveTo>
                  <a:lnTo>
                    <a:pt x="880872" y="376427"/>
                  </a:lnTo>
                </a:path>
                <a:path w="881379" h="376554">
                  <a:moveTo>
                    <a:pt x="880872" y="0"/>
                  </a:moveTo>
                  <a:lnTo>
                    <a:pt x="0" y="0"/>
                  </a:lnTo>
                  <a:lnTo>
                    <a:pt x="0" y="376427"/>
                  </a:lnTo>
                </a:path>
              </a:pathLst>
            </a:custGeom>
            <a:ln w="9144">
              <a:solidFill>
                <a:srgbClr val="000000"/>
              </a:solidFill>
            </a:ln>
          </p:spPr>
          <p:txBody>
            <a:bodyPr wrap="square" lIns="0" tIns="0" rIns="0" bIns="0" rtlCol="0"/>
            <a:lstStyle/>
            <a:p/>
          </p:txBody>
        </p:sp>
      </p:grpSp>
      <p:sp>
        <p:nvSpPr>
          <p:cNvPr id="25" name="object 25"/>
          <p:cNvSpPr txBox="1"/>
          <p:nvPr/>
        </p:nvSpPr>
        <p:spPr>
          <a:xfrm>
            <a:off x="11315700" y="3708272"/>
            <a:ext cx="876300" cy="299720"/>
          </a:xfrm>
          <a:prstGeom prst="rect">
            <a:avLst/>
          </a:prstGeom>
        </p:spPr>
        <p:txBody>
          <a:bodyPr wrap="square" lIns="0" tIns="12700" rIns="0" bIns="0" rtlCol="0" vert="horz">
            <a:spAutoFit/>
          </a:bodyPr>
          <a:lstStyle/>
          <a:p>
            <a:pPr marL="87630">
              <a:lnSpc>
                <a:spcPct val="100000"/>
              </a:lnSpc>
              <a:spcBef>
                <a:spcPts val="100"/>
              </a:spcBef>
            </a:pPr>
            <a:r>
              <a:rPr dirty="0" sz="1800">
                <a:latin typeface="微软雅黑"/>
                <a:cs typeface="微软雅黑"/>
              </a:rPr>
              <a:t>执行机</a:t>
            </a:r>
            <a:endParaRPr sz="1800">
              <a:latin typeface="微软雅黑"/>
              <a:cs typeface="微软雅黑"/>
            </a:endParaRPr>
          </a:p>
        </p:txBody>
      </p:sp>
      <p:sp>
        <p:nvSpPr>
          <p:cNvPr id="26" name="object 26"/>
          <p:cNvSpPr/>
          <p:nvPr/>
        </p:nvSpPr>
        <p:spPr>
          <a:xfrm>
            <a:off x="10752581" y="3967734"/>
            <a:ext cx="1367155" cy="1235710"/>
          </a:xfrm>
          <a:custGeom>
            <a:avLst/>
            <a:gdLst/>
            <a:ahLst/>
            <a:cxnLst/>
            <a:rect l="l" t="t" r="r" b="b"/>
            <a:pathLst>
              <a:path w="1367154" h="1235710">
                <a:moveTo>
                  <a:pt x="1319022" y="1215390"/>
                </a:moveTo>
                <a:lnTo>
                  <a:pt x="0" y="1215390"/>
                </a:lnTo>
                <a:lnTo>
                  <a:pt x="0" y="1235202"/>
                </a:lnTo>
                <a:lnTo>
                  <a:pt x="1334389" y="1235202"/>
                </a:lnTo>
                <a:lnTo>
                  <a:pt x="1338834" y="1230757"/>
                </a:lnTo>
                <a:lnTo>
                  <a:pt x="1338834" y="1225296"/>
                </a:lnTo>
                <a:lnTo>
                  <a:pt x="1319022" y="1225296"/>
                </a:lnTo>
                <a:lnTo>
                  <a:pt x="1319022" y="1215390"/>
                </a:lnTo>
                <a:close/>
              </a:path>
              <a:path w="1367154" h="1235710">
                <a:moveTo>
                  <a:pt x="1338834" y="63500"/>
                </a:moveTo>
                <a:lnTo>
                  <a:pt x="1319022" y="63500"/>
                </a:lnTo>
                <a:lnTo>
                  <a:pt x="1319022" y="1225296"/>
                </a:lnTo>
                <a:lnTo>
                  <a:pt x="1328927" y="1215390"/>
                </a:lnTo>
                <a:lnTo>
                  <a:pt x="1338834" y="1215390"/>
                </a:lnTo>
                <a:lnTo>
                  <a:pt x="1338834" y="63500"/>
                </a:lnTo>
                <a:close/>
              </a:path>
              <a:path w="1367154" h="1235710">
                <a:moveTo>
                  <a:pt x="1338834" y="1215390"/>
                </a:moveTo>
                <a:lnTo>
                  <a:pt x="1328927" y="1215390"/>
                </a:lnTo>
                <a:lnTo>
                  <a:pt x="1319022" y="1225296"/>
                </a:lnTo>
                <a:lnTo>
                  <a:pt x="1338834" y="1225296"/>
                </a:lnTo>
                <a:lnTo>
                  <a:pt x="1338834" y="1215390"/>
                </a:lnTo>
                <a:close/>
              </a:path>
              <a:path w="1367154" h="1235710">
                <a:moveTo>
                  <a:pt x="1328927" y="0"/>
                </a:moveTo>
                <a:lnTo>
                  <a:pt x="1290827" y="76200"/>
                </a:lnTo>
                <a:lnTo>
                  <a:pt x="1319022" y="76200"/>
                </a:lnTo>
                <a:lnTo>
                  <a:pt x="1319022" y="63500"/>
                </a:lnTo>
                <a:lnTo>
                  <a:pt x="1360677" y="63500"/>
                </a:lnTo>
                <a:lnTo>
                  <a:pt x="1328927" y="0"/>
                </a:lnTo>
                <a:close/>
              </a:path>
              <a:path w="1367154" h="1235710">
                <a:moveTo>
                  <a:pt x="1360677" y="63500"/>
                </a:moveTo>
                <a:lnTo>
                  <a:pt x="1338834" y="63500"/>
                </a:lnTo>
                <a:lnTo>
                  <a:pt x="1338834" y="76200"/>
                </a:lnTo>
                <a:lnTo>
                  <a:pt x="1367027" y="76200"/>
                </a:lnTo>
                <a:lnTo>
                  <a:pt x="1360677" y="63500"/>
                </a:lnTo>
                <a:close/>
              </a:path>
            </a:pathLst>
          </a:custGeom>
          <a:solidFill>
            <a:srgbClr val="000000"/>
          </a:solidFill>
        </p:spPr>
        <p:txBody>
          <a:bodyPr wrap="square" lIns="0" tIns="0" rIns="0" bIns="0" rtlCol="0"/>
          <a:lstStyle/>
          <a:p/>
        </p:txBody>
      </p:sp>
      <p:sp>
        <p:nvSpPr>
          <p:cNvPr id="27" name="object 27"/>
          <p:cNvSpPr/>
          <p:nvPr/>
        </p:nvSpPr>
        <p:spPr>
          <a:xfrm>
            <a:off x="11206733" y="2120645"/>
            <a:ext cx="885190" cy="1478280"/>
          </a:xfrm>
          <a:custGeom>
            <a:avLst/>
            <a:gdLst/>
            <a:ahLst/>
            <a:cxnLst/>
            <a:rect l="l" t="t" r="r" b="b"/>
            <a:pathLst>
              <a:path w="885190" h="1478279">
                <a:moveTo>
                  <a:pt x="864870" y="38100"/>
                </a:moveTo>
                <a:lnTo>
                  <a:pt x="864870" y="1478279"/>
                </a:lnTo>
                <a:lnTo>
                  <a:pt x="884682" y="1478279"/>
                </a:lnTo>
                <a:lnTo>
                  <a:pt x="884682" y="48005"/>
                </a:lnTo>
                <a:lnTo>
                  <a:pt x="874776" y="48005"/>
                </a:lnTo>
                <a:lnTo>
                  <a:pt x="864870" y="38100"/>
                </a:lnTo>
                <a:close/>
              </a:path>
              <a:path w="885190" h="1478279">
                <a:moveTo>
                  <a:pt x="76200" y="0"/>
                </a:moveTo>
                <a:lnTo>
                  <a:pt x="0" y="38100"/>
                </a:lnTo>
                <a:lnTo>
                  <a:pt x="76200" y="76200"/>
                </a:lnTo>
                <a:lnTo>
                  <a:pt x="76200" y="48005"/>
                </a:lnTo>
                <a:lnTo>
                  <a:pt x="63500" y="48005"/>
                </a:lnTo>
                <a:lnTo>
                  <a:pt x="63500" y="28193"/>
                </a:lnTo>
                <a:lnTo>
                  <a:pt x="76200" y="28193"/>
                </a:lnTo>
                <a:lnTo>
                  <a:pt x="76200" y="0"/>
                </a:lnTo>
                <a:close/>
              </a:path>
              <a:path w="885190" h="1478279">
                <a:moveTo>
                  <a:pt x="76200" y="28193"/>
                </a:moveTo>
                <a:lnTo>
                  <a:pt x="63500" y="28193"/>
                </a:lnTo>
                <a:lnTo>
                  <a:pt x="63500" y="48005"/>
                </a:lnTo>
                <a:lnTo>
                  <a:pt x="76200" y="48005"/>
                </a:lnTo>
                <a:lnTo>
                  <a:pt x="76200" y="28193"/>
                </a:lnTo>
                <a:close/>
              </a:path>
              <a:path w="885190" h="1478279">
                <a:moveTo>
                  <a:pt x="880237" y="28193"/>
                </a:moveTo>
                <a:lnTo>
                  <a:pt x="76200" y="28193"/>
                </a:lnTo>
                <a:lnTo>
                  <a:pt x="76200" y="48005"/>
                </a:lnTo>
                <a:lnTo>
                  <a:pt x="864870" y="48005"/>
                </a:lnTo>
                <a:lnTo>
                  <a:pt x="864870" y="38100"/>
                </a:lnTo>
                <a:lnTo>
                  <a:pt x="884682" y="38100"/>
                </a:lnTo>
                <a:lnTo>
                  <a:pt x="884682" y="32638"/>
                </a:lnTo>
                <a:lnTo>
                  <a:pt x="880237" y="28193"/>
                </a:lnTo>
                <a:close/>
              </a:path>
              <a:path w="885190" h="1478279">
                <a:moveTo>
                  <a:pt x="884682" y="38100"/>
                </a:moveTo>
                <a:lnTo>
                  <a:pt x="864870" y="38100"/>
                </a:lnTo>
                <a:lnTo>
                  <a:pt x="874776" y="48005"/>
                </a:lnTo>
                <a:lnTo>
                  <a:pt x="884682" y="48005"/>
                </a:lnTo>
                <a:lnTo>
                  <a:pt x="884682" y="38100"/>
                </a:lnTo>
                <a:close/>
              </a:path>
            </a:pathLst>
          </a:custGeom>
          <a:solidFill>
            <a:srgbClr val="000000"/>
          </a:solidFill>
        </p:spPr>
        <p:txBody>
          <a:bodyPr wrap="square" lIns="0" tIns="0" rIns="0" bIns="0" rtlCol="0"/>
          <a:lstStyle/>
          <a:p/>
        </p:txBody>
      </p:sp>
      <p:sp>
        <p:nvSpPr>
          <p:cNvPr id="28" name="object 28"/>
          <p:cNvSpPr txBox="1"/>
          <p:nvPr/>
        </p:nvSpPr>
        <p:spPr>
          <a:xfrm>
            <a:off x="10724768" y="3214878"/>
            <a:ext cx="1397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9DD9"/>
                </a:solidFill>
                <a:latin typeface="微软雅黑"/>
                <a:cs typeface="微软雅黑"/>
              </a:rPr>
              <a:t>（自控阀门）</a:t>
            </a:r>
            <a:endParaRPr sz="1800">
              <a:latin typeface="微软雅黑"/>
              <a:cs typeface="微软雅黑"/>
            </a:endParaRPr>
          </a:p>
        </p:txBody>
      </p:sp>
      <p:sp>
        <p:nvSpPr>
          <p:cNvPr id="29" name="object 29"/>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30" name="object 3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716404" y="172034"/>
            <a:ext cx="301180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3.8</a:t>
            </a:r>
            <a:r>
              <a:rPr dirty="0" sz="4000" spc="-65" b="1">
                <a:solidFill>
                  <a:srgbClr val="1556AD"/>
                </a:solidFill>
                <a:latin typeface="Tahoma"/>
                <a:cs typeface="Tahoma"/>
              </a:rPr>
              <a:t> </a:t>
            </a:r>
            <a:r>
              <a:rPr dirty="0" sz="4000" spc="-10" b="1">
                <a:solidFill>
                  <a:srgbClr val="1556AD"/>
                </a:solidFill>
                <a:latin typeface="等线"/>
                <a:cs typeface="等线"/>
              </a:rPr>
              <a:t>智能控制</a:t>
            </a:r>
            <a:endParaRPr sz="4000">
              <a:latin typeface="等线"/>
              <a:cs typeface="等线"/>
            </a:endParaRPr>
          </a:p>
        </p:txBody>
      </p:sp>
      <p:sp>
        <p:nvSpPr>
          <p:cNvPr id="4" name="object 4"/>
          <p:cNvSpPr/>
          <p:nvPr/>
        </p:nvSpPr>
        <p:spPr>
          <a:xfrm>
            <a:off x="102107" y="1126236"/>
            <a:ext cx="11409045" cy="436245"/>
          </a:xfrm>
          <a:custGeom>
            <a:avLst/>
            <a:gdLst/>
            <a:ahLst/>
            <a:cxnLst/>
            <a:rect l="l" t="t" r="r" b="b"/>
            <a:pathLst>
              <a:path w="11409045" h="436244">
                <a:moveTo>
                  <a:pt x="11408664" y="0"/>
                </a:moveTo>
                <a:lnTo>
                  <a:pt x="0" y="0"/>
                </a:lnTo>
                <a:lnTo>
                  <a:pt x="0" y="435863"/>
                </a:lnTo>
                <a:lnTo>
                  <a:pt x="11408664" y="435863"/>
                </a:lnTo>
                <a:lnTo>
                  <a:pt x="11408664" y="0"/>
                </a:lnTo>
                <a:close/>
              </a:path>
            </a:pathLst>
          </a:custGeom>
          <a:solidFill>
            <a:srgbClr val="F8B56D"/>
          </a:solidFill>
        </p:spPr>
        <p:txBody>
          <a:bodyPr wrap="square" lIns="0" tIns="0" rIns="0" bIns="0" rtlCol="0"/>
          <a:lstStyle/>
          <a:p/>
        </p:txBody>
      </p:sp>
      <p:sp>
        <p:nvSpPr>
          <p:cNvPr id="5" name="object 5"/>
          <p:cNvSpPr txBox="1"/>
          <p:nvPr/>
        </p:nvSpPr>
        <p:spPr>
          <a:xfrm>
            <a:off x="585012" y="1168349"/>
            <a:ext cx="10445115" cy="33147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FF0000"/>
                </a:solidFill>
                <a:latin typeface="微软雅黑"/>
                <a:cs typeface="微软雅黑"/>
              </a:rPr>
              <a:t>模糊控</a:t>
            </a:r>
            <a:r>
              <a:rPr dirty="0" sz="2000" spc="5" b="1">
                <a:solidFill>
                  <a:srgbClr val="FF0000"/>
                </a:solidFill>
                <a:latin typeface="微软雅黑"/>
                <a:cs typeface="微软雅黑"/>
              </a:rPr>
              <a:t>制</a:t>
            </a:r>
            <a:r>
              <a:rPr dirty="0" sz="2000" spc="5" b="1">
                <a:latin typeface="微软雅黑"/>
                <a:cs typeface="微软雅黑"/>
              </a:rPr>
              <a:t>：是</a:t>
            </a:r>
            <a:r>
              <a:rPr dirty="0" sz="2000" spc="-5" b="1">
                <a:latin typeface="微软雅黑"/>
                <a:cs typeface="微软雅黑"/>
              </a:rPr>
              <a:t>以</a:t>
            </a:r>
            <a:r>
              <a:rPr dirty="0" sz="2000" spc="5" b="1">
                <a:latin typeface="微软雅黑"/>
                <a:cs typeface="微软雅黑"/>
              </a:rPr>
              <a:t>模糊</a:t>
            </a:r>
            <a:r>
              <a:rPr dirty="0" sz="2000" spc="-5" b="1">
                <a:latin typeface="微软雅黑"/>
                <a:cs typeface="微软雅黑"/>
              </a:rPr>
              <a:t>集</a:t>
            </a:r>
            <a:r>
              <a:rPr dirty="0" sz="2000" spc="-10" b="1">
                <a:latin typeface="微软雅黑"/>
                <a:cs typeface="微软雅黑"/>
              </a:rPr>
              <a:t>合</a:t>
            </a:r>
            <a:r>
              <a:rPr dirty="0" sz="2000" spc="5" b="1">
                <a:latin typeface="微软雅黑"/>
                <a:cs typeface="微软雅黑"/>
              </a:rPr>
              <a:t>论、</a:t>
            </a:r>
            <a:r>
              <a:rPr dirty="0" sz="2000" spc="-20" b="1">
                <a:latin typeface="微软雅黑"/>
                <a:cs typeface="微软雅黑"/>
              </a:rPr>
              <a:t>模</a:t>
            </a:r>
            <a:r>
              <a:rPr dirty="0" sz="2000" spc="5" b="1">
                <a:latin typeface="微软雅黑"/>
                <a:cs typeface="微软雅黑"/>
              </a:rPr>
              <a:t>糊语</a:t>
            </a:r>
            <a:r>
              <a:rPr dirty="0" sz="2000" spc="-20" b="1">
                <a:latin typeface="微软雅黑"/>
                <a:cs typeface="微软雅黑"/>
              </a:rPr>
              <a:t>言</a:t>
            </a:r>
            <a:r>
              <a:rPr dirty="0" sz="2000" spc="5" b="1">
                <a:latin typeface="微软雅黑"/>
                <a:cs typeface="微软雅黑"/>
              </a:rPr>
              <a:t>变量</a:t>
            </a:r>
            <a:r>
              <a:rPr dirty="0" sz="2000" spc="-20" b="1">
                <a:latin typeface="微软雅黑"/>
                <a:cs typeface="微软雅黑"/>
              </a:rPr>
              <a:t>和</a:t>
            </a:r>
            <a:r>
              <a:rPr dirty="0" sz="2000" spc="5" b="1">
                <a:latin typeface="微软雅黑"/>
                <a:cs typeface="微软雅黑"/>
              </a:rPr>
              <a:t>模糊</a:t>
            </a:r>
            <a:r>
              <a:rPr dirty="0" sz="2000" spc="-20" b="1">
                <a:latin typeface="微软雅黑"/>
                <a:cs typeface="微软雅黑"/>
              </a:rPr>
              <a:t>逻</a:t>
            </a:r>
            <a:r>
              <a:rPr dirty="0" sz="2000" spc="5" b="1">
                <a:latin typeface="微软雅黑"/>
                <a:cs typeface="微软雅黑"/>
              </a:rPr>
              <a:t>辑推</a:t>
            </a:r>
            <a:r>
              <a:rPr dirty="0" sz="2000" spc="-20" b="1">
                <a:latin typeface="微软雅黑"/>
                <a:cs typeface="微软雅黑"/>
              </a:rPr>
              <a:t>理</a:t>
            </a:r>
            <a:r>
              <a:rPr dirty="0" sz="2000" spc="5" b="1">
                <a:latin typeface="微软雅黑"/>
                <a:cs typeface="微软雅黑"/>
              </a:rPr>
              <a:t>为基</a:t>
            </a:r>
            <a:r>
              <a:rPr dirty="0" sz="2000" spc="-20" b="1">
                <a:latin typeface="微软雅黑"/>
                <a:cs typeface="微软雅黑"/>
              </a:rPr>
              <a:t>础</a:t>
            </a:r>
            <a:r>
              <a:rPr dirty="0" sz="2000" spc="5" b="1">
                <a:latin typeface="微软雅黑"/>
                <a:cs typeface="微软雅黑"/>
              </a:rPr>
              <a:t>的一</a:t>
            </a:r>
            <a:r>
              <a:rPr dirty="0" sz="2000" spc="-20" b="1">
                <a:latin typeface="微软雅黑"/>
                <a:cs typeface="微软雅黑"/>
              </a:rPr>
              <a:t>种</a:t>
            </a:r>
            <a:r>
              <a:rPr dirty="0" sz="2000" spc="5" b="1">
                <a:latin typeface="微软雅黑"/>
                <a:cs typeface="微软雅黑"/>
              </a:rPr>
              <a:t>计算</a:t>
            </a:r>
            <a:r>
              <a:rPr dirty="0" sz="2000" spc="-20" b="1">
                <a:latin typeface="微软雅黑"/>
                <a:cs typeface="微软雅黑"/>
              </a:rPr>
              <a:t>机</a:t>
            </a:r>
            <a:r>
              <a:rPr dirty="0" sz="2000" spc="5" b="1">
                <a:latin typeface="微软雅黑"/>
                <a:cs typeface="微软雅黑"/>
              </a:rPr>
              <a:t>数字</a:t>
            </a:r>
            <a:r>
              <a:rPr dirty="0" sz="2000" spc="-20" b="1">
                <a:latin typeface="微软雅黑"/>
                <a:cs typeface="微软雅黑"/>
              </a:rPr>
              <a:t>控</a:t>
            </a:r>
            <a:r>
              <a:rPr dirty="0" sz="2000" spc="5" b="1">
                <a:latin typeface="微软雅黑"/>
                <a:cs typeface="微软雅黑"/>
              </a:rPr>
              <a:t>制技术</a:t>
            </a:r>
            <a:endParaRPr sz="2000">
              <a:latin typeface="微软雅黑"/>
              <a:cs typeface="微软雅黑"/>
            </a:endParaRPr>
          </a:p>
        </p:txBody>
      </p:sp>
      <p:pic>
        <p:nvPicPr>
          <p:cNvPr id="6" name="object 6"/>
          <p:cNvPicPr/>
          <p:nvPr/>
        </p:nvPicPr>
        <p:blipFill>
          <a:blip r:embed="rId2" cstate="print"/>
          <a:stretch>
            <a:fillRect/>
          </a:stretch>
        </p:blipFill>
        <p:spPr>
          <a:xfrm>
            <a:off x="1099056" y="1870210"/>
            <a:ext cx="9785924" cy="4281914"/>
          </a:xfrm>
          <a:prstGeom prst="rect">
            <a:avLst/>
          </a:prstGeom>
        </p:spPr>
      </p:pic>
      <p:sp>
        <p:nvSpPr>
          <p:cNvPr id="7" name="object 7"/>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9700" y="2439923"/>
            <a:ext cx="6926580" cy="4108704"/>
          </a:xfrm>
          <a:prstGeom prst="rect">
            <a:avLst/>
          </a:prstGeom>
        </p:spPr>
      </p:pic>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txBox="1">
            <a:spLocks noGrp="1"/>
          </p:cNvSpPr>
          <p:nvPr>
            <p:ph type="title"/>
          </p:nvPr>
        </p:nvSpPr>
        <p:spPr>
          <a:xfrm>
            <a:off x="1716404" y="172034"/>
            <a:ext cx="301180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3.8</a:t>
            </a:r>
            <a:r>
              <a:rPr dirty="0" spc="-65">
                <a:latin typeface="Tahoma"/>
                <a:cs typeface="Tahoma"/>
              </a:rPr>
              <a:t> </a:t>
            </a:r>
            <a:r>
              <a:rPr dirty="0" spc="-10"/>
              <a:t>智能控制</a:t>
            </a:r>
          </a:p>
        </p:txBody>
      </p:sp>
      <p:sp>
        <p:nvSpPr>
          <p:cNvPr id="5" name="object 5"/>
          <p:cNvSpPr txBox="1"/>
          <p:nvPr/>
        </p:nvSpPr>
        <p:spPr>
          <a:xfrm>
            <a:off x="633983" y="1258824"/>
            <a:ext cx="11409045" cy="878205"/>
          </a:xfrm>
          <a:prstGeom prst="rect">
            <a:avLst/>
          </a:prstGeom>
          <a:solidFill>
            <a:srgbClr val="F8B56D"/>
          </a:solidFill>
        </p:spPr>
        <p:txBody>
          <a:bodyPr wrap="square" lIns="0" tIns="123825" rIns="0" bIns="0" rtlCol="0" vert="horz">
            <a:spAutoFit/>
          </a:bodyPr>
          <a:lstStyle/>
          <a:p>
            <a:pPr marL="114300" marR="104139">
              <a:lnSpc>
                <a:spcPct val="100000"/>
              </a:lnSpc>
              <a:spcBef>
                <a:spcPts val="975"/>
              </a:spcBef>
            </a:pPr>
            <a:r>
              <a:rPr dirty="0" sz="2000" b="1">
                <a:solidFill>
                  <a:srgbClr val="FF0000"/>
                </a:solidFill>
                <a:latin typeface="微软雅黑"/>
                <a:cs typeface="微软雅黑"/>
              </a:rPr>
              <a:t>神经网络控制</a:t>
            </a:r>
            <a:r>
              <a:rPr dirty="0" sz="2000" b="1">
                <a:latin typeface="微软雅黑"/>
                <a:cs typeface="微软雅黑"/>
              </a:rPr>
              <a:t>：在控制</a:t>
            </a:r>
            <a:r>
              <a:rPr dirty="0" sz="2000" spc="-15" b="1">
                <a:latin typeface="微软雅黑"/>
                <a:cs typeface="微软雅黑"/>
              </a:rPr>
              <a:t>系</a:t>
            </a:r>
            <a:r>
              <a:rPr dirty="0" sz="2000" b="1">
                <a:latin typeface="微软雅黑"/>
                <a:cs typeface="微软雅黑"/>
              </a:rPr>
              <a:t>统中</a:t>
            </a:r>
            <a:r>
              <a:rPr dirty="0" sz="2000" spc="-15" b="1">
                <a:latin typeface="微软雅黑"/>
                <a:cs typeface="微软雅黑"/>
              </a:rPr>
              <a:t>采</a:t>
            </a:r>
            <a:r>
              <a:rPr dirty="0" sz="2000" b="1">
                <a:latin typeface="微软雅黑"/>
                <a:cs typeface="微软雅黑"/>
              </a:rPr>
              <a:t>用神</a:t>
            </a:r>
            <a:r>
              <a:rPr dirty="0" sz="2000" spc="-15" b="1">
                <a:latin typeface="微软雅黑"/>
                <a:cs typeface="微软雅黑"/>
              </a:rPr>
              <a:t>经</a:t>
            </a:r>
            <a:r>
              <a:rPr dirty="0" sz="2000" b="1">
                <a:latin typeface="微软雅黑"/>
                <a:cs typeface="微软雅黑"/>
              </a:rPr>
              <a:t>网络</a:t>
            </a:r>
            <a:r>
              <a:rPr dirty="0" sz="2000" spc="-15" b="1">
                <a:latin typeface="微软雅黑"/>
                <a:cs typeface="微软雅黑"/>
              </a:rPr>
              <a:t>这</a:t>
            </a:r>
            <a:r>
              <a:rPr dirty="0" sz="2000" b="1">
                <a:latin typeface="微软雅黑"/>
                <a:cs typeface="微软雅黑"/>
              </a:rPr>
              <a:t>一工</a:t>
            </a:r>
            <a:r>
              <a:rPr dirty="0" sz="2000" spc="-15" b="1">
                <a:latin typeface="微软雅黑"/>
                <a:cs typeface="微软雅黑"/>
              </a:rPr>
              <a:t>具</a:t>
            </a:r>
            <a:r>
              <a:rPr dirty="0" sz="2000" b="1">
                <a:latin typeface="微软雅黑"/>
                <a:cs typeface="微软雅黑"/>
              </a:rPr>
              <a:t>对难</a:t>
            </a:r>
            <a:r>
              <a:rPr dirty="0" sz="2000" spc="-15" b="1">
                <a:latin typeface="微软雅黑"/>
                <a:cs typeface="微软雅黑"/>
              </a:rPr>
              <a:t>以</a:t>
            </a:r>
            <a:r>
              <a:rPr dirty="0" sz="2000" b="1">
                <a:latin typeface="微软雅黑"/>
                <a:cs typeface="微软雅黑"/>
              </a:rPr>
              <a:t>精确</a:t>
            </a:r>
            <a:r>
              <a:rPr dirty="0" sz="2000" spc="-15" b="1">
                <a:latin typeface="微软雅黑"/>
                <a:cs typeface="微软雅黑"/>
              </a:rPr>
              <a:t>描</a:t>
            </a:r>
            <a:r>
              <a:rPr dirty="0" sz="2000" b="1">
                <a:latin typeface="微软雅黑"/>
                <a:cs typeface="微软雅黑"/>
              </a:rPr>
              <a:t>述的</a:t>
            </a:r>
            <a:r>
              <a:rPr dirty="0" sz="2000" spc="-15" b="1">
                <a:latin typeface="微软雅黑"/>
                <a:cs typeface="微软雅黑"/>
              </a:rPr>
              <a:t>复</a:t>
            </a:r>
            <a:r>
              <a:rPr dirty="0" sz="2000" b="1">
                <a:latin typeface="微软雅黑"/>
                <a:cs typeface="微软雅黑"/>
              </a:rPr>
              <a:t>杂的</a:t>
            </a:r>
            <a:r>
              <a:rPr dirty="0" sz="2000" spc="-15" b="1">
                <a:latin typeface="微软雅黑"/>
                <a:cs typeface="微软雅黑"/>
              </a:rPr>
              <a:t>非</a:t>
            </a:r>
            <a:r>
              <a:rPr dirty="0" sz="2000" b="1">
                <a:latin typeface="微软雅黑"/>
                <a:cs typeface="微软雅黑"/>
              </a:rPr>
              <a:t>线性</a:t>
            </a:r>
            <a:r>
              <a:rPr dirty="0" sz="2000" spc="-15" b="1">
                <a:latin typeface="微软雅黑"/>
                <a:cs typeface="微软雅黑"/>
              </a:rPr>
              <a:t>对</a:t>
            </a:r>
            <a:r>
              <a:rPr dirty="0" sz="2000" b="1">
                <a:latin typeface="微软雅黑"/>
                <a:cs typeface="微软雅黑"/>
              </a:rPr>
              <a:t>象进</a:t>
            </a:r>
            <a:r>
              <a:rPr dirty="0" sz="2000" spc="-15" b="1">
                <a:latin typeface="微软雅黑"/>
                <a:cs typeface="微软雅黑"/>
              </a:rPr>
              <a:t>行</a:t>
            </a:r>
            <a:r>
              <a:rPr dirty="0" sz="2000" b="1">
                <a:latin typeface="微软雅黑"/>
                <a:cs typeface="微软雅黑"/>
              </a:rPr>
              <a:t>建模，  或充当控制器，或优化</a:t>
            </a:r>
            <a:r>
              <a:rPr dirty="0" sz="2000" spc="-15" b="1">
                <a:latin typeface="微软雅黑"/>
                <a:cs typeface="微软雅黑"/>
              </a:rPr>
              <a:t>计</a:t>
            </a:r>
            <a:r>
              <a:rPr dirty="0" sz="2000" b="1">
                <a:latin typeface="微软雅黑"/>
                <a:cs typeface="微软雅黑"/>
              </a:rPr>
              <a:t>算，</a:t>
            </a:r>
            <a:r>
              <a:rPr dirty="0" sz="2000" spc="-15" b="1">
                <a:latin typeface="微软雅黑"/>
                <a:cs typeface="微软雅黑"/>
              </a:rPr>
              <a:t>或</a:t>
            </a:r>
            <a:r>
              <a:rPr dirty="0" sz="2000" b="1">
                <a:latin typeface="微软雅黑"/>
                <a:cs typeface="微软雅黑"/>
              </a:rPr>
              <a:t>进行</a:t>
            </a:r>
            <a:r>
              <a:rPr dirty="0" sz="2000" spc="-15" b="1">
                <a:latin typeface="微软雅黑"/>
                <a:cs typeface="微软雅黑"/>
              </a:rPr>
              <a:t>推</a:t>
            </a:r>
            <a:r>
              <a:rPr dirty="0" sz="2000" b="1">
                <a:latin typeface="微软雅黑"/>
                <a:cs typeface="微软雅黑"/>
              </a:rPr>
              <a:t>理，</a:t>
            </a:r>
            <a:r>
              <a:rPr dirty="0" sz="2000" spc="-15" b="1">
                <a:latin typeface="微软雅黑"/>
                <a:cs typeface="微软雅黑"/>
              </a:rPr>
              <a:t>或</a:t>
            </a:r>
            <a:r>
              <a:rPr dirty="0" sz="2000" b="1">
                <a:latin typeface="微软雅黑"/>
                <a:cs typeface="微软雅黑"/>
              </a:rPr>
              <a:t>故障</a:t>
            </a:r>
            <a:r>
              <a:rPr dirty="0" sz="2000" spc="-15" b="1">
                <a:latin typeface="微软雅黑"/>
                <a:cs typeface="微软雅黑"/>
              </a:rPr>
              <a:t>诊</a:t>
            </a:r>
            <a:r>
              <a:rPr dirty="0" sz="2000" b="1">
                <a:latin typeface="微软雅黑"/>
                <a:cs typeface="微软雅黑"/>
              </a:rPr>
              <a:t>断等</a:t>
            </a:r>
            <a:r>
              <a:rPr dirty="0" sz="2000" spc="-15" b="1">
                <a:latin typeface="微软雅黑"/>
                <a:cs typeface="微软雅黑"/>
              </a:rPr>
              <a:t>，</a:t>
            </a:r>
            <a:r>
              <a:rPr dirty="0" sz="2000" b="1">
                <a:latin typeface="微软雅黑"/>
                <a:cs typeface="微软雅黑"/>
              </a:rPr>
              <a:t>亦即</a:t>
            </a:r>
            <a:r>
              <a:rPr dirty="0" sz="2000" spc="-15" b="1">
                <a:latin typeface="微软雅黑"/>
                <a:cs typeface="微软雅黑"/>
              </a:rPr>
              <a:t>同</a:t>
            </a:r>
            <a:r>
              <a:rPr dirty="0" sz="2000" b="1">
                <a:latin typeface="微软雅黑"/>
                <a:cs typeface="微软雅黑"/>
              </a:rPr>
              <a:t>时兼</a:t>
            </a:r>
            <a:r>
              <a:rPr dirty="0" sz="2000" spc="-15" b="1">
                <a:latin typeface="微软雅黑"/>
                <a:cs typeface="微软雅黑"/>
              </a:rPr>
              <a:t>有</a:t>
            </a:r>
            <a:r>
              <a:rPr dirty="0" sz="2000" b="1">
                <a:latin typeface="微软雅黑"/>
                <a:cs typeface="微软雅黑"/>
              </a:rPr>
              <a:t>上述</a:t>
            </a:r>
            <a:r>
              <a:rPr dirty="0" sz="2000" spc="-15" b="1">
                <a:latin typeface="微软雅黑"/>
                <a:cs typeface="微软雅黑"/>
              </a:rPr>
              <a:t>某</a:t>
            </a:r>
            <a:r>
              <a:rPr dirty="0" sz="2000" b="1">
                <a:latin typeface="微软雅黑"/>
                <a:cs typeface="微软雅黑"/>
              </a:rPr>
              <a:t>些功</a:t>
            </a:r>
            <a:r>
              <a:rPr dirty="0" sz="2000" spc="-15" b="1">
                <a:latin typeface="微软雅黑"/>
                <a:cs typeface="微软雅黑"/>
              </a:rPr>
              <a:t>能</a:t>
            </a:r>
            <a:r>
              <a:rPr dirty="0" sz="2000" b="1">
                <a:latin typeface="微软雅黑"/>
                <a:cs typeface="微软雅黑"/>
              </a:rPr>
              <a:t>的适</a:t>
            </a:r>
            <a:r>
              <a:rPr dirty="0" sz="2000" spc="-15" b="1">
                <a:latin typeface="微软雅黑"/>
                <a:cs typeface="微软雅黑"/>
              </a:rPr>
              <a:t>应</a:t>
            </a:r>
            <a:r>
              <a:rPr dirty="0" sz="2000" b="1">
                <a:latin typeface="微软雅黑"/>
                <a:cs typeface="微软雅黑"/>
              </a:rPr>
              <a:t>组合。</a:t>
            </a:r>
            <a:endParaRPr sz="2000">
              <a:latin typeface="微软雅黑"/>
              <a:cs typeface="微软雅黑"/>
            </a:endParaRPr>
          </a:p>
        </p:txBody>
      </p:sp>
      <p:pic>
        <p:nvPicPr>
          <p:cNvPr id="6" name="object 6"/>
          <p:cNvPicPr/>
          <p:nvPr/>
        </p:nvPicPr>
        <p:blipFill>
          <a:blip r:embed="rId3" cstate="print"/>
          <a:stretch>
            <a:fillRect/>
          </a:stretch>
        </p:blipFill>
        <p:spPr>
          <a:xfrm>
            <a:off x="633983" y="2706622"/>
            <a:ext cx="4413504" cy="4024884"/>
          </a:xfrm>
          <a:prstGeom prst="rect">
            <a:avLst/>
          </a:prstGeom>
        </p:spPr>
      </p:pic>
      <p:sp>
        <p:nvSpPr>
          <p:cNvPr id="7" name="object 7"/>
          <p:cNvSpPr txBox="1"/>
          <p:nvPr/>
        </p:nvSpPr>
        <p:spPr>
          <a:xfrm>
            <a:off x="5631307" y="2894838"/>
            <a:ext cx="1854200" cy="843915"/>
          </a:xfrm>
          <a:prstGeom prst="rect">
            <a:avLst/>
          </a:prstGeom>
        </p:spPr>
        <p:txBody>
          <a:bodyPr wrap="square" lIns="0" tIns="14604" rIns="0" bIns="0" rtlCol="0" vert="horz">
            <a:spAutoFit/>
          </a:bodyPr>
          <a:lstStyle/>
          <a:p>
            <a:pPr algn="just" marL="12700" marR="5080">
              <a:lnSpc>
                <a:spcPct val="99200"/>
              </a:lnSpc>
              <a:spcBef>
                <a:spcPts val="114"/>
              </a:spcBef>
            </a:pPr>
            <a:r>
              <a:rPr dirty="0" sz="1800" b="1">
                <a:solidFill>
                  <a:srgbClr val="0000CC"/>
                </a:solidFill>
                <a:latin typeface="微软雅黑"/>
                <a:cs typeface="微软雅黑"/>
              </a:rPr>
              <a:t>利用多个神经元组 成神经网络实现对 事物的联系与识别</a:t>
            </a:r>
            <a:endParaRPr sz="1800">
              <a:latin typeface="微软雅黑"/>
              <a:cs typeface="微软雅黑"/>
            </a:endParaRPr>
          </a:p>
        </p:txBody>
      </p:sp>
      <p:sp>
        <p:nvSpPr>
          <p:cNvPr id="8" name="object 8"/>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6404" y="140919"/>
            <a:ext cx="55492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3.8</a:t>
            </a:r>
            <a:r>
              <a:rPr dirty="0" spc="-45">
                <a:latin typeface="Tahoma"/>
                <a:cs typeface="Tahoma"/>
              </a:rPr>
              <a:t> </a:t>
            </a:r>
            <a:r>
              <a:rPr dirty="0" spc="-10"/>
              <a:t>智能故障检测与诊断</a:t>
            </a:r>
          </a:p>
        </p:txBody>
      </p:sp>
      <p:grpSp>
        <p:nvGrpSpPr>
          <p:cNvPr id="4" name="object 4"/>
          <p:cNvGrpSpPr/>
          <p:nvPr/>
        </p:nvGrpSpPr>
        <p:grpSpPr>
          <a:xfrm>
            <a:off x="531876" y="1703832"/>
            <a:ext cx="6480175" cy="3092450"/>
            <a:chOff x="531876" y="1703832"/>
            <a:chExt cx="6480175" cy="3092450"/>
          </a:xfrm>
        </p:grpSpPr>
        <p:sp>
          <p:nvSpPr>
            <p:cNvPr id="5" name="object 5"/>
            <p:cNvSpPr/>
            <p:nvPr/>
          </p:nvSpPr>
          <p:spPr>
            <a:xfrm>
              <a:off x="550926" y="1722882"/>
              <a:ext cx="6442075" cy="3054350"/>
            </a:xfrm>
            <a:custGeom>
              <a:avLst/>
              <a:gdLst/>
              <a:ahLst/>
              <a:cxnLst/>
              <a:rect l="l" t="t" r="r" b="b"/>
              <a:pathLst>
                <a:path w="6442075" h="3054350">
                  <a:moveTo>
                    <a:pt x="0" y="3054096"/>
                  </a:moveTo>
                  <a:lnTo>
                    <a:pt x="6441948" y="3054096"/>
                  </a:lnTo>
                  <a:lnTo>
                    <a:pt x="6441948" y="0"/>
                  </a:lnTo>
                  <a:lnTo>
                    <a:pt x="0" y="0"/>
                  </a:lnTo>
                  <a:lnTo>
                    <a:pt x="0" y="3054096"/>
                  </a:lnTo>
                  <a:close/>
                </a:path>
              </a:pathLst>
            </a:custGeom>
            <a:ln w="38100">
              <a:solidFill>
                <a:srgbClr val="0000CC"/>
              </a:solidFill>
            </a:ln>
          </p:spPr>
          <p:txBody>
            <a:bodyPr wrap="square" lIns="0" tIns="0" rIns="0" bIns="0" rtlCol="0"/>
            <a:lstStyle/>
            <a:p/>
          </p:txBody>
        </p:sp>
        <p:sp>
          <p:nvSpPr>
            <p:cNvPr id="6" name="object 6"/>
            <p:cNvSpPr/>
            <p:nvPr/>
          </p:nvSpPr>
          <p:spPr>
            <a:xfrm>
              <a:off x="2165604" y="2916936"/>
              <a:ext cx="757555" cy="408940"/>
            </a:xfrm>
            <a:custGeom>
              <a:avLst/>
              <a:gdLst/>
              <a:ahLst/>
              <a:cxnLst/>
              <a:rect l="l" t="t" r="r" b="b"/>
              <a:pathLst>
                <a:path w="757555" h="408939">
                  <a:moveTo>
                    <a:pt x="689356" y="0"/>
                  </a:moveTo>
                  <a:lnTo>
                    <a:pt x="68071" y="0"/>
                  </a:lnTo>
                  <a:lnTo>
                    <a:pt x="41576" y="5349"/>
                  </a:lnTo>
                  <a:lnTo>
                    <a:pt x="19938" y="19938"/>
                  </a:lnTo>
                  <a:lnTo>
                    <a:pt x="5349" y="41576"/>
                  </a:lnTo>
                  <a:lnTo>
                    <a:pt x="0" y="68072"/>
                  </a:lnTo>
                  <a:lnTo>
                    <a:pt x="0" y="340360"/>
                  </a:lnTo>
                  <a:lnTo>
                    <a:pt x="5349" y="366855"/>
                  </a:lnTo>
                  <a:lnTo>
                    <a:pt x="19938" y="388492"/>
                  </a:lnTo>
                  <a:lnTo>
                    <a:pt x="41576" y="403082"/>
                  </a:lnTo>
                  <a:lnTo>
                    <a:pt x="68071" y="408431"/>
                  </a:lnTo>
                  <a:lnTo>
                    <a:pt x="689356" y="408431"/>
                  </a:lnTo>
                  <a:lnTo>
                    <a:pt x="715851" y="403082"/>
                  </a:lnTo>
                  <a:lnTo>
                    <a:pt x="737488" y="388493"/>
                  </a:lnTo>
                  <a:lnTo>
                    <a:pt x="752078" y="366855"/>
                  </a:lnTo>
                  <a:lnTo>
                    <a:pt x="757427" y="340360"/>
                  </a:lnTo>
                  <a:lnTo>
                    <a:pt x="757427" y="68072"/>
                  </a:lnTo>
                  <a:lnTo>
                    <a:pt x="752078" y="41576"/>
                  </a:lnTo>
                  <a:lnTo>
                    <a:pt x="737488" y="19938"/>
                  </a:lnTo>
                  <a:lnTo>
                    <a:pt x="715851" y="5349"/>
                  </a:lnTo>
                  <a:lnTo>
                    <a:pt x="689356" y="0"/>
                  </a:lnTo>
                  <a:close/>
                </a:path>
              </a:pathLst>
            </a:custGeom>
            <a:solidFill>
              <a:srgbClr val="C7E2FA"/>
            </a:solidFill>
          </p:spPr>
          <p:txBody>
            <a:bodyPr wrap="square" lIns="0" tIns="0" rIns="0" bIns="0" rtlCol="0"/>
            <a:lstStyle/>
            <a:p/>
          </p:txBody>
        </p:sp>
        <p:sp>
          <p:nvSpPr>
            <p:cNvPr id="7" name="object 7"/>
            <p:cNvSpPr/>
            <p:nvPr/>
          </p:nvSpPr>
          <p:spPr>
            <a:xfrm>
              <a:off x="2165604" y="2916936"/>
              <a:ext cx="757555" cy="408940"/>
            </a:xfrm>
            <a:custGeom>
              <a:avLst/>
              <a:gdLst/>
              <a:ahLst/>
              <a:cxnLst/>
              <a:rect l="l" t="t" r="r" b="b"/>
              <a:pathLst>
                <a:path w="757555" h="408939">
                  <a:moveTo>
                    <a:pt x="0" y="68072"/>
                  </a:moveTo>
                  <a:lnTo>
                    <a:pt x="5349" y="41576"/>
                  </a:lnTo>
                  <a:lnTo>
                    <a:pt x="19938" y="19938"/>
                  </a:lnTo>
                  <a:lnTo>
                    <a:pt x="41576" y="5349"/>
                  </a:lnTo>
                  <a:lnTo>
                    <a:pt x="68071" y="0"/>
                  </a:lnTo>
                  <a:lnTo>
                    <a:pt x="689356" y="0"/>
                  </a:lnTo>
                  <a:lnTo>
                    <a:pt x="715851" y="5349"/>
                  </a:lnTo>
                  <a:lnTo>
                    <a:pt x="737488" y="19938"/>
                  </a:lnTo>
                  <a:lnTo>
                    <a:pt x="752078" y="41576"/>
                  </a:lnTo>
                  <a:lnTo>
                    <a:pt x="757427" y="68072"/>
                  </a:lnTo>
                  <a:lnTo>
                    <a:pt x="757427" y="340360"/>
                  </a:lnTo>
                  <a:lnTo>
                    <a:pt x="752078" y="366855"/>
                  </a:lnTo>
                  <a:lnTo>
                    <a:pt x="737488" y="388493"/>
                  </a:lnTo>
                  <a:lnTo>
                    <a:pt x="715851" y="403082"/>
                  </a:lnTo>
                  <a:lnTo>
                    <a:pt x="689356" y="408431"/>
                  </a:lnTo>
                  <a:lnTo>
                    <a:pt x="68071" y="408431"/>
                  </a:lnTo>
                  <a:lnTo>
                    <a:pt x="41576" y="403082"/>
                  </a:lnTo>
                  <a:lnTo>
                    <a:pt x="19938" y="388492"/>
                  </a:lnTo>
                  <a:lnTo>
                    <a:pt x="5349" y="366855"/>
                  </a:lnTo>
                  <a:lnTo>
                    <a:pt x="0" y="340360"/>
                  </a:lnTo>
                  <a:lnTo>
                    <a:pt x="0" y="68072"/>
                  </a:lnTo>
                  <a:close/>
                </a:path>
              </a:pathLst>
            </a:custGeom>
            <a:ln w="9144">
              <a:solidFill>
                <a:srgbClr val="000000"/>
              </a:solidFill>
            </a:ln>
          </p:spPr>
          <p:txBody>
            <a:bodyPr wrap="square" lIns="0" tIns="0" rIns="0" bIns="0" rtlCol="0"/>
            <a:lstStyle/>
            <a:p/>
          </p:txBody>
        </p:sp>
      </p:grpSp>
      <p:sp>
        <p:nvSpPr>
          <p:cNvPr id="8" name="object 8"/>
          <p:cNvSpPr txBox="1"/>
          <p:nvPr/>
        </p:nvSpPr>
        <p:spPr>
          <a:xfrm>
            <a:off x="676757" y="1055370"/>
            <a:ext cx="11012170" cy="622300"/>
          </a:xfrm>
          <a:prstGeom prst="rect">
            <a:avLst/>
          </a:prstGeom>
        </p:spPr>
        <p:txBody>
          <a:bodyPr wrap="square" lIns="0" tIns="34290" rIns="0" bIns="0" rtlCol="0" vert="horz">
            <a:spAutoFit/>
          </a:bodyPr>
          <a:lstStyle/>
          <a:p>
            <a:pPr marL="12700" marR="5080">
              <a:lnSpc>
                <a:spcPts val="2290"/>
              </a:lnSpc>
              <a:spcBef>
                <a:spcPts val="270"/>
              </a:spcBef>
            </a:pPr>
            <a:r>
              <a:rPr dirty="0" sz="2000" spc="5" b="1">
                <a:solidFill>
                  <a:srgbClr val="0000CC"/>
                </a:solidFill>
                <a:latin typeface="黑体"/>
                <a:cs typeface="黑体"/>
              </a:rPr>
              <a:t>故障检测</a:t>
            </a:r>
            <a:r>
              <a:rPr dirty="0" sz="2000" spc="-5" b="1">
                <a:solidFill>
                  <a:srgbClr val="0000CC"/>
                </a:solidFill>
                <a:latin typeface="黑体"/>
                <a:cs typeface="黑体"/>
              </a:rPr>
              <a:t>与诊</a:t>
            </a:r>
            <a:r>
              <a:rPr dirty="0" sz="2000" spc="5" b="1">
                <a:solidFill>
                  <a:srgbClr val="0000CC"/>
                </a:solidFill>
                <a:latin typeface="黑体"/>
                <a:cs typeface="黑体"/>
              </a:rPr>
              <a:t>断</a:t>
            </a:r>
            <a:r>
              <a:rPr dirty="0" sz="2000" spc="15" b="1">
                <a:solidFill>
                  <a:srgbClr val="0000CC"/>
                </a:solidFill>
                <a:latin typeface="黑体"/>
                <a:cs typeface="黑体"/>
              </a:rPr>
              <a:t>：</a:t>
            </a:r>
            <a:r>
              <a:rPr dirty="0" sz="2000" spc="5" b="1">
                <a:latin typeface="黑体"/>
                <a:cs typeface="黑体"/>
              </a:rPr>
              <a:t>从监</a:t>
            </a:r>
            <a:r>
              <a:rPr dirty="0" sz="2000" spc="-5" b="1">
                <a:latin typeface="黑体"/>
                <a:cs typeface="黑体"/>
              </a:rPr>
              <a:t>控对</a:t>
            </a:r>
            <a:r>
              <a:rPr dirty="0" sz="2000" spc="5" b="1">
                <a:latin typeface="黑体"/>
                <a:cs typeface="黑体"/>
              </a:rPr>
              <a:t>象中适时</a:t>
            </a:r>
            <a:r>
              <a:rPr dirty="0" sz="2000" spc="-5" b="1">
                <a:latin typeface="黑体"/>
                <a:cs typeface="黑体"/>
              </a:rPr>
              <a:t>准确</a:t>
            </a:r>
            <a:r>
              <a:rPr dirty="0" sz="2000" spc="20" b="1">
                <a:latin typeface="黑体"/>
                <a:cs typeface="黑体"/>
              </a:rPr>
              <a:t>的</a:t>
            </a:r>
            <a:r>
              <a:rPr dirty="0" sz="2000" spc="5" b="1">
                <a:solidFill>
                  <a:srgbClr val="FF0000"/>
                </a:solidFill>
                <a:latin typeface="黑体"/>
                <a:cs typeface="黑体"/>
              </a:rPr>
              <a:t>检测出</a:t>
            </a:r>
            <a:r>
              <a:rPr dirty="0" sz="2000" spc="-5" b="1">
                <a:solidFill>
                  <a:srgbClr val="FF0000"/>
                </a:solidFill>
                <a:latin typeface="黑体"/>
                <a:cs typeface="黑体"/>
              </a:rPr>
              <a:t>故障</a:t>
            </a:r>
            <a:r>
              <a:rPr dirty="0" sz="2000" spc="10" b="1">
                <a:solidFill>
                  <a:srgbClr val="FF0000"/>
                </a:solidFill>
                <a:latin typeface="黑体"/>
                <a:cs typeface="黑体"/>
              </a:rPr>
              <a:t>信</a:t>
            </a:r>
            <a:r>
              <a:rPr dirty="0" sz="2000" b="1">
                <a:solidFill>
                  <a:srgbClr val="FF0000"/>
                </a:solidFill>
                <a:latin typeface="黑体"/>
                <a:cs typeface="黑体"/>
              </a:rPr>
              <a:t>息</a:t>
            </a:r>
            <a:r>
              <a:rPr dirty="0" sz="2000" spc="5" b="1">
                <a:latin typeface="黑体"/>
                <a:cs typeface="黑体"/>
              </a:rPr>
              <a:t>，对</a:t>
            </a:r>
            <a:r>
              <a:rPr dirty="0" sz="2000" spc="-5" b="1">
                <a:latin typeface="黑体"/>
                <a:cs typeface="黑体"/>
              </a:rPr>
              <a:t>故障</a:t>
            </a:r>
            <a:r>
              <a:rPr dirty="0" sz="2000" spc="5" b="1">
                <a:latin typeface="黑体"/>
                <a:cs typeface="黑体"/>
              </a:rPr>
              <a:t>产生</a:t>
            </a:r>
            <a:r>
              <a:rPr dirty="0" sz="2000" spc="15" b="1">
                <a:latin typeface="黑体"/>
                <a:cs typeface="黑体"/>
              </a:rPr>
              <a:t>的</a:t>
            </a:r>
            <a:r>
              <a:rPr dirty="0" sz="2000" spc="5" b="1">
                <a:solidFill>
                  <a:srgbClr val="FF0000"/>
                </a:solidFill>
                <a:latin typeface="黑体"/>
                <a:cs typeface="黑体"/>
              </a:rPr>
              <a:t>原</a:t>
            </a:r>
            <a:r>
              <a:rPr dirty="0" sz="2000" spc="-5" b="1">
                <a:solidFill>
                  <a:srgbClr val="FF0000"/>
                </a:solidFill>
                <a:latin typeface="黑体"/>
                <a:cs typeface="黑体"/>
              </a:rPr>
              <a:t>因、</a:t>
            </a:r>
            <a:r>
              <a:rPr dirty="0" sz="2000" spc="5" b="1">
                <a:solidFill>
                  <a:srgbClr val="FF0000"/>
                </a:solidFill>
                <a:latin typeface="黑体"/>
                <a:cs typeface="黑体"/>
              </a:rPr>
              <a:t>部位、类</a:t>
            </a:r>
            <a:r>
              <a:rPr dirty="0" sz="2000" spc="-5" b="1">
                <a:solidFill>
                  <a:srgbClr val="FF0000"/>
                </a:solidFill>
                <a:latin typeface="黑体"/>
                <a:cs typeface="黑体"/>
              </a:rPr>
              <a:t>别、程 </a:t>
            </a:r>
            <a:r>
              <a:rPr dirty="0" sz="2000" spc="5" b="1">
                <a:solidFill>
                  <a:srgbClr val="FF0000"/>
                </a:solidFill>
                <a:latin typeface="黑体"/>
                <a:cs typeface="黑体"/>
              </a:rPr>
              <a:t>度</a:t>
            </a:r>
            <a:r>
              <a:rPr dirty="0" sz="2000" spc="5" b="1">
                <a:latin typeface="黑体"/>
                <a:cs typeface="黑体"/>
              </a:rPr>
              <a:t>及其</a:t>
            </a:r>
            <a:r>
              <a:rPr dirty="0" sz="2000" spc="5" b="1">
                <a:solidFill>
                  <a:srgbClr val="FF0000"/>
                </a:solidFill>
                <a:latin typeface="黑体"/>
                <a:cs typeface="黑体"/>
              </a:rPr>
              <a:t>发</a:t>
            </a:r>
            <a:r>
              <a:rPr dirty="0" sz="2000" spc="-5" b="1">
                <a:solidFill>
                  <a:srgbClr val="FF0000"/>
                </a:solidFill>
                <a:latin typeface="黑体"/>
                <a:cs typeface="黑体"/>
              </a:rPr>
              <a:t>展</a:t>
            </a:r>
            <a:r>
              <a:rPr dirty="0" sz="2000" spc="-5" b="1">
                <a:latin typeface="黑体"/>
                <a:cs typeface="黑体"/>
              </a:rPr>
              <a:t>做</a:t>
            </a:r>
            <a:r>
              <a:rPr dirty="0" sz="2000" spc="5" b="1">
                <a:latin typeface="黑体"/>
                <a:cs typeface="黑体"/>
              </a:rPr>
              <a:t>出判断，</a:t>
            </a:r>
            <a:r>
              <a:rPr dirty="0" sz="2000" spc="-5" b="1">
                <a:latin typeface="黑体"/>
                <a:cs typeface="黑体"/>
              </a:rPr>
              <a:t>并</a:t>
            </a:r>
            <a:r>
              <a:rPr dirty="0" sz="2000" spc="5" b="1">
                <a:latin typeface="黑体"/>
                <a:cs typeface="黑体"/>
              </a:rPr>
              <a:t>对</a:t>
            </a:r>
            <a:r>
              <a:rPr dirty="0" sz="2000" spc="5" b="1">
                <a:solidFill>
                  <a:srgbClr val="FF0000"/>
                </a:solidFill>
                <a:latin typeface="黑体"/>
                <a:cs typeface="黑体"/>
              </a:rPr>
              <a:t>检测结果</a:t>
            </a:r>
            <a:r>
              <a:rPr dirty="0" sz="2000" spc="-5" b="1">
                <a:solidFill>
                  <a:srgbClr val="FF0000"/>
                </a:solidFill>
                <a:latin typeface="黑体"/>
                <a:cs typeface="黑体"/>
              </a:rPr>
              <a:t>做出</a:t>
            </a:r>
            <a:r>
              <a:rPr dirty="0" sz="2000" spc="5" b="1">
                <a:solidFill>
                  <a:srgbClr val="FF0000"/>
                </a:solidFill>
                <a:latin typeface="黑体"/>
                <a:cs typeface="黑体"/>
              </a:rPr>
              <a:t>处理和决</a:t>
            </a:r>
            <a:r>
              <a:rPr dirty="0" sz="2000" spc="10" b="1">
                <a:solidFill>
                  <a:srgbClr val="FF0000"/>
                </a:solidFill>
                <a:latin typeface="黑体"/>
                <a:cs typeface="黑体"/>
              </a:rPr>
              <a:t>策</a:t>
            </a:r>
            <a:r>
              <a:rPr dirty="0" sz="2000" spc="-5" b="1">
                <a:latin typeface="黑体"/>
                <a:cs typeface="黑体"/>
              </a:rPr>
              <a:t>。</a:t>
            </a:r>
            <a:endParaRPr sz="2000">
              <a:latin typeface="黑体"/>
              <a:cs typeface="黑体"/>
            </a:endParaRPr>
          </a:p>
        </p:txBody>
      </p:sp>
      <p:sp>
        <p:nvSpPr>
          <p:cNvPr id="9" name="object 9"/>
          <p:cNvSpPr txBox="1"/>
          <p:nvPr/>
        </p:nvSpPr>
        <p:spPr>
          <a:xfrm>
            <a:off x="2278126" y="2995041"/>
            <a:ext cx="548005" cy="239395"/>
          </a:xfrm>
          <a:prstGeom prst="rect">
            <a:avLst/>
          </a:prstGeom>
        </p:spPr>
        <p:txBody>
          <a:bodyPr wrap="square" lIns="0" tIns="13335" rIns="0" bIns="0" rtlCol="0" vert="horz">
            <a:spAutoFit/>
          </a:bodyPr>
          <a:lstStyle/>
          <a:p>
            <a:pPr>
              <a:lnSpc>
                <a:spcPct val="100000"/>
              </a:lnSpc>
              <a:spcBef>
                <a:spcPts val="105"/>
              </a:spcBef>
            </a:pPr>
            <a:r>
              <a:rPr dirty="0" sz="1400">
                <a:latin typeface="微软雅黑"/>
                <a:cs typeface="微软雅黑"/>
              </a:rPr>
              <a:t>数据库</a:t>
            </a:r>
            <a:endParaRPr sz="1400">
              <a:latin typeface="微软雅黑"/>
              <a:cs typeface="微软雅黑"/>
            </a:endParaRPr>
          </a:p>
        </p:txBody>
      </p:sp>
      <p:grpSp>
        <p:nvGrpSpPr>
          <p:cNvPr id="10" name="object 10"/>
          <p:cNvGrpSpPr/>
          <p:nvPr/>
        </p:nvGrpSpPr>
        <p:grpSpPr>
          <a:xfrm>
            <a:off x="1305877" y="1953577"/>
            <a:ext cx="3769360" cy="1381125"/>
            <a:chOff x="1305877" y="1953577"/>
            <a:chExt cx="3769360" cy="1381125"/>
          </a:xfrm>
        </p:grpSpPr>
        <p:sp>
          <p:nvSpPr>
            <p:cNvPr id="11" name="object 11"/>
            <p:cNvSpPr/>
            <p:nvPr/>
          </p:nvSpPr>
          <p:spPr>
            <a:xfrm>
              <a:off x="1310639" y="1958339"/>
              <a:ext cx="1191895" cy="410209"/>
            </a:xfrm>
            <a:custGeom>
              <a:avLst/>
              <a:gdLst/>
              <a:ahLst/>
              <a:cxnLst/>
              <a:rect l="l" t="t" r="r" b="b"/>
              <a:pathLst>
                <a:path w="1191895" h="410210">
                  <a:moveTo>
                    <a:pt x="1123442" y="0"/>
                  </a:moveTo>
                  <a:lnTo>
                    <a:pt x="68325" y="0"/>
                  </a:lnTo>
                  <a:lnTo>
                    <a:pt x="41737" y="5371"/>
                  </a:lnTo>
                  <a:lnTo>
                    <a:pt x="20018" y="20018"/>
                  </a:lnTo>
                  <a:lnTo>
                    <a:pt x="5371" y="41737"/>
                  </a:lnTo>
                  <a:lnTo>
                    <a:pt x="0" y="68325"/>
                  </a:lnTo>
                  <a:lnTo>
                    <a:pt x="0" y="341630"/>
                  </a:lnTo>
                  <a:lnTo>
                    <a:pt x="5371" y="368218"/>
                  </a:lnTo>
                  <a:lnTo>
                    <a:pt x="20018" y="389937"/>
                  </a:lnTo>
                  <a:lnTo>
                    <a:pt x="41737" y="404584"/>
                  </a:lnTo>
                  <a:lnTo>
                    <a:pt x="68325" y="409956"/>
                  </a:lnTo>
                  <a:lnTo>
                    <a:pt x="1123442" y="409956"/>
                  </a:lnTo>
                  <a:lnTo>
                    <a:pt x="1150030" y="404584"/>
                  </a:lnTo>
                  <a:lnTo>
                    <a:pt x="1171749" y="389937"/>
                  </a:lnTo>
                  <a:lnTo>
                    <a:pt x="1186396" y="368218"/>
                  </a:lnTo>
                  <a:lnTo>
                    <a:pt x="1191767" y="341630"/>
                  </a:lnTo>
                  <a:lnTo>
                    <a:pt x="1191767" y="68325"/>
                  </a:lnTo>
                  <a:lnTo>
                    <a:pt x="1186396" y="41737"/>
                  </a:lnTo>
                  <a:lnTo>
                    <a:pt x="1171749" y="20018"/>
                  </a:lnTo>
                  <a:lnTo>
                    <a:pt x="1150030" y="5371"/>
                  </a:lnTo>
                  <a:lnTo>
                    <a:pt x="1123442" y="0"/>
                  </a:lnTo>
                  <a:close/>
                </a:path>
              </a:pathLst>
            </a:custGeom>
            <a:solidFill>
              <a:srgbClr val="C7E2FA"/>
            </a:solidFill>
          </p:spPr>
          <p:txBody>
            <a:bodyPr wrap="square" lIns="0" tIns="0" rIns="0" bIns="0" rtlCol="0"/>
            <a:lstStyle/>
            <a:p/>
          </p:txBody>
        </p:sp>
        <p:sp>
          <p:nvSpPr>
            <p:cNvPr id="12" name="object 12"/>
            <p:cNvSpPr/>
            <p:nvPr/>
          </p:nvSpPr>
          <p:spPr>
            <a:xfrm>
              <a:off x="1310639" y="1958339"/>
              <a:ext cx="1191895" cy="410209"/>
            </a:xfrm>
            <a:custGeom>
              <a:avLst/>
              <a:gdLst/>
              <a:ahLst/>
              <a:cxnLst/>
              <a:rect l="l" t="t" r="r" b="b"/>
              <a:pathLst>
                <a:path w="1191895" h="410210">
                  <a:moveTo>
                    <a:pt x="0" y="68325"/>
                  </a:moveTo>
                  <a:lnTo>
                    <a:pt x="5371" y="41737"/>
                  </a:lnTo>
                  <a:lnTo>
                    <a:pt x="20018" y="20018"/>
                  </a:lnTo>
                  <a:lnTo>
                    <a:pt x="41737" y="5371"/>
                  </a:lnTo>
                  <a:lnTo>
                    <a:pt x="68325" y="0"/>
                  </a:lnTo>
                  <a:lnTo>
                    <a:pt x="1123442" y="0"/>
                  </a:lnTo>
                  <a:lnTo>
                    <a:pt x="1150030" y="5371"/>
                  </a:lnTo>
                  <a:lnTo>
                    <a:pt x="1171749" y="20018"/>
                  </a:lnTo>
                  <a:lnTo>
                    <a:pt x="1186396" y="41737"/>
                  </a:lnTo>
                  <a:lnTo>
                    <a:pt x="1191767" y="68325"/>
                  </a:lnTo>
                  <a:lnTo>
                    <a:pt x="1191767" y="341630"/>
                  </a:lnTo>
                  <a:lnTo>
                    <a:pt x="1186396" y="368218"/>
                  </a:lnTo>
                  <a:lnTo>
                    <a:pt x="1171749" y="389937"/>
                  </a:lnTo>
                  <a:lnTo>
                    <a:pt x="1150030" y="404584"/>
                  </a:lnTo>
                  <a:lnTo>
                    <a:pt x="1123442" y="409956"/>
                  </a:lnTo>
                  <a:lnTo>
                    <a:pt x="68325" y="409956"/>
                  </a:lnTo>
                  <a:lnTo>
                    <a:pt x="41737" y="404584"/>
                  </a:lnTo>
                  <a:lnTo>
                    <a:pt x="20018" y="389937"/>
                  </a:lnTo>
                  <a:lnTo>
                    <a:pt x="5371" y="368218"/>
                  </a:lnTo>
                  <a:lnTo>
                    <a:pt x="0" y="341630"/>
                  </a:lnTo>
                  <a:lnTo>
                    <a:pt x="0" y="68325"/>
                  </a:lnTo>
                  <a:close/>
                </a:path>
              </a:pathLst>
            </a:custGeom>
            <a:ln w="9144">
              <a:solidFill>
                <a:srgbClr val="000000"/>
              </a:solidFill>
            </a:ln>
          </p:spPr>
          <p:txBody>
            <a:bodyPr wrap="square" lIns="0" tIns="0" rIns="0" bIns="0" rtlCol="0"/>
            <a:lstStyle/>
            <a:p/>
          </p:txBody>
        </p:sp>
        <p:sp>
          <p:nvSpPr>
            <p:cNvPr id="13" name="object 13"/>
            <p:cNvSpPr/>
            <p:nvPr/>
          </p:nvSpPr>
          <p:spPr>
            <a:xfrm>
              <a:off x="3698747" y="1958339"/>
              <a:ext cx="1190625" cy="410209"/>
            </a:xfrm>
            <a:custGeom>
              <a:avLst/>
              <a:gdLst/>
              <a:ahLst/>
              <a:cxnLst/>
              <a:rect l="l" t="t" r="r" b="b"/>
              <a:pathLst>
                <a:path w="1190625" h="410210">
                  <a:moveTo>
                    <a:pt x="1121917" y="0"/>
                  </a:moveTo>
                  <a:lnTo>
                    <a:pt x="68325" y="0"/>
                  </a:lnTo>
                  <a:lnTo>
                    <a:pt x="41737" y="5371"/>
                  </a:lnTo>
                  <a:lnTo>
                    <a:pt x="20018" y="20018"/>
                  </a:lnTo>
                  <a:lnTo>
                    <a:pt x="5371" y="41737"/>
                  </a:lnTo>
                  <a:lnTo>
                    <a:pt x="0" y="68325"/>
                  </a:lnTo>
                  <a:lnTo>
                    <a:pt x="0" y="341630"/>
                  </a:lnTo>
                  <a:lnTo>
                    <a:pt x="5371" y="368218"/>
                  </a:lnTo>
                  <a:lnTo>
                    <a:pt x="20018" y="389937"/>
                  </a:lnTo>
                  <a:lnTo>
                    <a:pt x="41737" y="404584"/>
                  </a:lnTo>
                  <a:lnTo>
                    <a:pt x="68325" y="409956"/>
                  </a:lnTo>
                  <a:lnTo>
                    <a:pt x="1121917" y="409956"/>
                  </a:lnTo>
                  <a:lnTo>
                    <a:pt x="1148506" y="404584"/>
                  </a:lnTo>
                  <a:lnTo>
                    <a:pt x="1170225" y="389937"/>
                  </a:lnTo>
                  <a:lnTo>
                    <a:pt x="1184872" y="368218"/>
                  </a:lnTo>
                  <a:lnTo>
                    <a:pt x="1190243" y="341630"/>
                  </a:lnTo>
                  <a:lnTo>
                    <a:pt x="1190243" y="68325"/>
                  </a:lnTo>
                  <a:lnTo>
                    <a:pt x="1184872" y="41737"/>
                  </a:lnTo>
                  <a:lnTo>
                    <a:pt x="1170225" y="20018"/>
                  </a:lnTo>
                  <a:lnTo>
                    <a:pt x="1148506" y="5371"/>
                  </a:lnTo>
                  <a:lnTo>
                    <a:pt x="1121917" y="0"/>
                  </a:lnTo>
                  <a:close/>
                </a:path>
              </a:pathLst>
            </a:custGeom>
            <a:solidFill>
              <a:srgbClr val="C7E2FA"/>
            </a:solidFill>
          </p:spPr>
          <p:txBody>
            <a:bodyPr wrap="square" lIns="0" tIns="0" rIns="0" bIns="0" rtlCol="0"/>
            <a:lstStyle/>
            <a:p/>
          </p:txBody>
        </p:sp>
        <p:sp>
          <p:nvSpPr>
            <p:cNvPr id="14" name="object 14"/>
            <p:cNvSpPr/>
            <p:nvPr/>
          </p:nvSpPr>
          <p:spPr>
            <a:xfrm>
              <a:off x="3698747" y="1958339"/>
              <a:ext cx="1190625" cy="410209"/>
            </a:xfrm>
            <a:custGeom>
              <a:avLst/>
              <a:gdLst/>
              <a:ahLst/>
              <a:cxnLst/>
              <a:rect l="l" t="t" r="r" b="b"/>
              <a:pathLst>
                <a:path w="1190625" h="410210">
                  <a:moveTo>
                    <a:pt x="0" y="68325"/>
                  </a:moveTo>
                  <a:lnTo>
                    <a:pt x="5371" y="41737"/>
                  </a:lnTo>
                  <a:lnTo>
                    <a:pt x="20018" y="20018"/>
                  </a:lnTo>
                  <a:lnTo>
                    <a:pt x="41737" y="5371"/>
                  </a:lnTo>
                  <a:lnTo>
                    <a:pt x="68325" y="0"/>
                  </a:lnTo>
                  <a:lnTo>
                    <a:pt x="1121917" y="0"/>
                  </a:lnTo>
                  <a:lnTo>
                    <a:pt x="1148506" y="5371"/>
                  </a:lnTo>
                  <a:lnTo>
                    <a:pt x="1170225" y="20018"/>
                  </a:lnTo>
                  <a:lnTo>
                    <a:pt x="1184872" y="41737"/>
                  </a:lnTo>
                  <a:lnTo>
                    <a:pt x="1190243" y="68325"/>
                  </a:lnTo>
                  <a:lnTo>
                    <a:pt x="1190243" y="341630"/>
                  </a:lnTo>
                  <a:lnTo>
                    <a:pt x="1184872" y="368218"/>
                  </a:lnTo>
                  <a:lnTo>
                    <a:pt x="1170225" y="389937"/>
                  </a:lnTo>
                  <a:lnTo>
                    <a:pt x="1148506" y="404584"/>
                  </a:lnTo>
                  <a:lnTo>
                    <a:pt x="1121917" y="409956"/>
                  </a:lnTo>
                  <a:lnTo>
                    <a:pt x="68325" y="409956"/>
                  </a:lnTo>
                  <a:lnTo>
                    <a:pt x="41737" y="404584"/>
                  </a:lnTo>
                  <a:lnTo>
                    <a:pt x="20018" y="389937"/>
                  </a:lnTo>
                  <a:lnTo>
                    <a:pt x="5371" y="368218"/>
                  </a:lnTo>
                  <a:lnTo>
                    <a:pt x="0" y="341630"/>
                  </a:lnTo>
                  <a:lnTo>
                    <a:pt x="0" y="68325"/>
                  </a:lnTo>
                  <a:close/>
                </a:path>
              </a:pathLst>
            </a:custGeom>
            <a:ln w="9144">
              <a:solidFill>
                <a:srgbClr val="000000"/>
              </a:solidFill>
            </a:ln>
          </p:spPr>
          <p:txBody>
            <a:bodyPr wrap="square" lIns="0" tIns="0" rIns="0" bIns="0" rtlCol="0"/>
            <a:lstStyle/>
            <a:p/>
          </p:txBody>
        </p:sp>
        <p:sp>
          <p:nvSpPr>
            <p:cNvPr id="15" name="object 15"/>
            <p:cNvSpPr/>
            <p:nvPr/>
          </p:nvSpPr>
          <p:spPr>
            <a:xfrm>
              <a:off x="3517391" y="2919983"/>
              <a:ext cx="1553210" cy="410209"/>
            </a:xfrm>
            <a:custGeom>
              <a:avLst/>
              <a:gdLst/>
              <a:ahLst/>
              <a:cxnLst/>
              <a:rect l="l" t="t" r="r" b="b"/>
              <a:pathLst>
                <a:path w="1553210" h="410210">
                  <a:moveTo>
                    <a:pt x="1484630" y="0"/>
                  </a:moveTo>
                  <a:lnTo>
                    <a:pt x="68325" y="0"/>
                  </a:lnTo>
                  <a:lnTo>
                    <a:pt x="41737" y="5371"/>
                  </a:lnTo>
                  <a:lnTo>
                    <a:pt x="20018" y="20018"/>
                  </a:lnTo>
                  <a:lnTo>
                    <a:pt x="5371" y="41737"/>
                  </a:lnTo>
                  <a:lnTo>
                    <a:pt x="0" y="68325"/>
                  </a:lnTo>
                  <a:lnTo>
                    <a:pt x="0" y="341629"/>
                  </a:lnTo>
                  <a:lnTo>
                    <a:pt x="5371" y="368218"/>
                  </a:lnTo>
                  <a:lnTo>
                    <a:pt x="20018" y="389937"/>
                  </a:lnTo>
                  <a:lnTo>
                    <a:pt x="41737" y="404584"/>
                  </a:lnTo>
                  <a:lnTo>
                    <a:pt x="68325" y="409955"/>
                  </a:lnTo>
                  <a:lnTo>
                    <a:pt x="1484630" y="409955"/>
                  </a:lnTo>
                  <a:lnTo>
                    <a:pt x="1511218" y="404584"/>
                  </a:lnTo>
                  <a:lnTo>
                    <a:pt x="1532937" y="389937"/>
                  </a:lnTo>
                  <a:lnTo>
                    <a:pt x="1547584" y="368218"/>
                  </a:lnTo>
                  <a:lnTo>
                    <a:pt x="1552956" y="341629"/>
                  </a:lnTo>
                  <a:lnTo>
                    <a:pt x="1552956" y="68325"/>
                  </a:lnTo>
                  <a:lnTo>
                    <a:pt x="1547584" y="41737"/>
                  </a:lnTo>
                  <a:lnTo>
                    <a:pt x="1532937" y="20018"/>
                  </a:lnTo>
                  <a:lnTo>
                    <a:pt x="1511218" y="5371"/>
                  </a:lnTo>
                  <a:lnTo>
                    <a:pt x="1484630" y="0"/>
                  </a:lnTo>
                  <a:close/>
                </a:path>
              </a:pathLst>
            </a:custGeom>
            <a:solidFill>
              <a:srgbClr val="C7E2FA"/>
            </a:solidFill>
          </p:spPr>
          <p:txBody>
            <a:bodyPr wrap="square" lIns="0" tIns="0" rIns="0" bIns="0" rtlCol="0"/>
            <a:lstStyle/>
            <a:p/>
          </p:txBody>
        </p:sp>
        <p:sp>
          <p:nvSpPr>
            <p:cNvPr id="16" name="object 16"/>
            <p:cNvSpPr/>
            <p:nvPr/>
          </p:nvSpPr>
          <p:spPr>
            <a:xfrm>
              <a:off x="3517391" y="2919983"/>
              <a:ext cx="1553210" cy="410209"/>
            </a:xfrm>
            <a:custGeom>
              <a:avLst/>
              <a:gdLst/>
              <a:ahLst/>
              <a:cxnLst/>
              <a:rect l="l" t="t" r="r" b="b"/>
              <a:pathLst>
                <a:path w="1553210" h="410210">
                  <a:moveTo>
                    <a:pt x="0" y="68325"/>
                  </a:moveTo>
                  <a:lnTo>
                    <a:pt x="5371" y="41737"/>
                  </a:lnTo>
                  <a:lnTo>
                    <a:pt x="20018" y="20018"/>
                  </a:lnTo>
                  <a:lnTo>
                    <a:pt x="41737" y="5371"/>
                  </a:lnTo>
                  <a:lnTo>
                    <a:pt x="68325" y="0"/>
                  </a:lnTo>
                  <a:lnTo>
                    <a:pt x="1484630" y="0"/>
                  </a:lnTo>
                  <a:lnTo>
                    <a:pt x="1511218" y="5371"/>
                  </a:lnTo>
                  <a:lnTo>
                    <a:pt x="1532937" y="20018"/>
                  </a:lnTo>
                  <a:lnTo>
                    <a:pt x="1547584" y="41737"/>
                  </a:lnTo>
                  <a:lnTo>
                    <a:pt x="1552956" y="68325"/>
                  </a:lnTo>
                  <a:lnTo>
                    <a:pt x="1552956" y="341629"/>
                  </a:lnTo>
                  <a:lnTo>
                    <a:pt x="1547584" y="368218"/>
                  </a:lnTo>
                  <a:lnTo>
                    <a:pt x="1532937" y="389937"/>
                  </a:lnTo>
                  <a:lnTo>
                    <a:pt x="1511218" y="404584"/>
                  </a:lnTo>
                  <a:lnTo>
                    <a:pt x="1484630" y="409955"/>
                  </a:lnTo>
                  <a:lnTo>
                    <a:pt x="68325" y="409955"/>
                  </a:lnTo>
                  <a:lnTo>
                    <a:pt x="41737" y="404584"/>
                  </a:lnTo>
                  <a:lnTo>
                    <a:pt x="20018" y="389937"/>
                  </a:lnTo>
                  <a:lnTo>
                    <a:pt x="5371" y="368218"/>
                  </a:lnTo>
                  <a:lnTo>
                    <a:pt x="0" y="341629"/>
                  </a:lnTo>
                  <a:lnTo>
                    <a:pt x="0" y="68325"/>
                  </a:lnTo>
                  <a:close/>
                </a:path>
              </a:pathLst>
            </a:custGeom>
            <a:ln w="9143">
              <a:solidFill>
                <a:srgbClr val="000000"/>
              </a:solidFill>
            </a:ln>
          </p:spPr>
          <p:txBody>
            <a:bodyPr wrap="square" lIns="0" tIns="0" rIns="0" bIns="0" rtlCol="0"/>
            <a:lstStyle/>
            <a:p/>
          </p:txBody>
        </p:sp>
      </p:grpSp>
      <p:sp>
        <p:nvSpPr>
          <p:cNvPr id="17" name="object 17"/>
          <p:cNvSpPr txBox="1"/>
          <p:nvPr/>
        </p:nvSpPr>
        <p:spPr>
          <a:xfrm>
            <a:off x="3670046" y="2998673"/>
            <a:ext cx="1261110" cy="240029"/>
          </a:xfrm>
          <a:prstGeom prst="rect">
            <a:avLst/>
          </a:prstGeom>
        </p:spPr>
        <p:txBody>
          <a:bodyPr wrap="square" lIns="0" tIns="13335" rIns="0" bIns="0" rtlCol="0" vert="horz">
            <a:spAutoFit/>
          </a:bodyPr>
          <a:lstStyle/>
          <a:p>
            <a:pPr>
              <a:lnSpc>
                <a:spcPct val="100000"/>
              </a:lnSpc>
              <a:spcBef>
                <a:spcPts val="105"/>
              </a:spcBef>
            </a:pPr>
            <a:r>
              <a:rPr dirty="0" sz="1400">
                <a:latin typeface="微软雅黑"/>
                <a:cs typeface="微软雅黑"/>
              </a:rPr>
              <a:t>故障检测与诊断</a:t>
            </a:r>
            <a:endParaRPr sz="1400">
              <a:latin typeface="微软雅黑"/>
              <a:cs typeface="微软雅黑"/>
            </a:endParaRPr>
          </a:p>
        </p:txBody>
      </p:sp>
      <p:grpSp>
        <p:nvGrpSpPr>
          <p:cNvPr id="18" name="object 18"/>
          <p:cNvGrpSpPr/>
          <p:nvPr/>
        </p:nvGrpSpPr>
        <p:grpSpPr>
          <a:xfrm>
            <a:off x="5727001" y="2915221"/>
            <a:ext cx="1200150" cy="419734"/>
            <a:chOff x="5727001" y="2915221"/>
            <a:chExt cx="1200150" cy="419734"/>
          </a:xfrm>
        </p:grpSpPr>
        <p:sp>
          <p:nvSpPr>
            <p:cNvPr id="19" name="object 19"/>
            <p:cNvSpPr/>
            <p:nvPr/>
          </p:nvSpPr>
          <p:spPr>
            <a:xfrm>
              <a:off x="5731764" y="2919983"/>
              <a:ext cx="1190625" cy="410209"/>
            </a:xfrm>
            <a:custGeom>
              <a:avLst/>
              <a:gdLst/>
              <a:ahLst/>
              <a:cxnLst/>
              <a:rect l="l" t="t" r="r" b="b"/>
              <a:pathLst>
                <a:path w="1190625" h="410210">
                  <a:moveTo>
                    <a:pt x="1121917" y="0"/>
                  </a:moveTo>
                  <a:lnTo>
                    <a:pt x="68325" y="0"/>
                  </a:lnTo>
                  <a:lnTo>
                    <a:pt x="41737" y="5371"/>
                  </a:lnTo>
                  <a:lnTo>
                    <a:pt x="20018" y="20018"/>
                  </a:lnTo>
                  <a:lnTo>
                    <a:pt x="5371" y="41737"/>
                  </a:lnTo>
                  <a:lnTo>
                    <a:pt x="0" y="68325"/>
                  </a:lnTo>
                  <a:lnTo>
                    <a:pt x="0" y="341629"/>
                  </a:lnTo>
                  <a:lnTo>
                    <a:pt x="5371" y="368218"/>
                  </a:lnTo>
                  <a:lnTo>
                    <a:pt x="20018" y="389937"/>
                  </a:lnTo>
                  <a:lnTo>
                    <a:pt x="41737" y="404584"/>
                  </a:lnTo>
                  <a:lnTo>
                    <a:pt x="68325" y="409955"/>
                  </a:lnTo>
                  <a:lnTo>
                    <a:pt x="1121917" y="409955"/>
                  </a:lnTo>
                  <a:lnTo>
                    <a:pt x="1148506" y="404584"/>
                  </a:lnTo>
                  <a:lnTo>
                    <a:pt x="1170225" y="389937"/>
                  </a:lnTo>
                  <a:lnTo>
                    <a:pt x="1184872" y="368218"/>
                  </a:lnTo>
                  <a:lnTo>
                    <a:pt x="1190243" y="341629"/>
                  </a:lnTo>
                  <a:lnTo>
                    <a:pt x="1190243" y="68325"/>
                  </a:lnTo>
                  <a:lnTo>
                    <a:pt x="1184872" y="41737"/>
                  </a:lnTo>
                  <a:lnTo>
                    <a:pt x="1170225" y="20018"/>
                  </a:lnTo>
                  <a:lnTo>
                    <a:pt x="1148506" y="5371"/>
                  </a:lnTo>
                  <a:lnTo>
                    <a:pt x="1121917" y="0"/>
                  </a:lnTo>
                  <a:close/>
                </a:path>
              </a:pathLst>
            </a:custGeom>
            <a:solidFill>
              <a:srgbClr val="C7E2FA"/>
            </a:solidFill>
          </p:spPr>
          <p:txBody>
            <a:bodyPr wrap="square" lIns="0" tIns="0" rIns="0" bIns="0" rtlCol="0"/>
            <a:lstStyle/>
            <a:p/>
          </p:txBody>
        </p:sp>
        <p:sp>
          <p:nvSpPr>
            <p:cNvPr id="20" name="object 20"/>
            <p:cNvSpPr/>
            <p:nvPr/>
          </p:nvSpPr>
          <p:spPr>
            <a:xfrm>
              <a:off x="5731764" y="2919983"/>
              <a:ext cx="1190625" cy="410209"/>
            </a:xfrm>
            <a:custGeom>
              <a:avLst/>
              <a:gdLst/>
              <a:ahLst/>
              <a:cxnLst/>
              <a:rect l="l" t="t" r="r" b="b"/>
              <a:pathLst>
                <a:path w="1190625" h="410210">
                  <a:moveTo>
                    <a:pt x="0" y="68325"/>
                  </a:moveTo>
                  <a:lnTo>
                    <a:pt x="5371" y="41737"/>
                  </a:lnTo>
                  <a:lnTo>
                    <a:pt x="20018" y="20018"/>
                  </a:lnTo>
                  <a:lnTo>
                    <a:pt x="41737" y="5371"/>
                  </a:lnTo>
                  <a:lnTo>
                    <a:pt x="68325" y="0"/>
                  </a:lnTo>
                  <a:lnTo>
                    <a:pt x="1121917" y="0"/>
                  </a:lnTo>
                  <a:lnTo>
                    <a:pt x="1148506" y="5371"/>
                  </a:lnTo>
                  <a:lnTo>
                    <a:pt x="1170225" y="20018"/>
                  </a:lnTo>
                  <a:lnTo>
                    <a:pt x="1184872" y="41737"/>
                  </a:lnTo>
                  <a:lnTo>
                    <a:pt x="1190243" y="68325"/>
                  </a:lnTo>
                  <a:lnTo>
                    <a:pt x="1190243" y="341629"/>
                  </a:lnTo>
                  <a:lnTo>
                    <a:pt x="1184872" y="368218"/>
                  </a:lnTo>
                  <a:lnTo>
                    <a:pt x="1170225" y="389937"/>
                  </a:lnTo>
                  <a:lnTo>
                    <a:pt x="1148506" y="404584"/>
                  </a:lnTo>
                  <a:lnTo>
                    <a:pt x="1121917" y="409955"/>
                  </a:lnTo>
                  <a:lnTo>
                    <a:pt x="68325" y="409955"/>
                  </a:lnTo>
                  <a:lnTo>
                    <a:pt x="41737" y="404584"/>
                  </a:lnTo>
                  <a:lnTo>
                    <a:pt x="20018" y="389937"/>
                  </a:lnTo>
                  <a:lnTo>
                    <a:pt x="5371" y="368218"/>
                  </a:lnTo>
                  <a:lnTo>
                    <a:pt x="0" y="341629"/>
                  </a:lnTo>
                  <a:lnTo>
                    <a:pt x="0" y="68325"/>
                  </a:lnTo>
                  <a:close/>
                </a:path>
              </a:pathLst>
            </a:custGeom>
            <a:ln w="9144">
              <a:solidFill>
                <a:srgbClr val="000000"/>
              </a:solidFill>
            </a:ln>
          </p:spPr>
          <p:txBody>
            <a:bodyPr wrap="square" lIns="0" tIns="0" rIns="0" bIns="0" rtlCol="0"/>
            <a:lstStyle/>
            <a:p/>
          </p:txBody>
        </p:sp>
      </p:grpSp>
      <p:sp>
        <p:nvSpPr>
          <p:cNvPr id="21" name="object 21"/>
          <p:cNvSpPr txBox="1"/>
          <p:nvPr/>
        </p:nvSpPr>
        <p:spPr>
          <a:xfrm>
            <a:off x="6059678" y="2998673"/>
            <a:ext cx="548005" cy="240029"/>
          </a:xfrm>
          <a:prstGeom prst="rect">
            <a:avLst/>
          </a:prstGeom>
        </p:spPr>
        <p:txBody>
          <a:bodyPr wrap="square" lIns="0" tIns="13335" rIns="0" bIns="0" rtlCol="0" vert="horz">
            <a:spAutoFit/>
          </a:bodyPr>
          <a:lstStyle/>
          <a:p>
            <a:pPr>
              <a:lnSpc>
                <a:spcPct val="100000"/>
              </a:lnSpc>
              <a:spcBef>
                <a:spcPts val="105"/>
              </a:spcBef>
            </a:pPr>
            <a:r>
              <a:rPr dirty="0" sz="1400">
                <a:latin typeface="微软雅黑"/>
                <a:cs typeface="微软雅黑"/>
              </a:rPr>
              <a:t>知识库</a:t>
            </a:r>
            <a:endParaRPr sz="1400">
              <a:latin typeface="微软雅黑"/>
              <a:cs typeface="微软雅黑"/>
            </a:endParaRPr>
          </a:p>
        </p:txBody>
      </p:sp>
      <p:grpSp>
        <p:nvGrpSpPr>
          <p:cNvPr id="22" name="object 22"/>
          <p:cNvGrpSpPr/>
          <p:nvPr/>
        </p:nvGrpSpPr>
        <p:grpSpPr>
          <a:xfrm>
            <a:off x="3512629" y="3741229"/>
            <a:ext cx="1567180" cy="419734"/>
            <a:chOff x="3512629" y="3741229"/>
            <a:chExt cx="1567180" cy="419734"/>
          </a:xfrm>
        </p:grpSpPr>
        <p:sp>
          <p:nvSpPr>
            <p:cNvPr id="23" name="object 23"/>
            <p:cNvSpPr/>
            <p:nvPr/>
          </p:nvSpPr>
          <p:spPr>
            <a:xfrm>
              <a:off x="3517391" y="3745991"/>
              <a:ext cx="1557655" cy="410209"/>
            </a:xfrm>
            <a:custGeom>
              <a:avLst/>
              <a:gdLst/>
              <a:ahLst/>
              <a:cxnLst/>
              <a:rect l="l" t="t" r="r" b="b"/>
              <a:pathLst>
                <a:path w="1557654" h="410210">
                  <a:moveTo>
                    <a:pt x="1489202" y="0"/>
                  </a:moveTo>
                  <a:lnTo>
                    <a:pt x="68325" y="0"/>
                  </a:lnTo>
                  <a:lnTo>
                    <a:pt x="41737" y="5371"/>
                  </a:lnTo>
                  <a:lnTo>
                    <a:pt x="20018" y="20018"/>
                  </a:lnTo>
                  <a:lnTo>
                    <a:pt x="5371" y="41737"/>
                  </a:lnTo>
                  <a:lnTo>
                    <a:pt x="0" y="68325"/>
                  </a:lnTo>
                  <a:lnTo>
                    <a:pt x="0" y="341629"/>
                  </a:lnTo>
                  <a:lnTo>
                    <a:pt x="5371" y="368218"/>
                  </a:lnTo>
                  <a:lnTo>
                    <a:pt x="20018" y="389937"/>
                  </a:lnTo>
                  <a:lnTo>
                    <a:pt x="41737" y="404584"/>
                  </a:lnTo>
                  <a:lnTo>
                    <a:pt x="68325" y="409955"/>
                  </a:lnTo>
                  <a:lnTo>
                    <a:pt x="1489202" y="409955"/>
                  </a:lnTo>
                  <a:lnTo>
                    <a:pt x="1515790" y="404584"/>
                  </a:lnTo>
                  <a:lnTo>
                    <a:pt x="1537509" y="389937"/>
                  </a:lnTo>
                  <a:lnTo>
                    <a:pt x="1552156" y="368218"/>
                  </a:lnTo>
                  <a:lnTo>
                    <a:pt x="1557528" y="341629"/>
                  </a:lnTo>
                  <a:lnTo>
                    <a:pt x="1557528" y="68325"/>
                  </a:lnTo>
                  <a:lnTo>
                    <a:pt x="1552156" y="41737"/>
                  </a:lnTo>
                  <a:lnTo>
                    <a:pt x="1537509" y="20018"/>
                  </a:lnTo>
                  <a:lnTo>
                    <a:pt x="1515790" y="5371"/>
                  </a:lnTo>
                  <a:lnTo>
                    <a:pt x="1489202" y="0"/>
                  </a:lnTo>
                  <a:close/>
                </a:path>
              </a:pathLst>
            </a:custGeom>
            <a:solidFill>
              <a:srgbClr val="C7E2FA"/>
            </a:solidFill>
          </p:spPr>
          <p:txBody>
            <a:bodyPr wrap="square" lIns="0" tIns="0" rIns="0" bIns="0" rtlCol="0"/>
            <a:lstStyle/>
            <a:p/>
          </p:txBody>
        </p:sp>
        <p:sp>
          <p:nvSpPr>
            <p:cNvPr id="24" name="object 24"/>
            <p:cNvSpPr/>
            <p:nvPr/>
          </p:nvSpPr>
          <p:spPr>
            <a:xfrm>
              <a:off x="3517391" y="3745991"/>
              <a:ext cx="1557655" cy="410209"/>
            </a:xfrm>
            <a:custGeom>
              <a:avLst/>
              <a:gdLst/>
              <a:ahLst/>
              <a:cxnLst/>
              <a:rect l="l" t="t" r="r" b="b"/>
              <a:pathLst>
                <a:path w="1557654" h="410210">
                  <a:moveTo>
                    <a:pt x="0" y="68325"/>
                  </a:moveTo>
                  <a:lnTo>
                    <a:pt x="5371" y="41737"/>
                  </a:lnTo>
                  <a:lnTo>
                    <a:pt x="20018" y="20018"/>
                  </a:lnTo>
                  <a:lnTo>
                    <a:pt x="41737" y="5371"/>
                  </a:lnTo>
                  <a:lnTo>
                    <a:pt x="68325" y="0"/>
                  </a:lnTo>
                  <a:lnTo>
                    <a:pt x="1489202" y="0"/>
                  </a:lnTo>
                  <a:lnTo>
                    <a:pt x="1515790" y="5371"/>
                  </a:lnTo>
                  <a:lnTo>
                    <a:pt x="1537509" y="20018"/>
                  </a:lnTo>
                  <a:lnTo>
                    <a:pt x="1552156" y="41737"/>
                  </a:lnTo>
                  <a:lnTo>
                    <a:pt x="1557528" y="68325"/>
                  </a:lnTo>
                  <a:lnTo>
                    <a:pt x="1557528" y="341629"/>
                  </a:lnTo>
                  <a:lnTo>
                    <a:pt x="1552156" y="368218"/>
                  </a:lnTo>
                  <a:lnTo>
                    <a:pt x="1537509" y="389937"/>
                  </a:lnTo>
                  <a:lnTo>
                    <a:pt x="1515790" y="404584"/>
                  </a:lnTo>
                  <a:lnTo>
                    <a:pt x="1489202" y="409955"/>
                  </a:lnTo>
                  <a:lnTo>
                    <a:pt x="68325" y="409955"/>
                  </a:lnTo>
                  <a:lnTo>
                    <a:pt x="41737" y="404584"/>
                  </a:lnTo>
                  <a:lnTo>
                    <a:pt x="20018" y="389937"/>
                  </a:lnTo>
                  <a:lnTo>
                    <a:pt x="5371" y="368218"/>
                  </a:lnTo>
                  <a:lnTo>
                    <a:pt x="0" y="341629"/>
                  </a:lnTo>
                  <a:lnTo>
                    <a:pt x="0" y="68325"/>
                  </a:lnTo>
                  <a:close/>
                </a:path>
              </a:pathLst>
            </a:custGeom>
            <a:ln w="9144">
              <a:solidFill>
                <a:srgbClr val="000000"/>
              </a:solidFill>
            </a:ln>
          </p:spPr>
          <p:txBody>
            <a:bodyPr wrap="square" lIns="0" tIns="0" rIns="0" bIns="0" rtlCol="0"/>
            <a:lstStyle/>
            <a:p/>
          </p:txBody>
        </p:sp>
      </p:grpSp>
      <p:sp>
        <p:nvSpPr>
          <p:cNvPr id="25" name="object 25"/>
          <p:cNvSpPr txBox="1"/>
          <p:nvPr/>
        </p:nvSpPr>
        <p:spPr>
          <a:xfrm>
            <a:off x="3761232" y="3824477"/>
            <a:ext cx="1082675" cy="239395"/>
          </a:xfrm>
          <a:prstGeom prst="rect">
            <a:avLst/>
          </a:prstGeom>
        </p:spPr>
        <p:txBody>
          <a:bodyPr wrap="square" lIns="0" tIns="12700" rIns="0" bIns="0" rtlCol="0" vert="horz">
            <a:spAutoFit/>
          </a:bodyPr>
          <a:lstStyle/>
          <a:p>
            <a:pPr>
              <a:lnSpc>
                <a:spcPct val="100000"/>
              </a:lnSpc>
              <a:spcBef>
                <a:spcPts val="100"/>
              </a:spcBef>
            </a:pPr>
            <a:r>
              <a:rPr dirty="0" sz="1400">
                <a:latin typeface="微软雅黑"/>
                <a:cs typeface="微软雅黑"/>
              </a:rPr>
              <a:t>故障容错控制</a:t>
            </a:r>
            <a:endParaRPr sz="1400">
              <a:latin typeface="微软雅黑"/>
              <a:cs typeface="微软雅黑"/>
            </a:endParaRPr>
          </a:p>
        </p:txBody>
      </p:sp>
      <p:grpSp>
        <p:nvGrpSpPr>
          <p:cNvPr id="26" name="object 26"/>
          <p:cNvGrpSpPr/>
          <p:nvPr/>
        </p:nvGrpSpPr>
        <p:grpSpPr>
          <a:xfrm>
            <a:off x="5717857" y="3744277"/>
            <a:ext cx="1200150" cy="419734"/>
            <a:chOff x="5717857" y="3744277"/>
            <a:chExt cx="1200150" cy="419734"/>
          </a:xfrm>
        </p:grpSpPr>
        <p:sp>
          <p:nvSpPr>
            <p:cNvPr id="27" name="object 27"/>
            <p:cNvSpPr/>
            <p:nvPr/>
          </p:nvSpPr>
          <p:spPr>
            <a:xfrm>
              <a:off x="5722620" y="3749040"/>
              <a:ext cx="1190625" cy="410209"/>
            </a:xfrm>
            <a:custGeom>
              <a:avLst/>
              <a:gdLst/>
              <a:ahLst/>
              <a:cxnLst/>
              <a:rect l="l" t="t" r="r" b="b"/>
              <a:pathLst>
                <a:path w="1190625" h="410210">
                  <a:moveTo>
                    <a:pt x="1121918" y="0"/>
                  </a:moveTo>
                  <a:lnTo>
                    <a:pt x="68325" y="0"/>
                  </a:lnTo>
                  <a:lnTo>
                    <a:pt x="41737" y="5371"/>
                  </a:lnTo>
                  <a:lnTo>
                    <a:pt x="20018" y="20018"/>
                  </a:lnTo>
                  <a:lnTo>
                    <a:pt x="5371" y="41737"/>
                  </a:lnTo>
                  <a:lnTo>
                    <a:pt x="0" y="68326"/>
                  </a:lnTo>
                  <a:lnTo>
                    <a:pt x="0" y="341630"/>
                  </a:lnTo>
                  <a:lnTo>
                    <a:pt x="5371" y="368218"/>
                  </a:lnTo>
                  <a:lnTo>
                    <a:pt x="20018" y="389937"/>
                  </a:lnTo>
                  <a:lnTo>
                    <a:pt x="41737" y="404584"/>
                  </a:lnTo>
                  <a:lnTo>
                    <a:pt x="68325" y="409956"/>
                  </a:lnTo>
                  <a:lnTo>
                    <a:pt x="1121918" y="409956"/>
                  </a:lnTo>
                  <a:lnTo>
                    <a:pt x="1148506" y="404584"/>
                  </a:lnTo>
                  <a:lnTo>
                    <a:pt x="1170225" y="389937"/>
                  </a:lnTo>
                  <a:lnTo>
                    <a:pt x="1184872" y="368218"/>
                  </a:lnTo>
                  <a:lnTo>
                    <a:pt x="1190244" y="341630"/>
                  </a:lnTo>
                  <a:lnTo>
                    <a:pt x="1190244" y="68326"/>
                  </a:lnTo>
                  <a:lnTo>
                    <a:pt x="1184872" y="41737"/>
                  </a:lnTo>
                  <a:lnTo>
                    <a:pt x="1170225" y="20018"/>
                  </a:lnTo>
                  <a:lnTo>
                    <a:pt x="1148506" y="5371"/>
                  </a:lnTo>
                  <a:lnTo>
                    <a:pt x="1121918" y="0"/>
                  </a:lnTo>
                  <a:close/>
                </a:path>
              </a:pathLst>
            </a:custGeom>
            <a:solidFill>
              <a:srgbClr val="C7E2FA"/>
            </a:solidFill>
          </p:spPr>
          <p:txBody>
            <a:bodyPr wrap="square" lIns="0" tIns="0" rIns="0" bIns="0" rtlCol="0"/>
            <a:lstStyle/>
            <a:p/>
          </p:txBody>
        </p:sp>
        <p:sp>
          <p:nvSpPr>
            <p:cNvPr id="28" name="object 28"/>
            <p:cNvSpPr/>
            <p:nvPr/>
          </p:nvSpPr>
          <p:spPr>
            <a:xfrm>
              <a:off x="5722620" y="3749040"/>
              <a:ext cx="1190625" cy="410209"/>
            </a:xfrm>
            <a:custGeom>
              <a:avLst/>
              <a:gdLst/>
              <a:ahLst/>
              <a:cxnLst/>
              <a:rect l="l" t="t" r="r" b="b"/>
              <a:pathLst>
                <a:path w="1190625" h="410210">
                  <a:moveTo>
                    <a:pt x="0" y="68326"/>
                  </a:moveTo>
                  <a:lnTo>
                    <a:pt x="5371" y="41737"/>
                  </a:lnTo>
                  <a:lnTo>
                    <a:pt x="20018" y="20018"/>
                  </a:lnTo>
                  <a:lnTo>
                    <a:pt x="41737" y="5371"/>
                  </a:lnTo>
                  <a:lnTo>
                    <a:pt x="68325" y="0"/>
                  </a:lnTo>
                  <a:lnTo>
                    <a:pt x="1121918" y="0"/>
                  </a:lnTo>
                  <a:lnTo>
                    <a:pt x="1148506" y="5371"/>
                  </a:lnTo>
                  <a:lnTo>
                    <a:pt x="1170225" y="20018"/>
                  </a:lnTo>
                  <a:lnTo>
                    <a:pt x="1184872" y="41737"/>
                  </a:lnTo>
                  <a:lnTo>
                    <a:pt x="1190244" y="68326"/>
                  </a:lnTo>
                  <a:lnTo>
                    <a:pt x="1190244" y="341630"/>
                  </a:lnTo>
                  <a:lnTo>
                    <a:pt x="1184872" y="368218"/>
                  </a:lnTo>
                  <a:lnTo>
                    <a:pt x="1170225" y="389937"/>
                  </a:lnTo>
                  <a:lnTo>
                    <a:pt x="1148506" y="404584"/>
                  </a:lnTo>
                  <a:lnTo>
                    <a:pt x="1121918" y="409956"/>
                  </a:lnTo>
                  <a:lnTo>
                    <a:pt x="68325" y="409956"/>
                  </a:lnTo>
                  <a:lnTo>
                    <a:pt x="41737" y="404584"/>
                  </a:lnTo>
                  <a:lnTo>
                    <a:pt x="20018" y="389937"/>
                  </a:lnTo>
                  <a:lnTo>
                    <a:pt x="5371" y="368218"/>
                  </a:lnTo>
                  <a:lnTo>
                    <a:pt x="0" y="341630"/>
                  </a:lnTo>
                  <a:lnTo>
                    <a:pt x="0" y="68326"/>
                  </a:lnTo>
                  <a:close/>
                </a:path>
              </a:pathLst>
            </a:custGeom>
            <a:ln w="9144">
              <a:solidFill>
                <a:srgbClr val="000000"/>
              </a:solidFill>
            </a:ln>
          </p:spPr>
          <p:txBody>
            <a:bodyPr wrap="square" lIns="0" tIns="0" rIns="0" bIns="0" rtlCol="0"/>
            <a:lstStyle/>
            <a:p/>
          </p:txBody>
        </p:sp>
      </p:grpSp>
      <p:sp>
        <p:nvSpPr>
          <p:cNvPr id="29" name="object 29"/>
          <p:cNvSpPr txBox="1"/>
          <p:nvPr/>
        </p:nvSpPr>
        <p:spPr>
          <a:xfrm>
            <a:off x="5961634" y="3828415"/>
            <a:ext cx="726440" cy="239395"/>
          </a:xfrm>
          <a:prstGeom prst="rect">
            <a:avLst/>
          </a:prstGeom>
        </p:spPr>
        <p:txBody>
          <a:bodyPr wrap="square" lIns="0" tIns="12700" rIns="0" bIns="0" rtlCol="0" vert="horz">
            <a:spAutoFit/>
          </a:bodyPr>
          <a:lstStyle/>
          <a:p>
            <a:pPr>
              <a:lnSpc>
                <a:spcPct val="100000"/>
              </a:lnSpc>
              <a:spcBef>
                <a:spcPts val="100"/>
              </a:spcBef>
            </a:pPr>
            <a:r>
              <a:rPr dirty="0" sz="1400">
                <a:latin typeface="微软雅黑"/>
                <a:cs typeface="微软雅黑"/>
              </a:rPr>
              <a:t>知识获取</a:t>
            </a:r>
            <a:endParaRPr sz="1400">
              <a:latin typeface="微软雅黑"/>
              <a:cs typeface="微软雅黑"/>
            </a:endParaRPr>
          </a:p>
        </p:txBody>
      </p:sp>
      <p:sp>
        <p:nvSpPr>
          <p:cNvPr id="30" name="object 30"/>
          <p:cNvSpPr/>
          <p:nvPr/>
        </p:nvSpPr>
        <p:spPr>
          <a:xfrm>
            <a:off x="643128" y="2125979"/>
            <a:ext cx="5766435" cy="1863089"/>
          </a:xfrm>
          <a:custGeom>
            <a:avLst/>
            <a:gdLst/>
            <a:ahLst/>
            <a:cxnLst/>
            <a:rect l="l" t="t" r="r" b="b"/>
            <a:pathLst>
              <a:path w="5766435" h="1863089">
                <a:moveTo>
                  <a:pt x="657606" y="38100"/>
                </a:moveTo>
                <a:lnTo>
                  <a:pt x="644893" y="31750"/>
                </a:lnTo>
                <a:lnTo>
                  <a:pt x="581380" y="0"/>
                </a:lnTo>
                <a:lnTo>
                  <a:pt x="581380" y="31750"/>
                </a:lnTo>
                <a:lnTo>
                  <a:pt x="0" y="31750"/>
                </a:lnTo>
                <a:lnTo>
                  <a:pt x="0" y="44450"/>
                </a:lnTo>
                <a:lnTo>
                  <a:pt x="581380" y="44450"/>
                </a:lnTo>
                <a:lnTo>
                  <a:pt x="581380" y="76200"/>
                </a:lnTo>
                <a:lnTo>
                  <a:pt x="644893" y="44450"/>
                </a:lnTo>
                <a:lnTo>
                  <a:pt x="657606" y="38100"/>
                </a:lnTo>
                <a:close/>
              </a:path>
              <a:path w="5766435" h="1863089">
                <a:moveTo>
                  <a:pt x="2852089" y="1004951"/>
                </a:moveTo>
                <a:lnTo>
                  <a:pt x="2800731" y="1004951"/>
                </a:lnTo>
                <a:lnTo>
                  <a:pt x="2787980" y="1004951"/>
                </a:lnTo>
                <a:lnTo>
                  <a:pt x="2787777" y="1036574"/>
                </a:lnTo>
                <a:lnTo>
                  <a:pt x="2852089" y="1004951"/>
                </a:lnTo>
                <a:close/>
              </a:path>
              <a:path w="5766435" h="1863089">
                <a:moveTo>
                  <a:pt x="2864231" y="998982"/>
                </a:moveTo>
                <a:lnTo>
                  <a:pt x="2788285" y="960374"/>
                </a:lnTo>
                <a:lnTo>
                  <a:pt x="2788069" y="992174"/>
                </a:lnTo>
                <a:lnTo>
                  <a:pt x="2345474" y="989291"/>
                </a:lnTo>
                <a:lnTo>
                  <a:pt x="2345690" y="957580"/>
                </a:lnTo>
                <a:lnTo>
                  <a:pt x="2269236" y="995172"/>
                </a:lnTo>
                <a:lnTo>
                  <a:pt x="2345182" y="1033780"/>
                </a:lnTo>
                <a:lnTo>
                  <a:pt x="2345385" y="1001991"/>
                </a:lnTo>
                <a:lnTo>
                  <a:pt x="2787980" y="1004874"/>
                </a:lnTo>
                <a:lnTo>
                  <a:pt x="2800731" y="1004951"/>
                </a:lnTo>
                <a:lnTo>
                  <a:pt x="2852255" y="1004874"/>
                </a:lnTo>
                <a:lnTo>
                  <a:pt x="2864231" y="998982"/>
                </a:lnTo>
                <a:close/>
              </a:path>
              <a:path w="5766435" h="1863089">
                <a:moveTo>
                  <a:pt x="2865247" y="1819021"/>
                </a:moveTo>
                <a:lnTo>
                  <a:pt x="1260602" y="1819021"/>
                </a:lnTo>
                <a:lnTo>
                  <a:pt x="1260602" y="318516"/>
                </a:lnTo>
                <a:lnTo>
                  <a:pt x="1292352" y="318516"/>
                </a:lnTo>
                <a:lnTo>
                  <a:pt x="1286002" y="305816"/>
                </a:lnTo>
                <a:lnTo>
                  <a:pt x="1254252" y="242316"/>
                </a:lnTo>
                <a:lnTo>
                  <a:pt x="1216152" y="318516"/>
                </a:lnTo>
                <a:lnTo>
                  <a:pt x="1247902" y="318516"/>
                </a:lnTo>
                <a:lnTo>
                  <a:pt x="1247902" y="1831721"/>
                </a:lnTo>
                <a:lnTo>
                  <a:pt x="2865247" y="1831721"/>
                </a:lnTo>
                <a:lnTo>
                  <a:pt x="2865247" y="1825371"/>
                </a:lnTo>
                <a:lnTo>
                  <a:pt x="2865247" y="1819021"/>
                </a:lnTo>
                <a:close/>
              </a:path>
              <a:path w="5766435" h="1863089">
                <a:moveTo>
                  <a:pt x="3045587" y="38100"/>
                </a:moveTo>
                <a:lnTo>
                  <a:pt x="3032887" y="31750"/>
                </a:lnTo>
                <a:lnTo>
                  <a:pt x="2969387" y="0"/>
                </a:lnTo>
                <a:lnTo>
                  <a:pt x="2969387" y="31750"/>
                </a:lnTo>
                <a:lnTo>
                  <a:pt x="1848612" y="31750"/>
                </a:lnTo>
                <a:lnTo>
                  <a:pt x="1848612" y="44450"/>
                </a:lnTo>
                <a:lnTo>
                  <a:pt x="2969387" y="44450"/>
                </a:lnTo>
                <a:lnTo>
                  <a:pt x="2969387" y="76200"/>
                </a:lnTo>
                <a:lnTo>
                  <a:pt x="3032887" y="44450"/>
                </a:lnTo>
                <a:lnTo>
                  <a:pt x="3045587" y="38100"/>
                </a:lnTo>
                <a:close/>
              </a:path>
              <a:path w="5766435" h="1863089">
                <a:moveTo>
                  <a:pt x="3679063" y="718566"/>
                </a:moveTo>
                <a:lnTo>
                  <a:pt x="3647325" y="718566"/>
                </a:lnTo>
                <a:lnTo>
                  <a:pt x="3647821" y="242316"/>
                </a:lnTo>
                <a:lnTo>
                  <a:pt x="3635121" y="242316"/>
                </a:lnTo>
                <a:lnTo>
                  <a:pt x="3634625" y="718566"/>
                </a:lnTo>
                <a:lnTo>
                  <a:pt x="3602863" y="718566"/>
                </a:lnTo>
                <a:lnTo>
                  <a:pt x="3640836" y="794766"/>
                </a:lnTo>
                <a:lnTo>
                  <a:pt x="3672687" y="731266"/>
                </a:lnTo>
                <a:lnTo>
                  <a:pt x="3679063" y="718566"/>
                </a:lnTo>
                <a:close/>
              </a:path>
              <a:path w="5766435" h="1863089">
                <a:moveTo>
                  <a:pt x="3680968" y="1543431"/>
                </a:moveTo>
                <a:lnTo>
                  <a:pt x="3649256" y="1543646"/>
                </a:lnTo>
                <a:lnTo>
                  <a:pt x="3647186" y="1203960"/>
                </a:lnTo>
                <a:lnTo>
                  <a:pt x="3634486" y="1203960"/>
                </a:lnTo>
                <a:lnTo>
                  <a:pt x="3636556" y="1543735"/>
                </a:lnTo>
                <a:lnTo>
                  <a:pt x="3604768" y="1543939"/>
                </a:lnTo>
                <a:lnTo>
                  <a:pt x="3643376" y="1619885"/>
                </a:lnTo>
                <a:lnTo>
                  <a:pt x="3674592" y="1556385"/>
                </a:lnTo>
                <a:lnTo>
                  <a:pt x="3680968" y="1543431"/>
                </a:lnTo>
                <a:close/>
              </a:path>
              <a:path w="5766435" h="1863089">
                <a:moveTo>
                  <a:pt x="5069459" y="1821688"/>
                </a:moveTo>
                <a:lnTo>
                  <a:pt x="4497362" y="1818335"/>
                </a:lnTo>
                <a:lnTo>
                  <a:pt x="4497578" y="1786636"/>
                </a:lnTo>
                <a:lnTo>
                  <a:pt x="4421124" y="1824228"/>
                </a:lnTo>
                <a:lnTo>
                  <a:pt x="4497070" y="1862836"/>
                </a:lnTo>
                <a:lnTo>
                  <a:pt x="4497273" y="1831035"/>
                </a:lnTo>
                <a:lnTo>
                  <a:pt x="5069459" y="1834388"/>
                </a:lnTo>
                <a:lnTo>
                  <a:pt x="5069459" y="1821688"/>
                </a:lnTo>
                <a:close/>
              </a:path>
              <a:path w="5766435" h="1863089">
                <a:moveTo>
                  <a:pt x="5078857" y="999744"/>
                </a:moveTo>
                <a:lnTo>
                  <a:pt x="5066157" y="993394"/>
                </a:lnTo>
                <a:lnTo>
                  <a:pt x="5002657" y="961644"/>
                </a:lnTo>
                <a:lnTo>
                  <a:pt x="5002657" y="993394"/>
                </a:lnTo>
                <a:lnTo>
                  <a:pt x="4492752" y="993394"/>
                </a:lnTo>
                <a:lnTo>
                  <a:pt x="4492752" y="961644"/>
                </a:lnTo>
                <a:lnTo>
                  <a:pt x="4416552" y="999744"/>
                </a:lnTo>
                <a:lnTo>
                  <a:pt x="4492752" y="1037844"/>
                </a:lnTo>
                <a:lnTo>
                  <a:pt x="4492752" y="1006094"/>
                </a:lnTo>
                <a:lnTo>
                  <a:pt x="5002657" y="1006094"/>
                </a:lnTo>
                <a:lnTo>
                  <a:pt x="5002657" y="1037844"/>
                </a:lnTo>
                <a:lnTo>
                  <a:pt x="5066157" y="1006094"/>
                </a:lnTo>
                <a:lnTo>
                  <a:pt x="5078857" y="999744"/>
                </a:lnTo>
                <a:close/>
              </a:path>
              <a:path w="5766435" h="1863089">
                <a:moveTo>
                  <a:pt x="5710555" y="1281049"/>
                </a:moveTo>
                <a:lnTo>
                  <a:pt x="5704090" y="1267333"/>
                </a:lnTo>
                <a:lnTo>
                  <a:pt x="5674233" y="1203960"/>
                </a:lnTo>
                <a:lnTo>
                  <a:pt x="5634355" y="1279271"/>
                </a:lnTo>
                <a:lnTo>
                  <a:pt x="5666194" y="1280020"/>
                </a:lnTo>
                <a:lnTo>
                  <a:pt x="5658358" y="1623568"/>
                </a:lnTo>
                <a:lnTo>
                  <a:pt x="5671058" y="1623822"/>
                </a:lnTo>
                <a:lnTo>
                  <a:pt x="5678894" y="1280312"/>
                </a:lnTo>
                <a:lnTo>
                  <a:pt x="5710555" y="1281049"/>
                </a:lnTo>
                <a:close/>
              </a:path>
              <a:path w="5766435" h="1863089">
                <a:moveTo>
                  <a:pt x="5766181" y="38100"/>
                </a:moveTo>
                <a:lnTo>
                  <a:pt x="5753481" y="31750"/>
                </a:lnTo>
                <a:lnTo>
                  <a:pt x="5689981" y="0"/>
                </a:lnTo>
                <a:lnTo>
                  <a:pt x="5689981" y="31750"/>
                </a:lnTo>
                <a:lnTo>
                  <a:pt x="4236720" y="31750"/>
                </a:lnTo>
                <a:lnTo>
                  <a:pt x="4236720" y="44450"/>
                </a:lnTo>
                <a:lnTo>
                  <a:pt x="5689981" y="44450"/>
                </a:lnTo>
                <a:lnTo>
                  <a:pt x="5689981" y="76200"/>
                </a:lnTo>
                <a:lnTo>
                  <a:pt x="5753481" y="44450"/>
                </a:lnTo>
                <a:lnTo>
                  <a:pt x="5766181" y="38100"/>
                </a:lnTo>
                <a:close/>
              </a:path>
            </a:pathLst>
          </a:custGeom>
          <a:solidFill>
            <a:srgbClr val="0E6EC5"/>
          </a:solidFill>
        </p:spPr>
        <p:txBody>
          <a:bodyPr wrap="square" lIns="0" tIns="0" rIns="0" bIns="0" rtlCol="0"/>
          <a:lstStyle/>
          <a:p/>
        </p:txBody>
      </p:sp>
      <p:sp>
        <p:nvSpPr>
          <p:cNvPr id="31" name="object 31"/>
          <p:cNvSpPr txBox="1"/>
          <p:nvPr/>
        </p:nvSpPr>
        <p:spPr>
          <a:xfrm>
            <a:off x="643432" y="1827403"/>
            <a:ext cx="5330190" cy="448945"/>
          </a:xfrm>
          <a:prstGeom prst="rect">
            <a:avLst/>
          </a:prstGeom>
        </p:spPr>
        <p:txBody>
          <a:bodyPr wrap="square" lIns="0" tIns="12700" rIns="0" bIns="0" rtlCol="0" vert="horz">
            <a:spAutoFit/>
          </a:bodyPr>
          <a:lstStyle/>
          <a:p>
            <a:pPr>
              <a:lnSpc>
                <a:spcPts val="1905"/>
              </a:lnSpc>
              <a:spcBef>
                <a:spcPts val="100"/>
              </a:spcBef>
              <a:tabLst>
                <a:tab pos="4859655" algn="l"/>
              </a:tabLst>
            </a:pPr>
            <a:r>
              <a:rPr dirty="0" sz="1800">
                <a:latin typeface="微软雅黑"/>
                <a:cs typeface="微软雅黑"/>
              </a:rPr>
              <a:t>输入	输出</a:t>
            </a:r>
            <a:endParaRPr sz="1800">
              <a:latin typeface="微软雅黑"/>
              <a:cs typeface="微软雅黑"/>
            </a:endParaRPr>
          </a:p>
          <a:p>
            <a:pPr marL="815975">
              <a:lnSpc>
                <a:spcPts val="1425"/>
              </a:lnSpc>
              <a:tabLst>
                <a:tab pos="3293745" algn="l"/>
              </a:tabLst>
            </a:pPr>
            <a:r>
              <a:rPr dirty="0" sz="1400">
                <a:latin typeface="微软雅黑"/>
                <a:cs typeface="微软雅黑"/>
              </a:rPr>
              <a:t>控制执行</a:t>
            </a:r>
            <a:r>
              <a:rPr dirty="0" sz="1400" spc="5">
                <a:latin typeface="微软雅黑"/>
                <a:cs typeface="微软雅黑"/>
              </a:rPr>
              <a:t>器	</a:t>
            </a:r>
            <a:r>
              <a:rPr dirty="0" sz="1400">
                <a:latin typeface="微软雅黑"/>
                <a:cs typeface="微软雅黑"/>
              </a:rPr>
              <a:t>监控对象</a:t>
            </a:r>
            <a:endParaRPr sz="1400">
              <a:latin typeface="微软雅黑"/>
              <a:cs typeface="微软雅黑"/>
            </a:endParaRPr>
          </a:p>
        </p:txBody>
      </p:sp>
      <p:sp>
        <p:nvSpPr>
          <p:cNvPr id="32" name="object 32"/>
          <p:cNvSpPr txBox="1"/>
          <p:nvPr/>
        </p:nvSpPr>
        <p:spPr>
          <a:xfrm>
            <a:off x="1942210" y="4290136"/>
            <a:ext cx="3700145" cy="300355"/>
          </a:xfrm>
          <a:prstGeom prst="rect">
            <a:avLst/>
          </a:prstGeom>
        </p:spPr>
        <p:txBody>
          <a:bodyPr wrap="square" lIns="0" tIns="12700" rIns="0" bIns="0" rtlCol="0" vert="horz">
            <a:spAutoFit/>
          </a:bodyPr>
          <a:lstStyle/>
          <a:p>
            <a:pPr>
              <a:lnSpc>
                <a:spcPct val="100000"/>
              </a:lnSpc>
              <a:spcBef>
                <a:spcPts val="100"/>
              </a:spcBef>
            </a:pPr>
            <a:r>
              <a:rPr dirty="0" sz="1800" spc="5" b="1">
                <a:latin typeface="黑体"/>
                <a:cs typeface="黑体"/>
              </a:rPr>
              <a:t>智能故障诊断与容错控制的基本结构</a:t>
            </a:r>
            <a:endParaRPr sz="1800">
              <a:latin typeface="黑体"/>
              <a:cs typeface="黑体"/>
            </a:endParaRPr>
          </a:p>
        </p:txBody>
      </p:sp>
      <p:sp>
        <p:nvSpPr>
          <p:cNvPr id="33" name="object 33"/>
          <p:cNvSpPr txBox="1"/>
          <p:nvPr/>
        </p:nvSpPr>
        <p:spPr>
          <a:xfrm>
            <a:off x="7477759" y="1640585"/>
            <a:ext cx="4712335" cy="496443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基本要</a:t>
            </a:r>
            <a:r>
              <a:rPr dirty="0" sz="1800" spc="-10">
                <a:latin typeface="微软雅黑"/>
                <a:cs typeface="微软雅黑"/>
              </a:rPr>
              <a:t>求</a:t>
            </a:r>
            <a:r>
              <a:rPr dirty="0" sz="1800">
                <a:latin typeface="微软雅黑"/>
                <a:cs typeface="微软雅黑"/>
              </a:rPr>
              <a:t>：</a:t>
            </a:r>
            <a:endParaRPr sz="1800">
              <a:latin typeface="微软雅黑"/>
              <a:cs typeface="微软雅黑"/>
            </a:endParaRPr>
          </a:p>
          <a:p>
            <a:pPr marL="355600" marR="233045" indent="-343535">
              <a:lnSpc>
                <a:spcPct val="100000"/>
              </a:lnSpc>
              <a:buAutoNum type="arabicPeriod"/>
              <a:tabLst>
                <a:tab pos="356235" algn="l"/>
              </a:tabLst>
            </a:pPr>
            <a:r>
              <a:rPr dirty="0" sz="1800" b="1">
                <a:solidFill>
                  <a:srgbClr val="0000CC"/>
                </a:solidFill>
                <a:latin typeface="微软雅黑"/>
                <a:cs typeface="微软雅黑"/>
              </a:rPr>
              <a:t>对故障具有强检测能力：</a:t>
            </a:r>
            <a:r>
              <a:rPr dirty="0" sz="1800">
                <a:latin typeface="微软雅黑"/>
                <a:cs typeface="微软雅黑"/>
              </a:rPr>
              <a:t>对弱故障信号和 早期故障信号，故障检测能力尤为重要；</a:t>
            </a:r>
            <a:endParaRPr sz="1800">
              <a:latin typeface="微软雅黑"/>
              <a:cs typeface="微软雅黑"/>
            </a:endParaRPr>
          </a:p>
          <a:p>
            <a:pPr marL="355600" marR="233045" indent="-343535">
              <a:lnSpc>
                <a:spcPct val="100000"/>
              </a:lnSpc>
              <a:buAutoNum type="arabicPeriod"/>
              <a:tabLst>
                <a:tab pos="356235" algn="l"/>
              </a:tabLst>
            </a:pPr>
            <a:r>
              <a:rPr dirty="0" sz="1800" b="1">
                <a:solidFill>
                  <a:srgbClr val="0000CC"/>
                </a:solidFill>
                <a:latin typeface="微软雅黑"/>
                <a:cs typeface="微软雅黑"/>
              </a:rPr>
              <a:t>对故障具有强诊断能力：</a:t>
            </a:r>
            <a:r>
              <a:rPr dirty="0" sz="1800">
                <a:latin typeface="微软雅黑"/>
                <a:cs typeface="微软雅黑"/>
              </a:rPr>
              <a:t>能处理带有错误 的信息和不确定性信息；</a:t>
            </a:r>
            <a:endParaRPr sz="1800">
              <a:latin typeface="微软雅黑"/>
              <a:cs typeface="微软雅黑"/>
            </a:endParaRPr>
          </a:p>
          <a:p>
            <a:pPr marL="355600" indent="-343535">
              <a:lnSpc>
                <a:spcPct val="100000"/>
              </a:lnSpc>
              <a:buAutoNum type="arabicPeriod"/>
              <a:tabLst>
                <a:tab pos="356235" algn="l"/>
              </a:tabLst>
            </a:pPr>
            <a:r>
              <a:rPr dirty="0" sz="1800" spc="-5" b="1">
                <a:solidFill>
                  <a:srgbClr val="0000CC"/>
                </a:solidFill>
                <a:latin typeface="微软雅黑"/>
                <a:cs typeface="微软雅黑"/>
              </a:rPr>
              <a:t>具有人机交互诊断功能</a:t>
            </a:r>
            <a:r>
              <a:rPr dirty="0" sz="1800" b="1">
                <a:solidFill>
                  <a:srgbClr val="0000CC"/>
                </a:solidFill>
                <a:latin typeface="微软雅黑"/>
                <a:cs typeface="微软雅黑"/>
              </a:rPr>
              <a:t>：</a:t>
            </a:r>
            <a:r>
              <a:rPr dirty="0" sz="1800" spc="-5">
                <a:latin typeface="微软雅黑"/>
                <a:cs typeface="微软雅黑"/>
              </a:rPr>
              <a:t>用户适当地实时</a:t>
            </a:r>
            <a:endParaRPr sz="1800">
              <a:latin typeface="微软雅黑"/>
              <a:cs typeface="微软雅黑"/>
            </a:endParaRPr>
          </a:p>
          <a:p>
            <a:pPr marL="355600">
              <a:lnSpc>
                <a:spcPct val="100000"/>
              </a:lnSpc>
            </a:pPr>
            <a:r>
              <a:rPr dirty="0" sz="1800">
                <a:latin typeface="微软雅黑"/>
                <a:cs typeface="微软雅黑"/>
              </a:rPr>
              <a:t>参与，将使诊断速度更快、准确性更高；</a:t>
            </a:r>
            <a:endParaRPr sz="1800">
              <a:latin typeface="微软雅黑"/>
              <a:cs typeface="微软雅黑"/>
            </a:endParaRPr>
          </a:p>
          <a:p>
            <a:pPr marL="355600" marR="233045" indent="-343535">
              <a:lnSpc>
                <a:spcPct val="100000"/>
              </a:lnSpc>
              <a:buAutoNum type="arabicPeriod" startAt="4"/>
              <a:tabLst>
                <a:tab pos="356235" algn="l"/>
              </a:tabLst>
            </a:pPr>
            <a:r>
              <a:rPr dirty="0" sz="1800" b="1">
                <a:solidFill>
                  <a:srgbClr val="0000CC"/>
                </a:solidFill>
                <a:latin typeface="微软雅黑"/>
                <a:cs typeface="微软雅黑"/>
              </a:rPr>
              <a:t>具有多种诊断信息获取的途径：</a:t>
            </a:r>
            <a:r>
              <a:rPr dirty="0" sz="1800">
                <a:latin typeface="微软雅黑"/>
                <a:cs typeface="微软雅黑"/>
              </a:rPr>
              <a:t>获取的诊 断信息越丰富，则诊断效果越好；</a:t>
            </a:r>
            <a:endParaRPr sz="1800">
              <a:latin typeface="微软雅黑"/>
              <a:cs typeface="微软雅黑"/>
            </a:endParaRPr>
          </a:p>
          <a:p>
            <a:pPr marL="355600" indent="-343535">
              <a:lnSpc>
                <a:spcPct val="100000"/>
              </a:lnSpc>
              <a:buAutoNum type="arabicPeriod" startAt="4"/>
              <a:tabLst>
                <a:tab pos="356235" algn="l"/>
              </a:tabLst>
            </a:pPr>
            <a:r>
              <a:rPr dirty="0" sz="1800" b="1">
                <a:solidFill>
                  <a:srgbClr val="0000CC"/>
                </a:solidFill>
                <a:latin typeface="微软雅黑"/>
                <a:cs typeface="微软雅黑"/>
              </a:rPr>
              <a:t>对问题求解应当实时和准确;</a:t>
            </a:r>
            <a:endParaRPr sz="1800">
              <a:latin typeface="微软雅黑"/>
              <a:cs typeface="微软雅黑"/>
            </a:endParaRPr>
          </a:p>
          <a:p>
            <a:pPr marL="355600" indent="-343535">
              <a:lnSpc>
                <a:spcPct val="100000"/>
              </a:lnSpc>
              <a:buAutoNum type="arabicPeriod" startAt="4"/>
              <a:tabLst>
                <a:tab pos="356235" algn="l"/>
              </a:tabLst>
            </a:pPr>
            <a:r>
              <a:rPr dirty="0" sz="1800" spc="-5" b="1">
                <a:solidFill>
                  <a:srgbClr val="0000CC"/>
                </a:solidFill>
                <a:latin typeface="微软雅黑"/>
                <a:cs typeface="微软雅黑"/>
              </a:rPr>
              <a:t>具有学习功能：</a:t>
            </a:r>
            <a:r>
              <a:rPr dirty="0" sz="1800" spc="-5">
                <a:latin typeface="微软雅黑"/>
                <a:cs typeface="微软雅黑"/>
              </a:rPr>
              <a:t>系统具有被动和主动（自</a:t>
            </a:r>
            <a:endParaRPr sz="1800">
              <a:latin typeface="微软雅黑"/>
              <a:cs typeface="微软雅黑"/>
            </a:endParaRPr>
          </a:p>
          <a:p>
            <a:pPr marL="355600">
              <a:lnSpc>
                <a:spcPct val="100000"/>
              </a:lnSpc>
              <a:spcBef>
                <a:spcPts val="5"/>
              </a:spcBef>
            </a:pPr>
            <a:r>
              <a:rPr dirty="0" sz="1800">
                <a:latin typeface="微软雅黑"/>
                <a:cs typeface="微软雅黑"/>
              </a:rPr>
              <a:t>学习）获取新知识的能力；</a:t>
            </a:r>
            <a:endParaRPr sz="1800">
              <a:latin typeface="微软雅黑"/>
              <a:cs typeface="微软雅黑"/>
            </a:endParaRPr>
          </a:p>
          <a:p>
            <a:pPr marL="355600" marR="5080" indent="-343535">
              <a:lnSpc>
                <a:spcPct val="100000"/>
              </a:lnSpc>
              <a:buAutoNum type="arabicPeriod" startAt="7"/>
              <a:tabLst>
                <a:tab pos="356235" algn="l"/>
              </a:tabLst>
            </a:pPr>
            <a:r>
              <a:rPr dirty="0" sz="1800" b="1">
                <a:solidFill>
                  <a:srgbClr val="0000CC"/>
                </a:solidFill>
                <a:latin typeface="微软雅黑"/>
                <a:cs typeface="微软雅黑"/>
              </a:rPr>
              <a:t>具有预测能力：</a:t>
            </a:r>
            <a:r>
              <a:rPr dirty="0" sz="1800">
                <a:latin typeface="微软雅黑"/>
                <a:cs typeface="微软雅黑"/>
              </a:rPr>
              <a:t>能预测故障的发生和发展， 以便在故障没有发生之前采取措施，将故 障消灭在萌芽状态，使损失减为最小；</a:t>
            </a:r>
            <a:endParaRPr sz="1800">
              <a:latin typeface="微软雅黑"/>
              <a:cs typeface="微软雅黑"/>
            </a:endParaRPr>
          </a:p>
          <a:p>
            <a:pPr algn="just" marL="355600" marR="234315" indent="-343535">
              <a:lnSpc>
                <a:spcPct val="100000"/>
              </a:lnSpc>
              <a:buAutoNum type="arabicPeriod" startAt="7"/>
              <a:tabLst>
                <a:tab pos="356235" algn="l"/>
              </a:tabLst>
            </a:pPr>
            <a:r>
              <a:rPr dirty="0" sz="1800" spc="-5" b="1">
                <a:solidFill>
                  <a:srgbClr val="0000CC"/>
                </a:solidFill>
                <a:latin typeface="微软雅黑"/>
                <a:cs typeface="微软雅黑"/>
              </a:rPr>
              <a:t>具有决策能力：</a:t>
            </a:r>
            <a:r>
              <a:rPr dirty="0" sz="1800" spc="-5">
                <a:latin typeface="微软雅黑"/>
                <a:cs typeface="微软雅黑"/>
              </a:rPr>
              <a:t>故障出现前，应能提前预 </a:t>
            </a:r>
            <a:r>
              <a:rPr dirty="0" sz="1800">
                <a:latin typeface="微软雅黑"/>
                <a:cs typeface="微软雅黑"/>
              </a:rPr>
              <a:t>测故障；故障出现后，应能对故障做出决 策并提供维护方案。</a:t>
            </a:r>
            <a:endParaRPr sz="1800">
              <a:latin typeface="微软雅黑"/>
              <a:cs typeface="微软雅黑"/>
            </a:endParaRPr>
          </a:p>
        </p:txBody>
      </p:sp>
      <p:sp>
        <p:nvSpPr>
          <p:cNvPr id="34" name="object 34"/>
          <p:cNvSpPr txBox="1"/>
          <p:nvPr/>
        </p:nvSpPr>
        <p:spPr>
          <a:xfrm>
            <a:off x="452424" y="5177790"/>
            <a:ext cx="716280" cy="1385570"/>
          </a:xfrm>
          <a:prstGeom prst="rect">
            <a:avLst/>
          </a:prstGeom>
        </p:spPr>
        <p:txBody>
          <a:bodyPr wrap="square" lIns="0" tIns="15240" rIns="0" bIns="0" rtlCol="0" vert="horz">
            <a:spAutoFit/>
          </a:bodyPr>
          <a:lstStyle/>
          <a:p>
            <a:pPr algn="just" marL="12700" marR="5080">
              <a:lnSpc>
                <a:spcPct val="98900"/>
              </a:lnSpc>
              <a:spcBef>
                <a:spcPts val="120"/>
              </a:spcBef>
            </a:pPr>
            <a:r>
              <a:rPr dirty="0" sz="1800" b="1">
                <a:latin typeface="黑体"/>
                <a:cs typeface="黑体"/>
              </a:rPr>
              <a:t>提高智 </a:t>
            </a:r>
            <a:r>
              <a:rPr dirty="0" sz="1800" b="1">
                <a:latin typeface="黑体"/>
                <a:cs typeface="黑体"/>
              </a:rPr>
              <a:t>能故障 </a:t>
            </a:r>
            <a:r>
              <a:rPr dirty="0" sz="1800" b="1">
                <a:latin typeface="黑体"/>
                <a:cs typeface="黑体"/>
              </a:rPr>
              <a:t>诊断能 力的主 要途径</a:t>
            </a:r>
            <a:endParaRPr sz="1800">
              <a:latin typeface="黑体"/>
              <a:cs typeface="黑体"/>
            </a:endParaRPr>
          </a:p>
        </p:txBody>
      </p:sp>
      <p:sp>
        <p:nvSpPr>
          <p:cNvPr id="35" name="object 35"/>
          <p:cNvSpPr/>
          <p:nvPr/>
        </p:nvSpPr>
        <p:spPr>
          <a:xfrm>
            <a:off x="1310639" y="5492496"/>
            <a:ext cx="1252855" cy="955675"/>
          </a:xfrm>
          <a:custGeom>
            <a:avLst/>
            <a:gdLst/>
            <a:ahLst/>
            <a:cxnLst/>
            <a:rect l="l" t="t" r="r" b="b"/>
            <a:pathLst>
              <a:path w="1252855" h="955675">
                <a:moveTo>
                  <a:pt x="1093470" y="0"/>
                </a:moveTo>
                <a:lnTo>
                  <a:pt x="159257" y="0"/>
                </a:lnTo>
                <a:lnTo>
                  <a:pt x="108898" y="8113"/>
                </a:lnTo>
                <a:lnTo>
                  <a:pt x="65178" y="30711"/>
                </a:lnTo>
                <a:lnTo>
                  <a:pt x="30711" y="65178"/>
                </a:lnTo>
                <a:lnTo>
                  <a:pt x="8113" y="108898"/>
                </a:lnTo>
                <a:lnTo>
                  <a:pt x="0" y="159257"/>
                </a:lnTo>
                <a:lnTo>
                  <a:pt x="0" y="796289"/>
                </a:lnTo>
                <a:lnTo>
                  <a:pt x="8113" y="846629"/>
                </a:lnTo>
                <a:lnTo>
                  <a:pt x="30711" y="890347"/>
                </a:lnTo>
                <a:lnTo>
                  <a:pt x="65178" y="924821"/>
                </a:lnTo>
                <a:lnTo>
                  <a:pt x="108898" y="947429"/>
                </a:lnTo>
                <a:lnTo>
                  <a:pt x="159257" y="955547"/>
                </a:lnTo>
                <a:lnTo>
                  <a:pt x="1093470" y="955547"/>
                </a:lnTo>
                <a:lnTo>
                  <a:pt x="1143829" y="947429"/>
                </a:lnTo>
                <a:lnTo>
                  <a:pt x="1187549" y="924821"/>
                </a:lnTo>
                <a:lnTo>
                  <a:pt x="1222016" y="890347"/>
                </a:lnTo>
                <a:lnTo>
                  <a:pt x="1244614" y="846629"/>
                </a:lnTo>
                <a:lnTo>
                  <a:pt x="1252728" y="796289"/>
                </a:lnTo>
                <a:lnTo>
                  <a:pt x="1252728" y="159257"/>
                </a:lnTo>
                <a:lnTo>
                  <a:pt x="1244614" y="108898"/>
                </a:lnTo>
                <a:lnTo>
                  <a:pt x="1222016" y="65178"/>
                </a:lnTo>
                <a:lnTo>
                  <a:pt x="1187549" y="30711"/>
                </a:lnTo>
                <a:lnTo>
                  <a:pt x="1143829" y="8113"/>
                </a:lnTo>
                <a:lnTo>
                  <a:pt x="1093470" y="0"/>
                </a:lnTo>
                <a:close/>
              </a:path>
            </a:pathLst>
          </a:custGeom>
          <a:solidFill>
            <a:srgbClr val="FFFF66"/>
          </a:solidFill>
        </p:spPr>
        <p:txBody>
          <a:bodyPr wrap="square" lIns="0" tIns="0" rIns="0" bIns="0" rtlCol="0"/>
          <a:lstStyle/>
          <a:p/>
        </p:txBody>
      </p:sp>
      <p:sp>
        <p:nvSpPr>
          <p:cNvPr id="36" name="object 36"/>
          <p:cNvSpPr txBox="1"/>
          <p:nvPr/>
        </p:nvSpPr>
        <p:spPr>
          <a:xfrm>
            <a:off x="1467738" y="5675477"/>
            <a:ext cx="939800" cy="574675"/>
          </a:xfrm>
          <a:prstGeom prst="rect">
            <a:avLst/>
          </a:prstGeom>
        </p:spPr>
        <p:txBody>
          <a:bodyPr wrap="square" lIns="0" tIns="12700" rIns="0" bIns="0" rtlCol="0" vert="horz">
            <a:spAutoFit/>
          </a:bodyPr>
          <a:lstStyle/>
          <a:p>
            <a:pPr algn="ctr">
              <a:lnSpc>
                <a:spcPct val="100000"/>
              </a:lnSpc>
              <a:spcBef>
                <a:spcPts val="100"/>
              </a:spcBef>
            </a:pPr>
            <a:r>
              <a:rPr dirty="0" sz="1800" spc="-5">
                <a:latin typeface="微软雅黑"/>
                <a:cs typeface="微软雅黑"/>
              </a:rPr>
              <a:t>知识获取</a:t>
            </a:r>
            <a:endParaRPr sz="1800">
              <a:latin typeface="微软雅黑"/>
              <a:cs typeface="微软雅黑"/>
            </a:endParaRPr>
          </a:p>
          <a:p>
            <a:pPr algn="ctr">
              <a:lnSpc>
                <a:spcPct val="100000"/>
              </a:lnSpc>
              <a:spcBef>
                <a:spcPts val="5"/>
              </a:spcBef>
            </a:pPr>
            <a:r>
              <a:rPr dirty="0" sz="1800">
                <a:latin typeface="微软雅黑"/>
                <a:cs typeface="微软雅黑"/>
              </a:rPr>
              <a:t>技术</a:t>
            </a:r>
            <a:endParaRPr sz="1800">
              <a:latin typeface="微软雅黑"/>
              <a:cs typeface="微软雅黑"/>
            </a:endParaRPr>
          </a:p>
        </p:txBody>
      </p:sp>
      <p:sp>
        <p:nvSpPr>
          <p:cNvPr id="37" name="object 37"/>
          <p:cNvSpPr/>
          <p:nvPr/>
        </p:nvSpPr>
        <p:spPr>
          <a:xfrm>
            <a:off x="2756916" y="5500115"/>
            <a:ext cx="1252855" cy="948055"/>
          </a:xfrm>
          <a:custGeom>
            <a:avLst/>
            <a:gdLst/>
            <a:ahLst/>
            <a:cxnLst/>
            <a:rect l="l" t="t" r="r" b="b"/>
            <a:pathLst>
              <a:path w="1252854" h="948054">
                <a:moveTo>
                  <a:pt x="1094739" y="0"/>
                </a:moveTo>
                <a:lnTo>
                  <a:pt x="157987" y="0"/>
                </a:lnTo>
                <a:lnTo>
                  <a:pt x="108053" y="8054"/>
                </a:lnTo>
                <a:lnTo>
                  <a:pt x="64684" y="30484"/>
                </a:lnTo>
                <a:lnTo>
                  <a:pt x="30484" y="64684"/>
                </a:lnTo>
                <a:lnTo>
                  <a:pt x="8054" y="108053"/>
                </a:lnTo>
                <a:lnTo>
                  <a:pt x="0" y="157988"/>
                </a:lnTo>
                <a:lnTo>
                  <a:pt x="0" y="789940"/>
                </a:lnTo>
                <a:lnTo>
                  <a:pt x="8054" y="839874"/>
                </a:lnTo>
                <a:lnTo>
                  <a:pt x="30484" y="883243"/>
                </a:lnTo>
                <a:lnTo>
                  <a:pt x="64684" y="917443"/>
                </a:lnTo>
                <a:lnTo>
                  <a:pt x="108053" y="939873"/>
                </a:lnTo>
                <a:lnTo>
                  <a:pt x="157987" y="947928"/>
                </a:lnTo>
                <a:lnTo>
                  <a:pt x="1094739" y="947928"/>
                </a:lnTo>
                <a:lnTo>
                  <a:pt x="1144674" y="939873"/>
                </a:lnTo>
                <a:lnTo>
                  <a:pt x="1188043" y="917443"/>
                </a:lnTo>
                <a:lnTo>
                  <a:pt x="1222243" y="883243"/>
                </a:lnTo>
                <a:lnTo>
                  <a:pt x="1244673" y="839874"/>
                </a:lnTo>
                <a:lnTo>
                  <a:pt x="1252728" y="789940"/>
                </a:lnTo>
                <a:lnTo>
                  <a:pt x="1252728" y="157988"/>
                </a:lnTo>
                <a:lnTo>
                  <a:pt x="1244673" y="108053"/>
                </a:lnTo>
                <a:lnTo>
                  <a:pt x="1222243" y="64684"/>
                </a:lnTo>
                <a:lnTo>
                  <a:pt x="1188043" y="30484"/>
                </a:lnTo>
                <a:lnTo>
                  <a:pt x="1144674" y="8054"/>
                </a:lnTo>
                <a:lnTo>
                  <a:pt x="1094739" y="0"/>
                </a:lnTo>
                <a:close/>
              </a:path>
            </a:pathLst>
          </a:custGeom>
          <a:solidFill>
            <a:srgbClr val="FFFF66"/>
          </a:solidFill>
        </p:spPr>
        <p:txBody>
          <a:bodyPr wrap="square" lIns="0" tIns="0" rIns="0" bIns="0" rtlCol="0"/>
          <a:lstStyle/>
          <a:p/>
        </p:txBody>
      </p:sp>
      <p:sp>
        <p:nvSpPr>
          <p:cNvPr id="38" name="object 38"/>
          <p:cNvSpPr txBox="1"/>
          <p:nvPr/>
        </p:nvSpPr>
        <p:spPr>
          <a:xfrm>
            <a:off x="2914014" y="5541975"/>
            <a:ext cx="939800" cy="848360"/>
          </a:xfrm>
          <a:prstGeom prst="rect">
            <a:avLst/>
          </a:prstGeom>
        </p:spPr>
        <p:txBody>
          <a:bodyPr wrap="square" lIns="0" tIns="12700" rIns="0" bIns="0" rtlCol="0" vert="horz">
            <a:spAutoFit/>
          </a:bodyPr>
          <a:lstStyle/>
          <a:p>
            <a:pPr algn="ctr" marL="12700" marR="5080">
              <a:lnSpc>
                <a:spcPct val="100000"/>
              </a:lnSpc>
              <a:spcBef>
                <a:spcPts val="100"/>
              </a:spcBef>
            </a:pPr>
            <a:r>
              <a:rPr dirty="0" sz="1800">
                <a:latin typeface="微软雅黑"/>
                <a:cs typeface="微软雅黑"/>
              </a:rPr>
              <a:t>深浅知识 集成表示 方法</a:t>
            </a:r>
            <a:endParaRPr sz="1800">
              <a:latin typeface="微软雅黑"/>
              <a:cs typeface="微软雅黑"/>
            </a:endParaRPr>
          </a:p>
        </p:txBody>
      </p:sp>
      <p:sp>
        <p:nvSpPr>
          <p:cNvPr id="39" name="object 39"/>
          <p:cNvSpPr/>
          <p:nvPr/>
        </p:nvSpPr>
        <p:spPr>
          <a:xfrm>
            <a:off x="4203192" y="5500115"/>
            <a:ext cx="2646045" cy="948055"/>
          </a:xfrm>
          <a:custGeom>
            <a:avLst/>
            <a:gdLst/>
            <a:ahLst/>
            <a:cxnLst/>
            <a:rect l="l" t="t" r="r" b="b"/>
            <a:pathLst>
              <a:path w="2646045" h="948054">
                <a:moveTo>
                  <a:pt x="1252728" y="157988"/>
                </a:moveTo>
                <a:lnTo>
                  <a:pt x="1244663" y="108064"/>
                </a:lnTo>
                <a:lnTo>
                  <a:pt x="1222235" y="64693"/>
                </a:lnTo>
                <a:lnTo>
                  <a:pt x="1188034" y="30492"/>
                </a:lnTo>
                <a:lnTo>
                  <a:pt x="1144663" y="8064"/>
                </a:lnTo>
                <a:lnTo>
                  <a:pt x="1094740" y="0"/>
                </a:lnTo>
                <a:lnTo>
                  <a:pt x="157988" y="0"/>
                </a:lnTo>
                <a:lnTo>
                  <a:pt x="108051" y="8064"/>
                </a:lnTo>
                <a:lnTo>
                  <a:pt x="64681" y="30492"/>
                </a:lnTo>
                <a:lnTo>
                  <a:pt x="30480" y="64693"/>
                </a:lnTo>
                <a:lnTo>
                  <a:pt x="8051" y="108064"/>
                </a:lnTo>
                <a:lnTo>
                  <a:pt x="0" y="157988"/>
                </a:lnTo>
                <a:lnTo>
                  <a:pt x="0" y="789940"/>
                </a:lnTo>
                <a:lnTo>
                  <a:pt x="8051" y="839876"/>
                </a:lnTo>
                <a:lnTo>
                  <a:pt x="30480" y="883246"/>
                </a:lnTo>
                <a:lnTo>
                  <a:pt x="64681" y="917448"/>
                </a:lnTo>
                <a:lnTo>
                  <a:pt x="108051" y="939876"/>
                </a:lnTo>
                <a:lnTo>
                  <a:pt x="157988" y="947928"/>
                </a:lnTo>
                <a:lnTo>
                  <a:pt x="1094740" y="947928"/>
                </a:lnTo>
                <a:lnTo>
                  <a:pt x="1144663" y="939876"/>
                </a:lnTo>
                <a:lnTo>
                  <a:pt x="1188034" y="917448"/>
                </a:lnTo>
                <a:lnTo>
                  <a:pt x="1222235" y="883246"/>
                </a:lnTo>
                <a:lnTo>
                  <a:pt x="1244663" y="839876"/>
                </a:lnTo>
                <a:lnTo>
                  <a:pt x="1252728" y="789940"/>
                </a:lnTo>
                <a:lnTo>
                  <a:pt x="1252728" y="157988"/>
                </a:lnTo>
                <a:close/>
              </a:path>
              <a:path w="2646045" h="948054">
                <a:moveTo>
                  <a:pt x="2645664" y="157988"/>
                </a:moveTo>
                <a:lnTo>
                  <a:pt x="2637599" y="108064"/>
                </a:lnTo>
                <a:lnTo>
                  <a:pt x="2615171" y="64693"/>
                </a:lnTo>
                <a:lnTo>
                  <a:pt x="2580970" y="30492"/>
                </a:lnTo>
                <a:lnTo>
                  <a:pt x="2537599" y="8064"/>
                </a:lnTo>
                <a:lnTo>
                  <a:pt x="2487676" y="0"/>
                </a:lnTo>
                <a:lnTo>
                  <a:pt x="1552448" y="0"/>
                </a:lnTo>
                <a:lnTo>
                  <a:pt x="1502511" y="8064"/>
                </a:lnTo>
                <a:lnTo>
                  <a:pt x="1459141" y="30492"/>
                </a:lnTo>
                <a:lnTo>
                  <a:pt x="1424940" y="64693"/>
                </a:lnTo>
                <a:lnTo>
                  <a:pt x="1402511" y="108064"/>
                </a:lnTo>
                <a:lnTo>
                  <a:pt x="1394460" y="157988"/>
                </a:lnTo>
                <a:lnTo>
                  <a:pt x="1394460" y="789940"/>
                </a:lnTo>
                <a:lnTo>
                  <a:pt x="1402511" y="839876"/>
                </a:lnTo>
                <a:lnTo>
                  <a:pt x="1424940" y="883246"/>
                </a:lnTo>
                <a:lnTo>
                  <a:pt x="1459141" y="917448"/>
                </a:lnTo>
                <a:lnTo>
                  <a:pt x="1502511" y="939876"/>
                </a:lnTo>
                <a:lnTo>
                  <a:pt x="1552448" y="947928"/>
                </a:lnTo>
                <a:lnTo>
                  <a:pt x="2487676" y="947928"/>
                </a:lnTo>
                <a:lnTo>
                  <a:pt x="2537599" y="939876"/>
                </a:lnTo>
                <a:lnTo>
                  <a:pt x="2580970" y="917448"/>
                </a:lnTo>
                <a:lnTo>
                  <a:pt x="2615171" y="883246"/>
                </a:lnTo>
                <a:lnTo>
                  <a:pt x="2637599" y="839876"/>
                </a:lnTo>
                <a:lnTo>
                  <a:pt x="2645664" y="789940"/>
                </a:lnTo>
                <a:lnTo>
                  <a:pt x="2645664" y="157988"/>
                </a:lnTo>
                <a:close/>
              </a:path>
            </a:pathLst>
          </a:custGeom>
          <a:solidFill>
            <a:srgbClr val="FFFF66"/>
          </a:solidFill>
        </p:spPr>
        <p:txBody>
          <a:bodyPr wrap="square" lIns="0" tIns="0" rIns="0" bIns="0" rtlCol="0"/>
          <a:lstStyle/>
          <a:p/>
        </p:txBody>
      </p:sp>
      <p:sp>
        <p:nvSpPr>
          <p:cNvPr id="40" name="object 40"/>
          <p:cNvSpPr txBox="1"/>
          <p:nvPr/>
        </p:nvSpPr>
        <p:spPr>
          <a:xfrm>
            <a:off x="4360290" y="5679135"/>
            <a:ext cx="2333625" cy="574675"/>
          </a:xfrm>
          <a:prstGeom prst="rect">
            <a:avLst/>
          </a:prstGeom>
        </p:spPr>
        <p:txBody>
          <a:bodyPr wrap="square" lIns="0" tIns="12700" rIns="0" bIns="0" rtlCol="0" vert="horz">
            <a:spAutoFit/>
          </a:bodyPr>
          <a:lstStyle/>
          <a:p>
            <a:pPr algn="ctr">
              <a:lnSpc>
                <a:spcPct val="100000"/>
              </a:lnSpc>
              <a:spcBef>
                <a:spcPts val="100"/>
              </a:spcBef>
              <a:tabLst>
                <a:tab pos="1393190" algn="l"/>
              </a:tabLst>
            </a:pPr>
            <a:r>
              <a:rPr dirty="0" sz="1800">
                <a:latin typeface="微软雅黑"/>
                <a:cs typeface="微软雅黑"/>
              </a:rPr>
              <a:t>规则更新	机器学习</a:t>
            </a:r>
            <a:endParaRPr sz="1800">
              <a:latin typeface="微软雅黑"/>
              <a:cs typeface="微软雅黑"/>
            </a:endParaRPr>
          </a:p>
          <a:p>
            <a:pPr algn="ctr">
              <a:lnSpc>
                <a:spcPct val="100000"/>
              </a:lnSpc>
              <a:tabLst>
                <a:tab pos="1393190" algn="l"/>
              </a:tabLst>
            </a:pPr>
            <a:r>
              <a:rPr dirty="0" sz="1800" spc="-5">
                <a:latin typeface="微软雅黑"/>
                <a:cs typeface="微软雅黑"/>
              </a:rPr>
              <a:t>方</a:t>
            </a:r>
            <a:r>
              <a:rPr dirty="0" sz="1800">
                <a:latin typeface="微软雅黑"/>
                <a:cs typeface="微软雅黑"/>
              </a:rPr>
              <a:t>法	策略</a:t>
            </a:r>
            <a:endParaRPr sz="1800">
              <a:latin typeface="微软雅黑"/>
              <a:cs typeface="微软雅黑"/>
            </a:endParaRPr>
          </a:p>
        </p:txBody>
      </p:sp>
      <p:sp>
        <p:nvSpPr>
          <p:cNvPr id="41" name="object 41"/>
          <p:cNvSpPr/>
          <p:nvPr/>
        </p:nvSpPr>
        <p:spPr>
          <a:xfrm>
            <a:off x="1924050" y="4759705"/>
            <a:ext cx="4290060" cy="746125"/>
          </a:xfrm>
          <a:custGeom>
            <a:avLst/>
            <a:gdLst/>
            <a:ahLst/>
            <a:cxnLst/>
            <a:rect l="l" t="t" r="r" b="b"/>
            <a:pathLst>
              <a:path w="4290060" h="746125">
                <a:moveTo>
                  <a:pt x="4289806" y="733425"/>
                </a:moveTo>
                <a:lnTo>
                  <a:pt x="1917496" y="32588"/>
                </a:lnTo>
                <a:lnTo>
                  <a:pt x="1921637" y="26543"/>
                </a:lnTo>
                <a:lnTo>
                  <a:pt x="1912023" y="25234"/>
                </a:lnTo>
                <a:lnTo>
                  <a:pt x="1919478" y="0"/>
                </a:lnTo>
                <a:lnTo>
                  <a:pt x="1835658" y="14986"/>
                </a:lnTo>
                <a:lnTo>
                  <a:pt x="1834845" y="15748"/>
                </a:lnTo>
                <a:lnTo>
                  <a:pt x="1835531" y="14986"/>
                </a:lnTo>
                <a:lnTo>
                  <a:pt x="1750695" y="7366"/>
                </a:lnTo>
                <a:lnTo>
                  <a:pt x="1762264" y="36880"/>
                </a:lnTo>
                <a:lnTo>
                  <a:pt x="0" y="727202"/>
                </a:lnTo>
                <a:lnTo>
                  <a:pt x="4572" y="739140"/>
                </a:lnTo>
                <a:lnTo>
                  <a:pt x="1766912" y="48717"/>
                </a:lnTo>
                <a:lnTo>
                  <a:pt x="1771573" y="60617"/>
                </a:lnTo>
                <a:lnTo>
                  <a:pt x="1766443" y="64262"/>
                </a:lnTo>
                <a:lnTo>
                  <a:pt x="1774761" y="68732"/>
                </a:lnTo>
                <a:lnTo>
                  <a:pt x="1778508" y="78232"/>
                </a:lnTo>
                <a:lnTo>
                  <a:pt x="1783067" y="73177"/>
                </a:lnTo>
                <a:lnTo>
                  <a:pt x="1794332" y="79197"/>
                </a:lnTo>
                <a:lnTo>
                  <a:pt x="1442974" y="736473"/>
                </a:lnTo>
                <a:lnTo>
                  <a:pt x="1454150" y="742569"/>
                </a:lnTo>
                <a:lnTo>
                  <a:pt x="1805559" y="85204"/>
                </a:lnTo>
                <a:lnTo>
                  <a:pt x="1833626" y="100203"/>
                </a:lnTo>
                <a:lnTo>
                  <a:pt x="1834489" y="67945"/>
                </a:lnTo>
                <a:lnTo>
                  <a:pt x="1835899" y="15227"/>
                </a:lnTo>
                <a:lnTo>
                  <a:pt x="1838820" y="17957"/>
                </a:lnTo>
                <a:lnTo>
                  <a:pt x="1878584" y="89408"/>
                </a:lnTo>
                <a:lnTo>
                  <a:pt x="1892896" y="68503"/>
                </a:lnTo>
                <a:lnTo>
                  <a:pt x="1897888" y="73152"/>
                </a:lnTo>
                <a:lnTo>
                  <a:pt x="1900047" y="65798"/>
                </a:lnTo>
                <a:lnTo>
                  <a:pt x="2892806" y="744728"/>
                </a:lnTo>
                <a:lnTo>
                  <a:pt x="2899918" y="734314"/>
                </a:lnTo>
                <a:lnTo>
                  <a:pt x="1903857" y="52908"/>
                </a:lnTo>
                <a:lnTo>
                  <a:pt x="1904072" y="52171"/>
                </a:lnTo>
                <a:lnTo>
                  <a:pt x="1908581" y="45593"/>
                </a:lnTo>
                <a:lnTo>
                  <a:pt x="1909927" y="43624"/>
                </a:lnTo>
                <a:lnTo>
                  <a:pt x="4286250" y="745617"/>
                </a:lnTo>
                <a:lnTo>
                  <a:pt x="4289806" y="733425"/>
                </a:lnTo>
                <a:close/>
              </a:path>
            </a:pathLst>
          </a:custGeom>
          <a:solidFill>
            <a:srgbClr val="0E6EC5"/>
          </a:solidFill>
        </p:spPr>
        <p:txBody>
          <a:bodyPr wrap="square" lIns="0" tIns="0" rIns="0" bIns="0" rtlCol="0"/>
          <a:lstStyle/>
          <a:p/>
        </p:txBody>
      </p:sp>
      <p:sp>
        <p:nvSpPr>
          <p:cNvPr id="42" name="object 42"/>
          <p:cNvSpPr/>
          <p:nvPr/>
        </p:nvSpPr>
        <p:spPr>
          <a:xfrm>
            <a:off x="7106411" y="1802892"/>
            <a:ext cx="287020" cy="288290"/>
          </a:xfrm>
          <a:custGeom>
            <a:avLst/>
            <a:gdLst/>
            <a:ahLst/>
            <a:cxnLst/>
            <a:rect l="l" t="t" r="r" b="b"/>
            <a:pathLst>
              <a:path w="287020" h="288289">
                <a:moveTo>
                  <a:pt x="8890" y="72009"/>
                </a:moveTo>
                <a:lnTo>
                  <a:pt x="0" y="72009"/>
                </a:lnTo>
                <a:lnTo>
                  <a:pt x="0" y="216027"/>
                </a:lnTo>
                <a:lnTo>
                  <a:pt x="8890" y="216027"/>
                </a:lnTo>
                <a:lnTo>
                  <a:pt x="8890" y="72009"/>
                </a:lnTo>
                <a:close/>
              </a:path>
              <a:path w="287020" h="288289">
                <a:moveTo>
                  <a:pt x="35814" y="72009"/>
                </a:moveTo>
                <a:lnTo>
                  <a:pt x="17907" y="72009"/>
                </a:lnTo>
                <a:lnTo>
                  <a:pt x="17907" y="216027"/>
                </a:lnTo>
                <a:lnTo>
                  <a:pt x="35814" y="216027"/>
                </a:lnTo>
                <a:lnTo>
                  <a:pt x="35814" y="72009"/>
                </a:lnTo>
                <a:close/>
              </a:path>
              <a:path w="287020" h="288289">
                <a:moveTo>
                  <a:pt x="143256" y="0"/>
                </a:moveTo>
                <a:lnTo>
                  <a:pt x="143256" y="72009"/>
                </a:lnTo>
                <a:lnTo>
                  <a:pt x="44704" y="72009"/>
                </a:lnTo>
                <a:lnTo>
                  <a:pt x="44704" y="216027"/>
                </a:lnTo>
                <a:lnTo>
                  <a:pt x="143256" y="216027"/>
                </a:lnTo>
                <a:lnTo>
                  <a:pt x="143256" y="288036"/>
                </a:lnTo>
                <a:lnTo>
                  <a:pt x="286512" y="144018"/>
                </a:lnTo>
                <a:lnTo>
                  <a:pt x="143256" y="0"/>
                </a:lnTo>
                <a:close/>
              </a:path>
            </a:pathLst>
          </a:custGeom>
          <a:solidFill>
            <a:srgbClr val="0E6EC5"/>
          </a:solidFill>
        </p:spPr>
        <p:txBody>
          <a:bodyPr wrap="square" lIns="0" tIns="0" rIns="0" bIns="0" rtlCol="0"/>
          <a:lstStyle/>
          <a:p/>
        </p:txBody>
      </p:sp>
      <p:sp>
        <p:nvSpPr>
          <p:cNvPr id="43" name="object 43"/>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44" name="object 4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716404" y="140919"/>
            <a:ext cx="55492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3.8</a:t>
            </a:r>
            <a:r>
              <a:rPr dirty="0" sz="4000" spc="-45" b="1">
                <a:solidFill>
                  <a:srgbClr val="1556AD"/>
                </a:solidFill>
                <a:latin typeface="Tahoma"/>
                <a:cs typeface="Tahoma"/>
              </a:rPr>
              <a:t> </a:t>
            </a:r>
            <a:r>
              <a:rPr dirty="0" sz="4000" spc="-10" b="1">
                <a:solidFill>
                  <a:srgbClr val="1556AD"/>
                </a:solidFill>
                <a:latin typeface="等线"/>
                <a:cs typeface="等线"/>
              </a:rPr>
              <a:t>智能故障检测与诊断</a:t>
            </a:r>
            <a:endParaRPr sz="4000">
              <a:latin typeface="等线"/>
              <a:cs typeface="等线"/>
            </a:endParaRPr>
          </a:p>
        </p:txBody>
      </p:sp>
      <p:pic>
        <p:nvPicPr>
          <p:cNvPr id="4" name="object 4"/>
          <p:cNvPicPr/>
          <p:nvPr/>
        </p:nvPicPr>
        <p:blipFill>
          <a:blip r:embed="rId2" cstate="print"/>
          <a:stretch>
            <a:fillRect/>
          </a:stretch>
        </p:blipFill>
        <p:spPr>
          <a:xfrm>
            <a:off x="1687067" y="1557502"/>
            <a:ext cx="8456676" cy="4853178"/>
          </a:xfrm>
          <a:prstGeom prst="rect">
            <a:avLst/>
          </a:prstGeom>
        </p:spPr>
      </p:pic>
      <p:sp>
        <p:nvSpPr>
          <p:cNvPr id="5" name="object 5"/>
          <p:cNvSpPr txBox="1"/>
          <p:nvPr/>
        </p:nvSpPr>
        <p:spPr>
          <a:xfrm>
            <a:off x="3077972" y="1050417"/>
            <a:ext cx="510413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0000CC"/>
                </a:solidFill>
                <a:latin typeface="等线"/>
                <a:cs typeface="等线"/>
              </a:rPr>
              <a:t>中国石油</a:t>
            </a:r>
            <a:r>
              <a:rPr dirty="0" sz="2800" spc="-15" b="1">
                <a:solidFill>
                  <a:srgbClr val="0000CC"/>
                </a:solidFill>
                <a:latin typeface="等线"/>
                <a:cs typeface="等线"/>
              </a:rPr>
              <a:t> </a:t>
            </a:r>
            <a:r>
              <a:rPr dirty="0" sz="2800" spc="-5" b="1">
                <a:solidFill>
                  <a:srgbClr val="0000CC"/>
                </a:solidFill>
                <a:latin typeface="等线"/>
                <a:cs typeface="等线"/>
              </a:rPr>
              <a:t>北化远程监测诊断平台</a:t>
            </a:r>
            <a:endParaRPr sz="2800">
              <a:latin typeface="等线"/>
              <a:cs typeface="等线"/>
            </a:endParaRPr>
          </a:p>
        </p:txBody>
      </p:sp>
      <p:sp>
        <p:nvSpPr>
          <p:cNvPr id="6" name="object 6"/>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6311265" y="570992"/>
            <a:ext cx="1189990" cy="635000"/>
          </a:xfrm>
          <a:prstGeom prst="rect"/>
        </p:spPr>
        <p:txBody>
          <a:bodyPr wrap="square" lIns="0" tIns="12065" rIns="0" bIns="0" rtlCol="0" vert="horz">
            <a:spAutoFit/>
          </a:bodyPr>
          <a:lstStyle/>
          <a:p>
            <a:pPr marL="12700">
              <a:lnSpc>
                <a:spcPct val="100000"/>
              </a:lnSpc>
              <a:spcBef>
                <a:spcPts val="95"/>
              </a:spcBef>
            </a:pPr>
            <a:r>
              <a:rPr dirty="0" spc="-5"/>
              <a:t>目</a:t>
            </a:r>
            <a:r>
              <a:rPr dirty="0" spc="-20"/>
              <a:t> </a:t>
            </a:r>
            <a:r>
              <a:rPr dirty="0" spc="-5"/>
              <a:t>录</a:t>
            </a:r>
          </a:p>
        </p:txBody>
      </p:sp>
      <p:pic>
        <p:nvPicPr>
          <p:cNvPr id="4" name="object 4"/>
          <p:cNvPicPr/>
          <p:nvPr/>
        </p:nvPicPr>
        <p:blipFill>
          <a:blip r:embed="rId2" cstate="print"/>
          <a:stretch>
            <a:fillRect/>
          </a:stretch>
        </p:blipFill>
        <p:spPr>
          <a:xfrm>
            <a:off x="0" y="1272539"/>
            <a:ext cx="4006689" cy="4659630"/>
          </a:xfrm>
          <a:prstGeom prst="rect">
            <a:avLst/>
          </a:prstGeom>
        </p:spPr>
      </p:pic>
      <p:grpSp>
        <p:nvGrpSpPr>
          <p:cNvPr id="5" name="object 5"/>
          <p:cNvGrpSpPr/>
          <p:nvPr/>
        </p:nvGrpSpPr>
        <p:grpSpPr>
          <a:xfrm>
            <a:off x="4802123" y="1859279"/>
            <a:ext cx="660400" cy="718185"/>
            <a:chOff x="4802123" y="1859279"/>
            <a:chExt cx="660400" cy="718185"/>
          </a:xfrm>
        </p:grpSpPr>
        <p:sp>
          <p:nvSpPr>
            <p:cNvPr id="6" name="object 6"/>
            <p:cNvSpPr/>
            <p:nvPr/>
          </p:nvSpPr>
          <p:spPr>
            <a:xfrm>
              <a:off x="4806695" y="1863851"/>
              <a:ext cx="650875" cy="708660"/>
            </a:xfrm>
            <a:custGeom>
              <a:avLst/>
              <a:gdLst/>
              <a:ahLst/>
              <a:cxnLst/>
              <a:rect l="l" t="t" r="r" b="b"/>
              <a:pathLst>
                <a:path w="650875" h="708660">
                  <a:moveTo>
                    <a:pt x="650748" y="0"/>
                  </a:moveTo>
                  <a:lnTo>
                    <a:pt x="101473" y="0"/>
                  </a:lnTo>
                  <a:lnTo>
                    <a:pt x="61989" y="9274"/>
                  </a:lnTo>
                  <a:lnTo>
                    <a:pt x="29733" y="34575"/>
                  </a:lnTo>
                  <a:lnTo>
                    <a:pt x="7979" y="72116"/>
                  </a:lnTo>
                  <a:lnTo>
                    <a:pt x="0" y="118110"/>
                  </a:lnTo>
                  <a:lnTo>
                    <a:pt x="0" y="708660"/>
                  </a:lnTo>
                  <a:lnTo>
                    <a:pt x="650748" y="708660"/>
                  </a:lnTo>
                  <a:lnTo>
                    <a:pt x="650748" y="0"/>
                  </a:lnTo>
                  <a:close/>
                </a:path>
              </a:pathLst>
            </a:custGeom>
            <a:solidFill>
              <a:srgbClr val="C00000"/>
            </a:solidFill>
          </p:spPr>
          <p:txBody>
            <a:bodyPr wrap="square" lIns="0" tIns="0" rIns="0" bIns="0" rtlCol="0"/>
            <a:lstStyle/>
            <a:p/>
          </p:txBody>
        </p:sp>
        <p:sp>
          <p:nvSpPr>
            <p:cNvPr id="7" name="object 7"/>
            <p:cNvSpPr/>
            <p:nvPr/>
          </p:nvSpPr>
          <p:spPr>
            <a:xfrm>
              <a:off x="4806695" y="1863851"/>
              <a:ext cx="650875" cy="708660"/>
            </a:xfrm>
            <a:custGeom>
              <a:avLst/>
              <a:gdLst/>
              <a:ahLst/>
              <a:cxnLst/>
              <a:rect l="l" t="t" r="r" b="b"/>
              <a:pathLst>
                <a:path w="650875" h="708660">
                  <a:moveTo>
                    <a:pt x="650748" y="0"/>
                  </a:moveTo>
                  <a:lnTo>
                    <a:pt x="101473" y="0"/>
                  </a:lnTo>
                  <a:lnTo>
                    <a:pt x="61989" y="9274"/>
                  </a:lnTo>
                  <a:lnTo>
                    <a:pt x="29733" y="34575"/>
                  </a:lnTo>
                  <a:lnTo>
                    <a:pt x="7979" y="72116"/>
                  </a:lnTo>
                  <a:lnTo>
                    <a:pt x="0" y="118110"/>
                  </a:lnTo>
                  <a:lnTo>
                    <a:pt x="0" y="708660"/>
                  </a:lnTo>
                  <a:lnTo>
                    <a:pt x="650748" y="708660"/>
                  </a:lnTo>
                  <a:lnTo>
                    <a:pt x="650748" y="0"/>
                  </a:lnTo>
                  <a:close/>
                </a:path>
              </a:pathLst>
            </a:custGeom>
            <a:ln w="9143">
              <a:solidFill>
                <a:srgbClr val="0000CC"/>
              </a:solidFill>
            </a:ln>
          </p:spPr>
          <p:txBody>
            <a:bodyPr wrap="square" lIns="0" tIns="0" rIns="0" bIns="0" rtlCol="0"/>
            <a:lstStyle/>
            <a:p/>
          </p:txBody>
        </p:sp>
      </p:grpSp>
      <p:sp>
        <p:nvSpPr>
          <p:cNvPr id="8" name="object 8"/>
          <p:cNvSpPr txBox="1"/>
          <p:nvPr/>
        </p:nvSpPr>
        <p:spPr>
          <a:xfrm>
            <a:off x="4999990" y="1946529"/>
            <a:ext cx="264160" cy="513715"/>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1</a:t>
            </a:r>
            <a:endParaRPr sz="3200">
              <a:latin typeface="微软雅黑"/>
              <a:cs typeface="微软雅黑"/>
            </a:endParaRPr>
          </a:p>
        </p:txBody>
      </p:sp>
      <p:sp>
        <p:nvSpPr>
          <p:cNvPr id="9" name="object 9"/>
          <p:cNvSpPr txBox="1"/>
          <p:nvPr/>
        </p:nvSpPr>
        <p:spPr>
          <a:xfrm>
            <a:off x="5462015" y="1863851"/>
            <a:ext cx="3927475" cy="708660"/>
          </a:xfrm>
          <a:prstGeom prst="rect">
            <a:avLst/>
          </a:prstGeom>
          <a:solidFill>
            <a:srgbClr val="DCE6F1"/>
          </a:solidFill>
          <a:ln w="9144">
            <a:solidFill>
              <a:srgbClr val="000000"/>
            </a:solidFill>
          </a:ln>
        </p:spPr>
        <p:txBody>
          <a:bodyPr wrap="square" lIns="0" tIns="95885" rIns="0" bIns="0" rtlCol="0" vert="horz">
            <a:spAutoFit/>
          </a:bodyPr>
          <a:lstStyle/>
          <a:p>
            <a:pPr marL="946785">
              <a:lnSpc>
                <a:spcPct val="100000"/>
              </a:lnSpc>
              <a:spcBef>
                <a:spcPts val="755"/>
              </a:spcBef>
            </a:pPr>
            <a:r>
              <a:rPr dirty="0" sz="3200" b="1">
                <a:solidFill>
                  <a:srgbClr val="0C1F36"/>
                </a:solidFill>
                <a:latin typeface="微软雅黑"/>
                <a:cs typeface="微软雅黑"/>
              </a:rPr>
              <a:t>能源与化工</a:t>
            </a:r>
            <a:endParaRPr sz="3200">
              <a:latin typeface="微软雅黑"/>
              <a:cs typeface="微软雅黑"/>
            </a:endParaRPr>
          </a:p>
        </p:txBody>
      </p:sp>
      <p:sp>
        <p:nvSpPr>
          <p:cNvPr id="10" name="object 10"/>
          <p:cNvSpPr/>
          <p:nvPr/>
        </p:nvSpPr>
        <p:spPr>
          <a:xfrm>
            <a:off x="4797552" y="4320540"/>
            <a:ext cx="650875" cy="702945"/>
          </a:xfrm>
          <a:custGeom>
            <a:avLst/>
            <a:gdLst/>
            <a:ahLst/>
            <a:cxnLst/>
            <a:rect l="l" t="t" r="r" b="b"/>
            <a:pathLst>
              <a:path w="650875" h="702945">
                <a:moveTo>
                  <a:pt x="650748" y="0"/>
                </a:moveTo>
                <a:lnTo>
                  <a:pt x="101473" y="0"/>
                </a:lnTo>
                <a:lnTo>
                  <a:pt x="61989" y="9205"/>
                </a:lnTo>
                <a:lnTo>
                  <a:pt x="29733" y="34305"/>
                </a:lnTo>
                <a:lnTo>
                  <a:pt x="7979" y="71526"/>
                </a:lnTo>
                <a:lnTo>
                  <a:pt x="0" y="117093"/>
                </a:lnTo>
                <a:lnTo>
                  <a:pt x="0" y="702564"/>
                </a:lnTo>
                <a:lnTo>
                  <a:pt x="650748" y="702564"/>
                </a:lnTo>
                <a:lnTo>
                  <a:pt x="650748" y="0"/>
                </a:lnTo>
                <a:close/>
              </a:path>
            </a:pathLst>
          </a:custGeom>
          <a:solidFill>
            <a:srgbClr val="C00000"/>
          </a:solidFill>
        </p:spPr>
        <p:txBody>
          <a:bodyPr wrap="square" lIns="0" tIns="0" rIns="0" bIns="0" rtlCol="0"/>
          <a:lstStyle/>
          <a:p/>
        </p:txBody>
      </p:sp>
      <p:sp>
        <p:nvSpPr>
          <p:cNvPr id="11" name="object 11"/>
          <p:cNvSpPr txBox="1"/>
          <p:nvPr/>
        </p:nvSpPr>
        <p:spPr>
          <a:xfrm>
            <a:off x="4991227" y="4401058"/>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3</a:t>
            </a:r>
            <a:endParaRPr sz="3200">
              <a:latin typeface="微软雅黑"/>
              <a:cs typeface="微软雅黑"/>
            </a:endParaRPr>
          </a:p>
        </p:txBody>
      </p:sp>
      <p:sp>
        <p:nvSpPr>
          <p:cNvPr id="12" name="object 12"/>
          <p:cNvSpPr txBox="1"/>
          <p:nvPr/>
        </p:nvSpPr>
        <p:spPr>
          <a:xfrm>
            <a:off x="5452871" y="4323588"/>
            <a:ext cx="3919854" cy="704215"/>
          </a:xfrm>
          <a:prstGeom prst="rect">
            <a:avLst/>
          </a:prstGeom>
          <a:solidFill>
            <a:srgbClr val="DCE6F1"/>
          </a:solidFill>
        </p:spPr>
        <p:txBody>
          <a:bodyPr wrap="square" lIns="0" tIns="94615" rIns="0" bIns="0" rtlCol="0" vert="horz">
            <a:spAutoFit/>
          </a:bodyPr>
          <a:lstStyle/>
          <a:p>
            <a:pPr marL="1146175">
              <a:lnSpc>
                <a:spcPct val="100000"/>
              </a:lnSpc>
              <a:spcBef>
                <a:spcPts val="745"/>
              </a:spcBef>
            </a:pPr>
            <a:r>
              <a:rPr dirty="0" sz="3200" b="1">
                <a:solidFill>
                  <a:srgbClr val="0C1F36"/>
                </a:solidFill>
                <a:latin typeface="微软雅黑"/>
                <a:cs typeface="微软雅黑"/>
              </a:rPr>
              <a:t>智能化工</a:t>
            </a:r>
            <a:endParaRPr sz="3200">
              <a:latin typeface="微软雅黑"/>
              <a:cs typeface="微软雅黑"/>
            </a:endParaRPr>
          </a:p>
        </p:txBody>
      </p:sp>
      <p:sp>
        <p:nvSpPr>
          <p:cNvPr id="13" name="object 13"/>
          <p:cNvSpPr/>
          <p:nvPr/>
        </p:nvSpPr>
        <p:spPr>
          <a:xfrm>
            <a:off x="4824984" y="3092195"/>
            <a:ext cx="706120" cy="706120"/>
          </a:xfrm>
          <a:custGeom>
            <a:avLst/>
            <a:gdLst/>
            <a:ahLst/>
            <a:cxnLst/>
            <a:rect l="l" t="t" r="r" b="b"/>
            <a:pathLst>
              <a:path w="706120" h="706120">
                <a:moveTo>
                  <a:pt x="705612" y="0"/>
                </a:moveTo>
                <a:lnTo>
                  <a:pt x="110108" y="0"/>
                </a:lnTo>
                <a:lnTo>
                  <a:pt x="67240" y="9249"/>
                </a:lnTo>
                <a:lnTo>
                  <a:pt x="32242" y="34464"/>
                </a:lnTo>
                <a:lnTo>
                  <a:pt x="8649" y="71848"/>
                </a:lnTo>
                <a:lnTo>
                  <a:pt x="0" y="117601"/>
                </a:lnTo>
                <a:lnTo>
                  <a:pt x="0" y="705611"/>
                </a:lnTo>
                <a:lnTo>
                  <a:pt x="705612" y="705611"/>
                </a:lnTo>
                <a:lnTo>
                  <a:pt x="705612" y="0"/>
                </a:lnTo>
                <a:close/>
              </a:path>
            </a:pathLst>
          </a:custGeom>
          <a:solidFill>
            <a:srgbClr val="C00000"/>
          </a:solidFill>
        </p:spPr>
        <p:txBody>
          <a:bodyPr wrap="square" lIns="0" tIns="0" rIns="0" bIns="0" rtlCol="0"/>
          <a:lstStyle/>
          <a:p/>
        </p:txBody>
      </p:sp>
      <p:sp>
        <p:nvSpPr>
          <p:cNvPr id="14" name="object 14"/>
          <p:cNvSpPr txBox="1"/>
          <p:nvPr/>
        </p:nvSpPr>
        <p:spPr>
          <a:xfrm>
            <a:off x="5046345" y="3173425"/>
            <a:ext cx="264795" cy="514350"/>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2</a:t>
            </a:r>
            <a:endParaRPr sz="3200">
              <a:latin typeface="微软雅黑"/>
              <a:cs typeface="微软雅黑"/>
            </a:endParaRPr>
          </a:p>
        </p:txBody>
      </p:sp>
      <p:sp>
        <p:nvSpPr>
          <p:cNvPr id="15" name="object 15"/>
          <p:cNvSpPr txBox="1"/>
          <p:nvPr/>
        </p:nvSpPr>
        <p:spPr>
          <a:xfrm>
            <a:off x="5530596" y="3095244"/>
            <a:ext cx="3860800" cy="706120"/>
          </a:xfrm>
          <a:prstGeom prst="rect">
            <a:avLst/>
          </a:prstGeom>
          <a:solidFill>
            <a:srgbClr val="DCE6F1"/>
          </a:solidFill>
        </p:spPr>
        <p:txBody>
          <a:bodyPr wrap="square" lIns="0" tIns="94615" rIns="0" bIns="0" rtlCol="0" vert="horz">
            <a:spAutoFit/>
          </a:bodyPr>
          <a:lstStyle/>
          <a:p>
            <a:pPr marL="1115695">
              <a:lnSpc>
                <a:spcPct val="100000"/>
              </a:lnSpc>
              <a:spcBef>
                <a:spcPts val="745"/>
              </a:spcBef>
            </a:pPr>
            <a:r>
              <a:rPr dirty="0" sz="3200" b="1">
                <a:solidFill>
                  <a:srgbClr val="0C1F36"/>
                </a:solidFill>
                <a:latin typeface="微软雅黑"/>
                <a:cs typeface="微软雅黑"/>
              </a:rPr>
              <a:t>智慧能源</a:t>
            </a:r>
            <a:endParaRPr sz="3200">
              <a:latin typeface="微软雅黑"/>
              <a:cs typeface="微软雅黑"/>
            </a:endParaRPr>
          </a:p>
        </p:txBody>
      </p:sp>
      <p:sp>
        <p:nvSpPr>
          <p:cNvPr id="16" name="object 16"/>
          <p:cNvSpPr/>
          <p:nvPr/>
        </p:nvSpPr>
        <p:spPr>
          <a:xfrm>
            <a:off x="4797552" y="5452871"/>
            <a:ext cx="650875" cy="702945"/>
          </a:xfrm>
          <a:custGeom>
            <a:avLst/>
            <a:gdLst/>
            <a:ahLst/>
            <a:cxnLst/>
            <a:rect l="l" t="t" r="r" b="b"/>
            <a:pathLst>
              <a:path w="650875" h="702945">
                <a:moveTo>
                  <a:pt x="650748" y="0"/>
                </a:moveTo>
                <a:lnTo>
                  <a:pt x="101473" y="0"/>
                </a:lnTo>
                <a:lnTo>
                  <a:pt x="61989" y="9205"/>
                </a:lnTo>
                <a:lnTo>
                  <a:pt x="29733" y="34305"/>
                </a:lnTo>
                <a:lnTo>
                  <a:pt x="7979" y="71526"/>
                </a:lnTo>
                <a:lnTo>
                  <a:pt x="0" y="117093"/>
                </a:lnTo>
                <a:lnTo>
                  <a:pt x="0" y="702563"/>
                </a:lnTo>
                <a:lnTo>
                  <a:pt x="650748" y="702563"/>
                </a:lnTo>
                <a:lnTo>
                  <a:pt x="650748" y="0"/>
                </a:lnTo>
                <a:close/>
              </a:path>
            </a:pathLst>
          </a:custGeom>
          <a:solidFill>
            <a:srgbClr val="C00000"/>
          </a:solidFill>
        </p:spPr>
        <p:txBody>
          <a:bodyPr wrap="square" lIns="0" tIns="0" rIns="0" bIns="0" rtlCol="0"/>
          <a:lstStyle/>
          <a:p/>
        </p:txBody>
      </p:sp>
      <p:sp>
        <p:nvSpPr>
          <p:cNvPr id="17" name="object 17"/>
          <p:cNvSpPr txBox="1"/>
          <p:nvPr/>
        </p:nvSpPr>
        <p:spPr>
          <a:xfrm>
            <a:off x="4991227" y="5533440"/>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4</a:t>
            </a:r>
            <a:endParaRPr sz="3200">
              <a:latin typeface="微软雅黑"/>
              <a:cs typeface="微软雅黑"/>
            </a:endParaRPr>
          </a:p>
        </p:txBody>
      </p:sp>
      <p:sp>
        <p:nvSpPr>
          <p:cNvPr id="19" name="object 19"/>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20" name="object 2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8" name="object 18"/>
          <p:cNvSpPr txBox="1"/>
          <p:nvPr/>
        </p:nvSpPr>
        <p:spPr>
          <a:xfrm>
            <a:off x="5452871" y="5455920"/>
            <a:ext cx="3919854" cy="704215"/>
          </a:xfrm>
          <a:prstGeom prst="rect">
            <a:avLst/>
          </a:prstGeom>
          <a:solidFill>
            <a:srgbClr val="DCE6F1"/>
          </a:solidFill>
        </p:spPr>
        <p:txBody>
          <a:bodyPr wrap="square" lIns="0" tIns="94615" rIns="0" bIns="0" rtlCol="0" vert="horz">
            <a:spAutoFit/>
          </a:bodyPr>
          <a:lstStyle/>
          <a:p>
            <a:pPr algn="ctr">
              <a:lnSpc>
                <a:spcPct val="100000"/>
              </a:lnSpc>
              <a:spcBef>
                <a:spcPts val="745"/>
              </a:spcBef>
            </a:pPr>
            <a:r>
              <a:rPr dirty="0" sz="3200" spc="5" b="1">
                <a:solidFill>
                  <a:srgbClr val="0000CC"/>
                </a:solidFill>
                <a:latin typeface="微软雅黑"/>
                <a:cs typeface="微软雅黑"/>
              </a:rPr>
              <a:t>展</a:t>
            </a:r>
            <a:r>
              <a:rPr dirty="0" sz="3200" spc="944" b="1">
                <a:solidFill>
                  <a:srgbClr val="0000CC"/>
                </a:solidFill>
                <a:latin typeface="微软雅黑"/>
                <a:cs typeface="微软雅黑"/>
              </a:rPr>
              <a:t> </a:t>
            </a:r>
            <a:r>
              <a:rPr dirty="0" sz="3200" spc="5" b="1">
                <a:solidFill>
                  <a:srgbClr val="0000CC"/>
                </a:solidFill>
                <a:latin typeface="微软雅黑"/>
                <a:cs typeface="微软雅黑"/>
              </a:rPr>
              <a:t>望</a:t>
            </a:r>
            <a:endParaRPr sz="3200">
              <a:latin typeface="微软雅黑"/>
              <a:cs typeface="微软雅黑"/>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954783" y="5283"/>
            <a:ext cx="5608320" cy="635000"/>
          </a:xfrm>
          <a:prstGeom prst="rect"/>
        </p:spPr>
        <p:txBody>
          <a:bodyPr wrap="square" lIns="0" tIns="12065" rIns="0" bIns="0" rtlCol="0" vert="horz">
            <a:spAutoFit/>
          </a:bodyPr>
          <a:lstStyle/>
          <a:p>
            <a:pPr marL="12700">
              <a:lnSpc>
                <a:spcPct val="100000"/>
              </a:lnSpc>
              <a:spcBef>
                <a:spcPts val="95"/>
              </a:spcBef>
            </a:pPr>
            <a:r>
              <a:rPr dirty="0" spc="-10"/>
              <a:t>智慧能源与智能化工展望</a:t>
            </a:r>
          </a:p>
        </p:txBody>
      </p:sp>
      <p:sp>
        <p:nvSpPr>
          <p:cNvPr id="4" name="object 4"/>
          <p:cNvSpPr txBox="1"/>
          <p:nvPr/>
        </p:nvSpPr>
        <p:spPr>
          <a:xfrm>
            <a:off x="647700" y="1848611"/>
            <a:ext cx="10407650" cy="1405255"/>
          </a:xfrm>
          <a:prstGeom prst="rect">
            <a:avLst/>
          </a:prstGeom>
          <a:solidFill>
            <a:srgbClr val="C8F9FB"/>
          </a:solidFill>
        </p:spPr>
        <p:txBody>
          <a:bodyPr wrap="square" lIns="0" tIns="135890" rIns="0" bIns="0" rtlCol="0" vert="horz">
            <a:spAutoFit/>
          </a:bodyPr>
          <a:lstStyle/>
          <a:p>
            <a:pPr marL="433705" indent="-343535">
              <a:lnSpc>
                <a:spcPct val="100000"/>
              </a:lnSpc>
              <a:spcBef>
                <a:spcPts val="1070"/>
              </a:spcBef>
              <a:buFont typeface="Wingdings"/>
              <a:buChar char=""/>
              <a:tabLst>
                <a:tab pos="434340" algn="l"/>
              </a:tabLst>
            </a:pPr>
            <a:r>
              <a:rPr dirty="0" sz="2000" spc="5" b="1">
                <a:latin typeface="黑体"/>
                <a:cs typeface="黑体"/>
              </a:rPr>
              <a:t>煤炭高效</a:t>
            </a:r>
            <a:r>
              <a:rPr dirty="0" sz="2000" spc="-5" b="1">
                <a:latin typeface="黑体"/>
                <a:cs typeface="黑体"/>
              </a:rPr>
              <a:t>清洁</a:t>
            </a:r>
            <a:r>
              <a:rPr dirty="0" sz="2000" spc="10" b="1">
                <a:latin typeface="黑体"/>
                <a:cs typeface="黑体"/>
              </a:rPr>
              <a:t>利</a:t>
            </a:r>
            <a:r>
              <a:rPr dirty="0" sz="2000" spc="5" b="1">
                <a:latin typeface="黑体"/>
                <a:cs typeface="黑体"/>
              </a:rPr>
              <a:t>用、非</a:t>
            </a:r>
            <a:r>
              <a:rPr dirty="0" sz="2000" spc="-5" b="1">
                <a:latin typeface="黑体"/>
                <a:cs typeface="黑体"/>
              </a:rPr>
              <a:t>常规</a:t>
            </a:r>
            <a:r>
              <a:rPr dirty="0" sz="2000" spc="10" b="1">
                <a:latin typeface="黑体"/>
                <a:cs typeface="黑体"/>
              </a:rPr>
              <a:t>石</a:t>
            </a:r>
            <a:r>
              <a:rPr dirty="0" sz="2000" spc="5" b="1">
                <a:latin typeface="黑体"/>
                <a:cs typeface="黑体"/>
              </a:rPr>
              <a:t>油资源</a:t>
            </a:r>
            <a:r>
              <a:rPr dirty="0" sz="2000" spc="-5" b="1">
                <a:latin typeface="黑体"/>
                <a:cs typeface="黑体"/>
              </a:rPr>
              <a:t>开发</a:t>
            </a:r>
            <a:r>
              <a:rPr dirty="0" sz="2000" spc="10" b="1">
                <a:latin typeface="黑体"/>
                <a:cs typeface="黑体"/>
              </a:rPr>
              <a:t>利</a:t>
            </a:r>
            <a:r>
              <a:rPr dirty="0" sz="2000" spc="-5" b="1">
                <a:latin typeface="黑体"/>
                <a:cs typeface="黑体"/>
              </a:rPr>
              <a:t>用</a:t>
            </a:r>
            <a:endParaRPr sz="2000">
              <a:latin typeface="黑体"/>
              <a:cs typeface="黑体"/>
            </a:endParaRPr>
          </a:p>
          <a:p>
            <a:pPr marL="433705" indent="-343535">
              <a:lnSpc>
                <a:spcPct val="100000"/>
              </a:lnSpc>
              <a:spcBef>
                <a:spcPts val="1200"/>
              </a:spcBef>
              <a:buFont typeface="Wingdings"/>
              <a:buChar char=""/>
              <a:tabLst>
                <a:tab pos="434340" algn="l"/>
              </a:tabLst>
            </a:pPr>
            <a:r>
              <a:rPr dirty="0" sz="2000" spc="5" b="1">
                <a:latin typeface="黑体"/>
                <a:cs typeface="黑体"/>
              </a:rPr>
              <a:t>太阳能、</a:t>
            </a:r>
            <a:r>
              <a:rPr dirty="0" sz="2000" spc="-5" b="1">
                <a:latin typeface="黑体"/>
                <a:cs typeface="黑体"/>
              </a:rPr>
              <a:t>水力</a:t>
            </a:r>
            <a:r>
              <a:rPr dirty="0" sz="2000" spc="10" b="1">
                <a:latin typeface="黑体"/>
                <a:cs typeface="黑体"/>
              </a:rPr>
              <a:t>和</a:t>
            </a:r>
            <a:r>
              <a:rPr dirty="0" sz="2000" spc="5" b="1">
                <a:latin typeface="黑体"/>
                <a:cs typeface="黑体"/>
              </a:rPr>
              <a:t>风力发</a:t>
            </a:r>
            <a:r>
              <a:rPr dirty="0" sz="2000" spc="-5" b="1">
                <a:latin typeface="黑体"/>
                <a:cs typeface="黑体"/>
              </a:rPr>
              <a:t>，电</a:t>
            </a:r>
            <a:r>
              <a:rPr dirty="0" sz="2000" spc="10" b="1">
                <a:latin typeface="黑体"/>
                <a:cs typeface="黑体"/>
              </a:rPr>
              <a:t>燃</a:t>
            </a:r>
            <a:r>
              <a:rPr dirty="0" sz="2000" spc="5" b="1">
                <a:latin typeface="黑体"/>
                <a:cs typeface="黑体"/>
              </a:rPr>
              <a:t>料电池</a:t>
            </a:r>
            <a:r>
              <a:rPr dirty="0" sz="2000" spc="-5" b="1">
                <a:latin typeface="黑体"/>
                <a:cs typeface="黑体"/>
              </a:rPr>
              <a:t>、氢</a:t>
            </a:r>
            <a:r>
              <a:rPr dirty="0" sz="2000" spc="10" b="1">
                <a:latin typeface="黑体"/>
                <a:cs typeface="黑体"/>
              </a:rPr>
              <a:t>能</a:t>
            </a:r>
            <a:r>
              <a:rPr dirty="0" sz="2000" spc="5" b="1">
                <a:latin typeface="黑体"/>
                <a:cs typeface="黑体"/>
              </a:rPr>
              <a:t>、清洁</a:t>
            </a:r>
            <a:r>
              <a:rPr dirty="0" sz="2000" spc="-5" b="1">
                <a:latin typeface="黑体"/>
                <a:cs typeface="黑体"/>
              </a:rPr>
              <a:t>车用</a:t>
            </a:r>
            <a:r>
              <a:rPr dirty="0" sz="2000" spc="10" b="1">
                <a:latin typeface="黑体"/>
                <a:cs typeface="黑体"/>
              </a:rPr>
              <a:t>燃</a:t>
            </a:r>
            <a:r>
              <a:rPr dirty="0" sz="2000" spc="-5" b="1">
                <a:latin typeface="黑体"/>
                <a:cs typeface="黑体"/>
              </a:rPr>
              <a:t>料</a:t>
            </a:r>
            <a:endParaRPr sz="2000">
              <a:latin typeface="黑体"/>
              <a:cs typeface="黑体"/>
            </a:endParaRPr>
          </a:p>
          <a:p>
            <a:pPr marL="433705" indent="-343535">
              <a:lnSpc>
                <a:spcPct val="100000"/>
              </a:lnSpc>
              <a:spcBef>
                <a:spcPts val="1200"/>
              </a:spcBef>
              <a:buFont typeface="Wingdings"/>
              <a:buChar char=""/>
              <a:tabLst>
                <a:tab pos="434340" algn="l"/>
              </a:tabLst>
            </a:pPr>
            <a:r>
              <a:rPr dirty="0" sz="2000" spc="5" b="1">
                <a:latin typeface="黑体"/>
                <a:cs typeface="黑体"/>
              </a:rPr>
              <a:t>太阳风、</a:t>
            </a:r>
            <a:r>
              <a:rPr dirty="0" sz="2000" spc="-5" b="1">
                <a:latin typeface="黑体"/>
                <a:cs typeface="黑体"/>
              </a:rPr>
              <a:t>反物</a:t>
            </a:r>
            <a:r>
              <a:rPr dirty="0" sz="2000" spc="5" b="1">
                <a:latin typeface="黑体"/>
                <a:cs typeface="黑体"/>
              </a:rPr>
              <a:t>质、地磁</a:t>
            </a:r>
            <a:r>
              <a:rPr dirty="0" sz="2000" spc="-5" b="1">
                <a:latin typeface="黑体"/>
                <a:cs typeface="黑体"/>
              </a:rPr>
              <a:t>、热</a:t>
            </a:r>
            <a:r>
              <a:rPr dirty="0" sz="2000" spc="5" b="1">
                <a:latin typeface="黑体"/>
                <a:cs typeface="黑体"/>
              </a:rPr>
              <a:t>化学储</a:t>
            </a:r>
            <a:r>
              <a:rPr dirty="0" sz="2000" spc="-5" b="1">
                <a:latin typeface="黑体"/>
                <a:cs typeface="黑体"/>
              </a:rPr>
              <a:t>能</a:t>
            </a:r>
            <a:endParaRPr sz="2000">
              <a:latin typeface="黑体"/>
              <a:cs typeface="黑体"/>
            </a:endParaRPr>
          </a:p>
        </p:txBody>
      </p:sp>
      <p:sp>
        <p:nvSpPr>
          <p:cNvPr id="5" name="object 5"/>
          <p:cNvSpPr txBox="1"/>
          <p:nvPr/>
        </p:nvSpPr>
        <p:spPr>
          <a:xfrm>
            <a:off x="642619" y="1240028"/>
            <a:ext cx="3326129"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解</a:t>
            </a:r>
            <a:r>
              <a:rPr dirty="0" sz="2800" spc="-5">
                <a:solidFill>
                  <a:srgbClr val="C00000"/>
                </a:solidFill>
                <a:latin typeface="黑体"/>
                <a:cs typeface="黑体"/>
              </a:rPr>
              <a:t>码智慧</a:t>
            </a:r>
            <a:r>
              <a:rPr dirty="0" sz="2800">
                <a:solidFill>
                  <a:srgbClr val="C00000"/>
                </a:solidFill>
                <a:latin typeface="黑体"/>
                <a:cs typeface="黑体"/>
              </a:rPr>
              <a:t>能</a:t>
            </a:r>
            <a:r>
              <a:rPr dirty="0" sz="2800" spc="-5">
                <a:solidFill>
                  <a:srgbClr val="C00000"/>
                </a:solidFill>
                <a:latin typeface="黑体"/>
                <a:cs typeface="黑体"/>
              </a:rPr>
              <a:t>源技术</a:t>
            </a:r>
            <a:endParaRPr sz="2800">
              <a:latin typeface="黑体"/>
              <a:cs typeface="黑体"/>
            </a:endParaRPr>
          </a:p>
        </p:txBody>
      </p:sp>
      <p:sp>
        <p:nvSpPr>
          <p:cNvPr id="6" name="object 6"/>
          <p:cNvSpPr/>
          <p:nvPr/>
        </p:nvSpPr>
        <p:spPr>
          <a:xfrm>
            <a:off x="623316" y="4549140"/>
            <a:ext cx="10547985" cy="1405255"/>
          </a:xfrm>
          <a:custGeom>
            <a:avLst/>
            <a:gdLst/>
            <a:ahLst/>
            <a:cxnLst/>
            <a:rect l="l" t="t" r="r" b="b"/>
            <a:pathLst>
              <a:path w="10547985" h="1405254">
                <a:moveTo>
                  <a:pt x="10547604" y="0"/>
                </a:moveTo>
                <a:lnTo>
                  <a:pt x="0" y="0"/>
                </a:lnTo>
                <a:lnTo>
                  <a:pt x="0" y="1405128"/>
                </a:lnTo>
                <a:lnTo>
                  <a:pt x="10547604" y="1405128"/>
                </a:lnTo>
                <a:lnTo>
                  <a:pt x="10547604" y="0"/>
                </a:lnTo>
                <a:close/>
              </a:path>
            </a:pathLst>
          </a:custGeom>
          <a:solidFill>
            <a:srgbClr val="C8F9FB"/>
          </a:solidFill>
        </p:spPr>
        <p:txBody>
          <a:bodyPr wrap="square" lIns="0" tIns="0" rIns="0" bIns="0" rtlCol="0"/>
          <a:lstStyle/>
          <a:p/>
        </p:txBody>
      </p:sp>
      <p:sp>
        <p:nvSpPr>
          <p:cNvPr id="7" name="object 7"/>
          <p:cNvSpPr txBox="1"/>
          <p:nvPr/>
        </p:nvSpPr>
        <p:spPr>
          <a:xfrm>
            <a:off x="715060" y="4519351"/>
            <a:ext cx="1379855" cy="1398270"/>
          </a:xfrm>
          <a:prstGeom prst="rect">
            <a:avLst/>
          </a:prstGeom>
        </p:spPr>
        <p:txBody>
          <a:bodyPr wrap="square" lIns="0" tIns="165735" rIns="0" bIns="0" rtlCol="0" vert="horz">
            <a:spAutoFit/>
          </a:bodyPr>
          <a:lstStyle/>
          <a:p>
            <a:pPr marL="342900" indent="-342900">
              <a:lnSpc>
                <a:spcPct val="100000"/>
              </a:lnSpc>
              <a:spcBef>
                <a:spcPts val="1305"/>
              </a:spcBef>
              <a:buFont typeface="Wingdings"/>
              <a:buChar char=""/>
              <a:tabLst>
                <a:tab pos="342900" algn="l"/>
              </a:tabLst>
            </a:pPr>
            <a:r>
              <a:rPr dirty="0" sz="2000" b="1">
                <a:solidFill>
                  <a:srgbClr val="0000CC"/>
                </a:solidFill>
                <a:latin typeface="黑体"/>
                <a:cs typeface="黑体"/>
              </a:rPr>
              <a:t>科研环节</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spc="5" b="1">
                <a:solidFill>
                  <a:srgbClr val="0000CC"/>
                </a:solidFill>
                <a:latin typeface="黑体"/>
                <a:cs typeface="黑体"/>
              </a:rPr>
              <a:t>生产环节</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spc="5" b="1">
                <a:solidFill>
                  <a:srgbClr val="0000CC"/>
                </a:solidFill>
                <a:latin typeface="黑体"/>
                <a:cs typeface="黑体"/>
              </a:rPr>
              <a:t>消费环节</a:t>
            </a:r>
            <a:endParaRPr sz="2000">
              <a:latin typeface="黑体"/>
              <a:cs typeface="黑体"/>
            </a:endParaRPr>
          </a:p>
        </p:txBody>
      </p:sp>
      <p:sp>
        <p:nvSpPr>
          <p:cNvPr id="12" name="object 12"/>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8" name="object 8"/>
          <p:cNvSpPr txBox="1"/>
          <p:nvPr/>
        </p:nvSpPr>
        <p:spPr>
          <a:xfrm>
            <a:off x="2338070" y="4519351"/>
            <a:ext cx="5380355" cy="1398270"/>
          </a:xfrm>
          <a:prstGeom prst="rect">
            <a:avLst/>
          </a:prstGeom>
        </p:spPr>
        <p:txBody>
          <a:bodyPr wrap="square" lIns="0" tIns="165735" rIns="0" bIns="0" rtlCol="0" vert="horz">
            <a:spAutoFit/>
          </a:bodyPr>
          <a:lstStyle/>
          <a:p>
            <a:pPr>
              <a:lnSpc>
                <a:spcPct val="100000"/>
              </a:lnSpc>
              <a:spcBef>
                <a:spcPts val="1305"/>
              </a:spcBef>
            </a:pPr>
            <a:r>
              <a:rPr dirty="0" sz="2000" spc="-5" b="1">
                <a:latin typeface="黑体"/>
                <a:cs typeface="黑体"/>
              </a:rPr>
              <a:t>协</a:t>
            </a:r>
            <a:r>
              <a:rPr dirty="0" sz="2000" spc="5" b="1">
                <a:latin typeface="黑体"/>
                <a:cs typeface="黑体"/>
              </a:rPr>
              <a:t>同创新研</a:t>
            </a:r>
            <a:r>
              <a:rPr dirty="0" sz="2000" spc="-5" b="1">
                <a:latin typeface="黑体"/>
                <a:cs typeface="黑体"/>
              </a:rPr>
              <a:t>究</a:t>
            </a:r>
            <a:endParaRPr sz="2000">
              <a:latin typeface="黑体"/>
              <a:cs typeface="黑体"/>
            </a:endParaRPr>
          </a:p>
          <a:p>
            <a:pPr marR="5080">
              <a:lnSpc>
                <a:spcPct val="150000"/>
              </a:lnSpc>
            </a:pPr>
            <a:r>
              <a:rPr dirty="0" sz="2000" spc="-5" b="1">
                <a:latin typeface="黑体"/>
                <a:cs typeface="黑体"/>
              </a:rPr>
              <a:t>优</a:t>
            </a:r>
            <a:r>
              <a:rPr dirty="0" sz="2000" spc="5" b="1">
                <a:latin typeface="黑体"/>
                <a:cs typeface="黑体"/>
              </a:rPr>
              <a:t>化产业结</a:t>
            </a:r>
            <a:r>
              <a:rPr dirty="0" sz="2000" spc="-5" b="1">
                <a:latin typeface="黑体"/>
                <a:cs typeface="黑体"/>
              </a:rPr>
              <a:t>构，</a:t>
            </a:r>
            <a:r>
              <a:rPr dirty="0" sz="2000" spc="10" b="1">
                <a:latin typeface="黑体"/>
                <a:cs typeface="黑体"/>
              </a:rPr>
              <a:t>推</a:t>
            </a:r>
            <a:r>
              <a:rPr dirty="0" sz="2000" spc="5" b="1">
                <a:latin typeface="黑体"/>
                <a:cs typeface="黑体"/>
              </a:rPr>
              <a:t>广应用</a:t>
            </a:r>
            <a:r>
              <a:rPr dirty="0" sz="2000" spc="-5" b="1">
                <a:latin typeface="黑体"/>
                <a:cs typeface="黑体"/>
              </a:rPr>
              <a:t>高效</a:t>
            </a:r>
            <a:r>
              <a:rPr dirty="0" sz="2000" spc="10" b="1">
                <a:latin typeface="黑体"/>
                <a:cs typeface="黑体"/>
              </a:rPr>
              <a:t>、</a:t>
            </a:r>
            <a:r>
              <a:rPr dirty="0" sz="2000" spc="5" b="1">
                <a:latin typeface="黑体"/>
                <a:cs typeface="黑体"/>
              </a:rPr>
              <a:t>清洁、</a:t>
            </a:r>
            <a:r>
              <a:rPr dirty="0" sz="2000" spc="-5" b="1">
                <a:latin typeface="黑体"/>
                <a:cs typeface="黑体"/>
              </a:rPr>
              <a:t>低碳</a:t>
            </a:r>
            <a:r>
              <a:rPr dirty="0" sz="2000" spc="10" b="1">
                <a:latin typeface="黑体"/>
                <a:cs typeface="黑体"/>
              </a:rPr>
              <a:t>技</a:t>
            </a:r>
            <a:r>
              <a:rPr dirty="0" sz="2000" spc="-5" b="1">
                <a:latin typeface="黑体"/>
                <a:cs typeface="黑体"/>
              </a:rPr>
              <a:t>术 </a:t>
            </a:r>
            <a:r>
              <a:rPr dirty="0" sz="2000" spc="-5" b="1">
                <a:latin typeface="黑体"/>
                <a:cs typeface="黑体"/>
              </a:rPr>
              <a:t>引</a:t>
            </a:r>
            <a:r>
              <a:rPr dirty="0" sz="2000" spc="5" b="1">
                <a:latin typeface="黑体"/>
                <a:cs typeface="黑体"/>
              </a:rPr>
              <a:t>导和鼓励</a:t>
            </a:r>
            <a:r>
              <a:rPr dirty="0" sz="2000" spc="-5" b="1">
                <a:latin typeface="黑体"/>
                <a:cs typeface="黑体"/>
              </a:rPr>
              <a:t>崇尚</a:t>
            </a:r>
            <a:r>
              <a:rPr dirty="0" sz="2000" spc="10" b="1">
                <a:latin typeface="黑体"/>
                <a:cs typeface="黑体"/>
              </a:rPr>
              <a:t>节</a:t>
            </a:r>
            <a:r>
              <a:rPr dirty="0" sz="2000" spc="5" b="1">
                <a:latin typeface="黑体"/>
                <a:cs typeface="黑体"/>
              </a:rPr>
              <a:t>约、杜</a:t>
            </a:r>
            <a:r>
              <a:rPr dirty="0" sz="2000" spc="-5" b="1">
                <a:latin typeface="黑体"/>
                <a:cs typeface="黑体"/>
              </a:rPr>
              <a:t>绝浪费</a:t>
            </a:r>
            <a:endParaRPr sz="2000">
              <a:latin typeface="黑体"/>
              <a:cs typeface="黑体"/>
            </a:endParaRPr>
          </a:p>
        </p:txBody>
      </p:sp>
      <p:sp>
        <p:nvSpPr>
          <p:cNvPr id="9" name="object 9"/>
          <p:cNvSpPr txBox="1"/>
          <p:nvPr/>
        </p:nvSpPr>
        <p:spPr>
          <a:xfrm>
            <a:off x="725830" y="3887165"/>
            <a:ext cx="3328035"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a:solidFill>
                  <a:srgbClr val="C00000"/>
                </a:solidFill>
                <a:latin typeface="黑体"/>
                <a:cs typeface="黑体"/>
              </a:rPr>
              <a:t>催</a:t>
            </a:r>
            <a:r>
              <a:rPr dirty="0" sz="2800" spc="-5">
                <a:solidFill>
                  <a:srgbClr val="C00000"/>
                </a:solidFill>
                <a:latin typeface="黑体"/>
                <a:cs typeface="黑体"/>
              </a:rPr>
              <a:t>生智慧</a:t>
            </a:r>
            <a:r>
              <a:rPr dirty="0" sz="2800">
                <a:solidFill>
                  <a:srgbClr val="C00000"/>
                </a:solidFill>
                <a:latin typeface="黑体"/>
                <a:cs typeface="黑体"/>
              </a:rPr>
              <a:t>能</a:t>
            </a:r>
            <a:r>
              <a:rPr dirty="0" sz="2800" spc="-5">
                <a:solidFill>
                  <a:srgbClr val="C00000"/>
                </a:solidFill>
                <a:latin typeface="黑体"/>
                <a:cs typeface="黑体"/>
              </a:rPr>
              <a:t>源制度</a:t>
            </a:r>
            <a:endParaRPr sz="2800">
              <a:latin typeface="黑体"/>
              <a:cs typeface="黑体"/>
            </a:endParaRPr>
          </a:p>
        </p:txBody>
      </p:sp>
      <p:sp>
        <p:nvSpPr>
          <p:cNvPr id="10" name="object 10"/>
          <p:cNvSpPr txBox="1"/>
          <p:nvPr/>
        </p:nvSpPr>
        <p:spPr>
          <a:xfrm>
            <a:off x="4468495" y="3803726"/>
            <a:ext cx="3278504" cy="636270"/>
          </a:xfrm>
          <a:prstGeom prst="rect">
            <a:avLst/>
          </a:prstGeom>
        </p:spPr>
        <p:txBody>
          <a:bodyPr wrap="square" lIns="0" tIns="13335" rIns="0" bIns="0" rtlCol="0" vert="horz">
            <a:spAutoFit/>
          </a:bodyPr>
          <a:lstStyle/>
          <a:p>
            <a:pPr marL="469900" indent="-457200">
              <a:lnSpc>
                <a:spcPct val="100000"/>
              </a:lnSpc>
              <a:spcBef>
                <a:spcPts val="105"/>
              </a:spcBef>
              <a:buFont typeface="Wingdings"/>
              <a:buChar char=""/>
              <a:tabLst>
                <a:tab pos="469265" algn="l"/>
                <a:tab pos="469900" algn="l"/>
              </a:tabLst>
            </a:pPr>
            <a:r>
              <a:rPr dirty="0" sz="2000" spc="5">
                <a:solidFill>
                  <a:srgbClr val="0000CC"/>
                </a:solidFill>
                <a:latin typeface="黑体"/>
                <a:cs typeface="黑体"/>
              </a:rPr>
              <a:t>国内</a:t>
            </a:r>
            <a:r>
              <a:rPr dirty="0" sz="2000" spc="-5">
                <a:solidFill>
                  <a:srgbClr val="0000CC"/>
                </a:solidFill>
                <a:latin typeface="黑体"/>
                <a:cs typeface="黑体"/>
              </a:rPr>
              <a:t>法</a:t>
            </a:r>
            <a:r>
              <a:rPr dirty="0" sz="2000" spc="-10">
                <a:solidFill>
                  <a:srgbClr val="0000CC"/>
                </a:solidFill>
                <a:latin typeface="黑体"/>
                <a:cs typeface="黑体"/>
              </a:rPr>
              <a:t>律</a:t>
            </a:r>
            <a:r>
              <a:rPr dirty="0" sz="2000" spc="5">
                <a:solidFill>
                  <a:srgbClr val="0000CC"/>
                </a:solidFill>
                <a:latin typeface="黑体"/>
                <a:cs typeface="黑体"/>
              </a:rPr>
              <a:t>法</a:t>
            </a:r>
            <a:r>
              <a:rPr dirty="0" sz="2000" spc="-15">
                <a:solidFill>
                  <a:srgbClr val="0000CC"/>
                </a:solidFill>
                <a:latin typeface="黑体"/>
                <a:cs typeface="黑体"/>
              </a:rPr>
              <a:t>规</a:t>
            </a:r>
            <a:r>
              <a:rPr dirty="0" sz="2000" spc="5">
                <a:solidFill>
                  <a:srgbClr val="0000CC"/>
                </a:solidFill>
                <a:latin typeface="黑体"/>
                <a:cs typeface="黑体"/>
              </a:rPr>
              <a:t>、方</a:t>
            </a:r>
            <a:r>
              <a:rPr dirty="0" sz="2000" spc="-5">
                <a:solidFill>
                  <a:srgbClr val="0000CC"/>
                </a:solidFill>
                <a:latin typeface="黑体"/>
                <a:cs typeface="黑体"/>
              </a:rPr>
              <a:t>针</a:t>
            </a:r>
            <a:r>
              <a:rPr dirty="0" sz="2000" spc="-10">
                <a:solidFill>
                  <a:srgbClr val="0000CC"/>
                </a:solidFill>
                <a:latin typeface="黑体"/>
                <a:cs typeface="黑体"/>
              </a:rPr>
              <a:t>政</a:t>
            </a:r>
            <a:r>
              <a:rPr dirty="0" sz="2000" spc="5">
                <a:solidFill>
                  <a:srgbClr val="0000CC"/>
                </a:solidFill>
                <a:latin typeface="黑体"/>
                <a:cs typeface="黑体"/>
              </a:rPr>
              <a:t>策</a:t>
            </a:r>
            <a:endParaRPr sz="2000">
              <a:latin typeface="黑体"/>
              <a:cs typeface="黑体"/>
            </a:endParaRPr>
          </a:p>
          <a:p>
            <a:pPr marL="469900" indent="-457200">
              <a:lnSpc>
                <a:spcPct val="100000"/>
              </a:lnSpc>
              <a:buFont typeface="Wingdings"/>
              <a:buChar char=""/>
              <a:tabLst>
                <a:tab pos="469265" algn="l"/>
                <a:tab pos="469900" algn="l"/>
              </a:tabLst>
            </a:pPr>
            <a:r>
              <a:rPr dirty="0" sz="2000">
                <a:solidFill>
                  <a:srgbClr val="0000CC"/>
                </a:solidFill>
                <a:latin typeface="黑体"/>
                <a:cs typeface="黑体"/>
              </a:rPr>
              <a:t>国际交</a:t>
            </a:r>
            <a:r>
              <a:rPr dirty="0" sz="2000" spc="-15">
                <a:solidFill>
                  <a:srgbClr val="0000CC"/>
                </a:solidFill>
                <a:latin typeface="黑体"/>
                <a:cs typeface="黑体"/>
              </a:rPr>
              <a:t>流</a:t>
            </a:r>
            <a:r>
              <a:rPr dirty="0" sz="2000">
                <a:solidFill>
                  <a:srgbClr val="0000CC"/>
                </a:solidFill>
                <a:latin typeface="黑体"/>
                <a:cs typeface="黑体"/>
              </a:rPr>
              <a:t>合</a:t>
            </a:r>
            <a:r>
              <a:rPr dirty="0" sz="2000" spc="-15">
                <a:solidFill>
                  <a:srgbClr val="0000CC"/>
                </a:solidFill>
                <a:latin typeface="黑体"/>
                <a:cs typeface="黑体"/>
              </a:rPr>
              <a:t>作</a:t>
            </a:r>
            <a:r>
              <a:rPr dirty="0" sz="2000">
                <a:solidFill>
                  <a:srgbClr val="0000CC"/>
                </a:solidFill>
                <a:latin typeface="黑体"/>
                <a:cs typeface="黑体"/>
              </a:rPr>
              <a:t>，实现</a:t>
            </a:r>
            <a:r>
              <a:rPr dirty="0" sz="2000" spc="-15">
                <a:solidFill>
                  <a:srgbClr val="0000CC"/>
                </a:solidFill>
                <a:latin typeface="黑体"/>
                <a:cs typeface="黑体"/>
              </a:rPr>
              <a:t>共</a:t>
            </a:r>
            <a:r>
              <a:rPr dirty="0" sz="2000">
                <a:solidFill>
                  <a:srgbClr val="0000CC"/>
                </a:solidFill>
                <a:latin typeface="黑体"/>
                <a:cs typeface="黑体"/>
              </a:rPr>
              <a:t>赢</a:t>
            </a:r>
            <a:endParaRPr sz="2000">
              <a:latin typeface="黑体"/>
              <a:cs typeface="黑体"/>
            </a:endParaRPr>
          </a:p>
        </p:txBody>
      </p:sp>
      <p:sp>
        <p:nvSpPr>
          <p:cNvPr id="11" name="object 11"/>
          <p:cNvSpPr txBox="1"/>
          <p:nvPr/>
        </p:nvSpPr>
        <p:spPr>
          <a:xfrm>
            <a:off x="4707128" y="1153159"/>
            <a:ext cx="5184140" cy="635635"/>
          </a:xfrm>
          <a:prstGeom prst="rect">
            <a:avLst/>
          </a:prstGeom>
        </p:spPr>
        <p:txBody>
          <a:bodyPr wrap="square" lIns="0" tIns="13335" rIns="0" bIns="0" rtlCol="0" vert="horz">
            <a:spAutoFit/>
          </a:bodyPr>
          <a:lstStyle/>
          <a:p>
            <a:pPr marL="469900" indent="-457200">
              <a:lnSpc>
                <a:spcPct val="100000"/>
              </a:lnSpc>
              <a:spcBef>
                <a:spcPts val="105"/>
              </a:spcBef>
              <a:buFont typeface="Wingdings"/>
              <a:buChar char=""/>
              <a:tabLst>
                <a:tab pos="469265" algn="l"/>
                <a:tab pos="469900" algn="l"/>
                <a:tab pos="2882265" algn="l"/>
              </a:tabLst>
            </a:pPr>
            <a:r>
              <a:rPr dirty="0" sz="2000">
                <a:solidFill>
                  <a:srgbClr val="0000CC"/>
                </a:solidFill>
                <a:latin typeface="黑体"/>
                <a:cs typeface="黑体"/>
              </a:rPr>
              <a:t>新能源</a:t>
            </a:r>
            <a:r>
              <a:rPr dirty="0" sz="2000" spc="-15">
                <a:solidFill>
                  <a:srgbClr val="0000CC"/>
                </a:solidFill>
                <a:latin typeface="黑体"/>
                <a:cs typeface="黑体"/>
              </a:rPr>
              <a:t>步</a:t>
            </a:r>
            <a:r>
              <a:rPr dirty="0" sz="2000">
                <a:solidFill>
                  <a:srgbClr val="0000CC"/>
                </a:solidFill>
                <a:latin typeface="黑体"/>
                <a:cs typeface="黑体"/>
              </a:rPr>
              <a:t>伐</a:t>
            </a:r>
            <a:r>
              <a:rPr dirty="0" sz="2000" spc="-15">
                <a:solidFill>
                  <a:srgbClr val="0000CC"/>
                </a:solidFill>
                <a:latin typeface="黑体"/>
                <a:cs typeface="黑体"/>
              </a:rPr>
              <a:t>适</a:t>
            </a:r>
            <a:r>
              <a:rPr dirty="0" sz="2000">
                <a:solidFill>
                  <a:srgbClr val="0000CC"/>
                </a:solidFill>
                <a:latin typeface="黑体"/>
                <a:cs typeface="黑体"/>
              </a:rPr>
              <a:t>度	</a:t>
            </a:r>
            <a:r>
              <a:rPr dirty="0" sz="2000">
                <a:latin typeface="黑体"/>
                <a:cs typeface="黑体"/>
              </a:rPr>
              <a:t>质量安全和</a:t>
            </a:r>
            <a:r>
              <a:rPr dirty="0" sz="2000" spc="-15">
                <a:latin typeface="黑体"/>
                <a:cs typeface="黑体"/>
              </a:rPr>
              <a:t>产</a:t>
            </a:r>
            <a:r>
              <a:rPr dirty="0" sz="2000">
                <a:latin typeface="黑体"/>
                <a:cs typeface="黑体"/>
              </a:rPr>
              <a:t>能</a:t>
            </a:r>
            <a:r>
              <a:rPr dirty="0" sz="2000" spc="-15">
                <a:latin typeface="黑体"/>
                <a:cs typeface="黑体"/>
              </a:rPr>
              <a:t>过</a:t>
            </a:r>
            <a:r>
              <a:rPr dirty="0" sz="2000">
                <a:latin typeface="黑体"/>
                <a:cs typeface="黑体"/>
              </a:rPr>
              <a:t>剩</a:t>
            </a:r>
            <a:endParaRPr sz="2000">
              <a:latin typeface="黑体"/>
              <a:cs typeface="黑体"/>
            </a:endParaRPr>
          </a:p>
          <a:p>
            <a:pPr marL="469900" indent="-457200">
              <a:lnSpc>
                <a:spcPct val="100000"/>
              </a:lnSpc>
              <a:buFont typeface="Wingdings"/>
              <a:buChar char=""/>
              <a:tabLst>
                <a:tab pos="469265" algn="l"/>
                <a:tab pos="469900" algn="l"/>
              </a:tabLst>
            </a:pPr>
            <a:r>
              <a:rPr dirty="0" sz="2000">
                <a:solidFill>
                  <a:srgbClr val="0000CC"/>
                </a:solidFill>
                <a:latin typeface="黑体"/>
                <a:cs typeface="黑体"/>
              </a:rPr>
              <a:t>技术路</a:t>
            </a:r>
            <a:r>
              <a:rPr dirty="0" sz="2000" spc="-15">
                <a:solidFill>
                  <a:srgbClr val="0000CC"/>
                </a:solidFill>
                <a:latin typeface="黑体"/>
                <a:cs typeface="黑体"/>
              </a:rPr>
              <a:t>径</a:t>
            </a:r>
            <a:r>
              <a:rPr dirty="0" sz="2000">
                <a:solidFill>
                  <a:srgbClr val="0000CC"/>
                </a:solidFill>
                <a:latin typeface="黑体"/>
                <a:cs typeface="黑体"/>
              </a:rPr>
              <a:t>维</a:t>
            </a:r>
            <a:r>
              <a:rPr dirty="0" sz="2000" spc="-15">
                <a:solidFill>
                  <a:srgbClr val="0000CC"/>
                </a:solidFill>
                <a:latin typeface="黑体"/>
                <a:cs typeface="黑体"/>
              </a:rPr>
              <a:t>度</a:t>
            </a:r>
            <a:r>
              <a:rPr dirty="0" sz="2000">
                <a:solidFill>
                  <a:srgbClr val="0000CC"/>
                </a:solidFill>
                <a:latin typeface="黑体"/>
                <a:cs typeface="黑体"/>
              </a:rPr>
              <a:t>适宜</a:t>
            </a:r>
            <a:r>
              <a:rPr dirty="0" sz="2000" spc="965">
                <a:solidFill>
                  <a:srgbClr val="0000CC"/>
                </a:solidFill>
                <a:latin typeface="黑体"/>
                <a:cs typeface="黑体"/>
              </a:rPr>
              <a:t> </a:t>
            </a:r>
            <a:r>
              <a:rPr dirty="0" sz="2000">
                <a:latin typeface="黑体"/>
                <a:cs typeface="黑体"/>
              </a:rPr>
              <a:t>“开</a:t>
            </a:r>
            <a:r>
              <a:rPr dirty="0" sz="2000" spc="-15">
                <a:latin typeface="黑体"/>
                <a:cs typeface="黑体"/>
              </a:rPr>
              <a:t>源</a:t>
            </a:r>
            <a:r>
              <a:rPr dirty="0" sz="2000">
                <a:latin typeface="黑体"/>
                <a:cs typeface="黑体"/>
              </a:rPr>
              <a:t>”</a:t>
            </a:r>
            <a:r>
              <a:rPr dirty="0" sz="2000" spc="-15">
                <a:latin typeface="黑体"/>
                <a:cs typeface="黑体"/>
              </a:rPr>
              <a:t> </a:t>
            </a:r>
            <a:r>
              <a:rPr dirty="0" sz="2000">
                <a:latin typeface="黑体"/>
                <a:cs typeface="黑体"/>
              </a:rPr>
              <a:t>和“</a:t>
            </a:r>
            <a:r>
              <a:rPr dirty="0" sz="2000" spc="5">
                <a:latin typeface="黑体"/>
                <a:cs typeface="黑体"/>
              </a:rPr>
              <a:t>节</a:t>
            </a:r>
            <a:r>
              <a:rPr dirty="0" sz="2000" spc="-10">
                <a:latin typeface="黑体"/>
                <a:cs typeface="黑体"/>
              </a:rPr>
              <a:t>流</a:t>
            </a:r>
            <a:r>
              <a:rPr dirty="0" sz="2000">
                <a:latin typeface="黑体"/>
                <a:cs typeface="黑体"/>
              </a:rPr>
              <a:t>”</a:t>
            </a:r>
            <a:endParaRPr sz="2000">
              <a:latin typeface="黑体"/>
              <a:cs typeface="黑体"/>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954783" y="5283"/>
            <a:ext cx="5608320" cy="635000"/>
          </a:xfrm>
          <a:prstGeom prst="rect"/>
        </p:spPr>
        <p:txBody>
          <a:bodyPr wrap="square" lIns="0" tIns="12065" rIns="0" bIns="0" rtlCol="0" vert="horz">
            <a:spAutoFit/>
          </a:bodyPr>
          <a:lstStyle/>
          <a:p>
            <a:pPr marL="12700">
              <a:lnSpc>
                <a:spcPct val="100000"/>
              </a:lnSpc>
              <a:spcBef>
                <a:spcPts val="95"/>
              </a:spcBef>
            </a:pPr>
            <a:r>
              <a:rPr dirty="0" spc="-10"/>
              <a:t>智慧能源与智能化工展望</a:t>
            </a:r>
          </a:p>
        </p:txBody>
      </p:sp>
      <p:sp>
        <p:nvSpPr>
          <p:cNvPr id="4" name="object 4"/>
          <p:cNvSpPr txBox="1"/>
          <p:nvPr/>
        </p:nvSpPr>
        <p:spPr>
          <a:xfrm>
            <a:off x="647700" y="1848611"/>
            <a:ext cx="10640695" cy="1405255"/>
          </a:xfrm>
          <a:prstGeom prst="rect">
            <a:avLst/>
          </a:prstGeom>
          <a:solidFill>
            <a:srgbClr val="C8F9FB"/>
          </a:solidFill>
        </p:spPr>
        <p:txBody>
          <a:bodyPr wrap="square" lIns="0" tIns="135890" rIns="0" bIns="0" rtlCol="0" vert="horz">
            <a:spAutoFit/>
          </a:bodyPr>
          <a:lstStyle/>
          <a:p>
            <a:pPr marL="433705" indent="-343535">
              <a:lnSpc>
                <a:spcPct val="100000"/>
              </a:lnSpc>
              <a:spcBef>
                <a:spcPts val="1070"/>
              </a:spcBef>
              <a:buFont typeface="Wingdings"/>
              <a:buChar char=""/>
              <a:tabLst>
                <a:tab pos="434340" algn="l"/>
              </a:tabLst>
            </a:pPr>
            <a:r>
              <a:rPr dirty="0" sz="2000" spc="5" b="1">
                <a:latin typeface="黑体"/>
                <a:cs typeface="黑体"/>
              </a:rPr>
              <a:t>推动智慧</a:t>
            </a:r>
            <a:r>
              <a:rPr dirty="0" sz="2000" spc="-5" b="1">
                <a:latin typeface="黑体"/>
                <a:cs typeface="黑体"/>
              </a:rPr>
              <a:t>能源</a:t>
            </a:r>
            <a:r>
              <a:rPr dirty="0" sz="2000" spc="10" b="1">
                <a:latin typeface="黑体"/>
                <a:cs typeface="黑体"/>
              </a:rPr>
              <a:t>技</a:t>
            </a:r>
            <a:r>
              <a:rPr dirty="0" sz="2000" spc="5" b="1">
                <a:latin typeface="黑体"/>
                <a:cs typeface="黑体"/>
              </a:rPr>
              <a:t>术和制</a:t>
            </a:r>
            <a:r>
              <a:rPr dirty="0" sz="2000" spc="-5" b="1">
                <a:latin typeface="黑体"/>
                <a:cs typeface="黑体"/>
              </a:rPr>
              <a:t>度的</a:t>
            </a:r>
            <a:r>
              <a:rPr dirty="0" sz="2000" spc="10" b="1">
                <a:latin typeface="黑体"/>
                <a:cs typeface="黑体"/>
              </a:rPr>
              <a:t>国</a:t>
            </a:r>
            <a:r>
              <a:rPr dirty="0" sz="2000" spc="5" b="1">
                <a:latin typeface="黑体"/>
                <a:cs typeface="黑体"/>
              </a:rPr>
              <a:t>际交流</a:t>
            </a:r>
            <a:r>
              <a:rPr dirty="0" sz="2000" spc="-5" b="1">
                <a:latin typeface="黑体"/>
                <a:cs typeface="黑体"/>
              </a:rPr>
              <a:t>与合作</a:t>
            </a:r>
            <a:endParaRPr sz="2000">
              <a:latin typeface="黑体"/>
              <a:cs typeface="黑体"/>
            </a:endParaRPr>
          </a:p>
          <a:p>
            <a:pPr marL="433705" indent="-343535">
              <a:lnSpc>
                <a:spcPct val="100000"/>
              </a:lnSpc>
              <a:spcBef>
                <a:spcPts val="1200"/>
              </a:spcBef>
              <a:buFont typeface="Wingdings"/>
              <a:buChar char=""/>
              <a:tabLst>
                <a:tab pos="434340" algn="l"/>
              </a:tabLst>
            </a:pPr>
            <a:r>
              <a:rPr dirty="0" sz="2000" spc="5" b="1">
                <a:latin typeface="黑体"/>
                <a:cs typeface="黑体"/>
              </a:rPr>
              <a:t>坚持“共</a:t>
            </a:r>
            <a:r>
              <a:rPr dirty="0" sz="2000" spc="-5" b="1">
                <a:latin typeface="黑体"/>
                <a:cs typeface="黑体"/>
              </a:rPr>
              <a:t>同但</a:t>
            </a:r>
            <a:r>
              <a:rPr dirty="0" sz="2000" spc="10" b="1">
                <a:latin typeface="黑体"/>
                <a:cs typeface="黑体"/>
              </a:rPr>
              <a:t>有</a:t>
            </a:r>
            <a:r>
              <a:rPr dirty="0" sz="2000" spc="5" b="1">
                <a:latin typeface="黑体"/>
                <a:cs typeface="黑体"/>
              </a:rPr>
              <a:t>区别”</a:t>
            </a:r>
            <a:r>
              <a:rPr dirty="0" sz="2000" spc="-5" b="1">
                <a:latin typeface="黑体"/>
                <a:cs typeface="黑体"/>
              </a:rPr>
              <a:t>的原则</a:t>
            </a:r>
            <a:endParaRPr sz="2000">
              <a:latin typeface="黑体"/>
              <a:cs typeface="黑体"/>
            </a:endParaRPr>
          </a:p>
          <a:p>
            <a:pPr marL="433705" indent="-343535">
              <a:lnSpc>
                <a:spcPct val="100000"/>
              </a:lnSpc>
              <a:spcBef>
                <a:spcPts val="1200"/>
              </a:spcBef>
              <a:buFont typeface="Wingdings"/>
              <a:buChar char=""/>
              <a:tabLst>
                <a:tab pos="434340" algn="l"/>
              </a:tabLst>
            </a:pPr>
            <a:r>
              <a:rPr dirty="0" sz="2000" spc="5" b="1">
                <a:latin typeface="黑体"/>
                <a:cs typeface="黑体"/>
              </a:rPr>
              <a:t>推动共建</a:t>
            </a:r>
            <a:r>
              <a:rPr dirty="0" sz="2000" spc="-5" b="1">
                <a:latin typeface="黑体"/>
                <a:cs typeface="黑体"/>
              </a:rPr>
              <a:t>人类</a:t>
            </a:r>
            <a:r>
              <a:rPr dirty="0" sz="2000" spc="5" b="1">
                <a:latin typeface="黑体"/>
                <a:cs typeface="黑体"/>
              </a:rPr>
              <a:t>命运共同</a:t>
            </a:r>
            <a:r>
              <a:rPr dirty="0" sz="2000" spc="-5" b="1">
                <a:latin typeface="黑体"/>
                <a:cs typeface="黑体"/>
              </a:rPr>
              <a:t>体，</a:t>
            </a:r>
            <a:r>
              <a:rPr dirty="0" sz="2000" spc="5" b="1">
                <a:latin typeface="黑体"/>
                <a:cs typeface="黑体"/>
              </a:rPr>
              <a:t>协力应对</a:t>
            </a:r>
            <a:r>
              <a:rPr dirty="0" sz="2000" spc="-5" b="1">
                <a:latin typeface="黑体"/>
                <a:cs typeface="黑体"/>
              </a:rPr>
              <a:t>资源</a:t>
            </a:r>
            <a:r>
              <a:rPr dirty="0" sz="2000" spc="5" b="1">
                <a:latin typeface="黑体"/>
                <a:cs typeface="黑体"/>
              </a:rPr>
              <a:t>、环境和</a:t>
            </a:r>
            <a:r>
              <a:rPr dirty="0" sz="2000" spc="-5" b="1">
                <a:latin typeface="黑体"/>
                <a:cs typeface="黑体"/>
              </a:rPr>
              <a:t>气候</a:t>
            </a:r>
            <a:r>
              <a:rPr dirty="0" sz="2000" spc="5" b="1">
                <a:latin typeface="黑体"/>
                <a:cs typeface="黑体"/>
              </a:rPr>
              <a:t>问</a:t>
            </a:r>
            <a:r>
              <a:rPr dirty="0" sz="2000" spc="-5" b="1">
                <a:latin typeface="黑体"/>
                <a:cs typeface="黑体"/>
              </a:rPr>
              <a:t>题</a:t>
            </a:r>
            <a:endParaRPr sz="2000">
              <a:latin typeface="黑体"/>
              <a:cs typeface="黑体"/>
            </a:endParaRPr>
          </a:p>
        </p:txBody>
      </p:sp>
      <p:sp>
        <p:nvSpPr>
          <p:cNvPr id="5" name="object 5"/>
          <p:cNvSpPr txBox="1"/>
          <p:nvPr/>
        </p:nvSpPr>
        <p:spPr>
          <a:xfrm>
            <a:off x="642619" y="1240028"/>
            <a:ext cx="3326129"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推</a:t>
            </a:r>
            <a:r>
              <a:rPr dirty="0" sz="2800" spc="-5">
                <a:solidFill>
                  <a:srgbClr val="C00000"/>
                </a:solidFill>
                <a:latin typeface="黑体"/>
                <a:cs typeface="黑体"/>
              </a:rPr>
              <a:t>进智慧</a:t>
            </a:r>
            <a:r>
              <a:rPr dirty="0" sz="2800">
                <a:solidFill>
                  <a:srgbClr val="C00000"/>
                </a:solidFill>
                <a:latin typeface="黑体"/>
                <a:cs typeface="黑体"/>
              </a:rPr>
              <a:t>能</a:t>
            </a:r>
            <a:r>
              <a:rPr dirty="0" sz="2800" spc="-5">
                <a:solidFill>
                  <a:srgbClr val="C00000"/>
                </a:solidFill>
                <a:latin typeface="黑体"/>
                <a:cs typeface="黑体"/>
              </a:rPr>
              <a:t>源合作</a:t>
            </a:r>
            <a:endParaRPr sz="2800">
              <a:latin typeface="黑体"/>
              <a:cs typeface="黑体"/>
            </a:endParaRPr>
          </a:p>
        </p:txBody>
      </p:sp>
      <p:grpSp>
        <p:nvGrpSpPr>
          <p:cNvPr id="6" name="object 6"/>
          <p:cNvGrpSpPr/>
          <p:nvPr/>
        </p:nvGrpSpPr>
        <p:grpSpPr>
          <a:xfrm>
            <a:off x="647700" y="3386328"/>
            <a:ext cx="10640695" cy="3131820"/>
            <a:chOff x="647700" y="3386328"/>
            <a:chExt cx="10640695" cy="3131820"/>
          </a:xfrm>
        </p:grpSpPr>
        <p:pic>
          <p:nvPicPr>
            <p:cNvPr id="7" name="object 7"/>
            <p:cNvPicPr/>
            <p:nvPr/>
          </p:nvPicPr>
          <p:blipFill>
            <a:blip r:embed="rId2" cstate="print"/>
            <a:stretch>
              <a:fillRect/>
            </a:stretch>
          </p:blipFill>
          <p:spPr>
            <a:xfrm>
              <a:off x="5852159" y="3386328"/>
              <a:ext cx="5436108" cy="3058668"/>
            </a:xfrm>
            <a:prstGeom prst="rect">
              <a:avLst/>
            </a:prstGeom>
          </p:spPr>
        </p:pic>
        <p:pic>
          <p:nvPicPr>
            <p:cNvPr id="8" name="object 8"/>
            <p:cNvPicPr/>
            <p:nvPr/>
          </p:nvPicPr>
          <p:blipFill>
            <a:blip r:embed="rId3" cstate="print"/>
            <a:stretch>
              <a:fillRect/>
            </a:stretch>
          </p:blipFill>
          <p:spPr>
            <a:xfrm>
              <a:off x="647700" y="3386328"/>
              <a:ext cx="5219700" cy="3131820"/>
            </a:xfrm>
            <a:prstGeom prst="rect">
              <a:avLst/>
            </a:prstGeom>
          </p:spPr>
        </p:pic>
      </p:grpSp>
      <p:sp>
        <p:nvSpPr>
          <p:cNvPr id="9" name="object 9"/>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914742"/>
            <a:ext cx="10643235" cy="2081530"/>
          </a:xfrm>
          <a:prstGeom prst="rect">
            <a:avLst/>
          </a:prstGeom>
        </p:spPr>
        <p:txBody>
          <a:bodyPr wrap="square" lIns="0" tIns="280670" rIns="0" bIns="0" rtlCol="0" vert="horz">
            <a:spAutoFit/>
          </a:bodyPr>
          <a:lstStyle/>
          <a:p>
            <a:pPr marL="561340" indent="-548640">
              <a:lnSpc>
                <a:spcPct val="100000"/>
              </a:lnSpc>
              <a:spcBef>
                <a:spcPts val="2210"/>
              </a:spcBef>
              <a:buFont typeface="Wingdings"/>
              <a:buChar char=""/>
              <a:tabLst>
                <a:tab pos="561340" algn="l"/>
              </a:tabLst>
            </a:pPr>
            <a:r>
              <a:rPr dirty="0" sz="3200" b="1">
                <a:solidFill>
                  <a:srgbClr val="1D41D4"/>
                </a:solidFill>
                <a:latin typeface="等线"/>
                <a:cs typeface="等线"/>
              </a:rPr>
              <a:t>太阳能</a:t>
            </a:r>
            <a:endParaRPr sz="3200">
              <a:latin typeface="等线"/>
              <a:cs typeface="等线"/>
            </a:endParaRPr>
          </a:p>
          <a:p>
            <a:pPr marL="292100" indent="-280035">
              <a:lnSpc>
                <a:spcPct val="100000"/>
              </a:lnSpc>
              <a:spcBef>
                <a:spcPts val="1835"/>
              </a:spcBef>
              <a:buSzPct val="96428"/>
              <a:buFont typeface="Wingdings"/>
              <a:buChar char=""/>
              <a:tabLst>
                <a:tab pos="292735" algn="l"/>
              </a:tabLst>
            </a:pPr>
            <a:r>
              <a:rPr dirty="0" sz="2800" b="1">
                <a:latin typeface="黑体"/>
                <a:cs typeface="黑体"/>
              </a:rPr>
              <a:t>由</a:t>
            </a:r>
            <a:r>
              <a:rPr dirty="0" sz="2800" spc="-10" b="1">
                <a:latin typeface="黑体"/>
                <a:cs typeface="黑体"/>
              </a:rPr>
              <a:t>太阳内</a:t>
            </a:r>
            <a:r>
              <a:rPr dirty="0" sz="2800" b="1">
                <a:latin typeface="黑体"/>
                <a:cs typeface="黑体"/>
              </a:rPr>
              <a:t>部</a:t>
            </a:r>
            <a:r>
              <a:rPr dirty="0" sz="2800" spc="-10" b="1">
                <a:latin typeface="黑体"/>
                <a:cs typeface="黑体"/>
              </a:rPr>
              <a:t>氢原子</a:t>
            </a:r>
            <a:r>
              <a:rPr dirty="0" sz="2800" b="1">
                <a:latin typeface="黑体"/>
                <a:cs typeface="黑体"/>
              </a:rPr>
              <a:t>发</a:t>
            </a:r>
            <a:r>
              <a:rPr dirty="0" sz="2800" spc="-10" b="1">
                <a:latin typeface="黑体"/>
                <a:cs typeface="黑体"/>
              </a:rPr>
              <a:t>生氢氦</a:t>
            </a:r>
            <a:r>
              <a:rPr dirty="0" sz="2800" b="1">
                <a:latin typeface="黑体"/>
                <a:cs typeface="黑体"/>
              </a:rPr>
              <a:t>聚</a:t>
            </a:r>
            <a:r>
              <a:rPr dirty="0" sz="2800" spc="-10" b="1">
                <a:latin typeface="黑体"/>
                <a:cs typeface="黑体"/>
              </a:rPr>
              <a:t>变释放</a:t>
            </a:r>
            <a:r>
              <a:rPr dirty="0" sz="2800" b="1">
                <a:latin typeface="黑体"/>
                <a:cs typeface="黑体"/>
              </a:rPr>
              <a:t>出</a:t>
            </a:r>
            <a:r>
              <a:rPr dirty="0" sz="2800" spc="-10" b="1">
                <a:latin typeface="黑体"/>
                <a:cs typeface="黑体"/>
              </a:rPr>
              <a:t>巨大核</a:t>
            </a:r>
            <a:r>
              <a:rPr dirty="0" sz="2800" b="1">
                <a:latin typeface="黑体"/>
                <a:cs typeface="黑体"/>
              </a:rPr>
              <a:t>能</a:t>
            </a:r>
            <a:r>
              <a:rPr dirty="0" sz="2800" spc="-10" b="1">
                <a:latin typeface="黑体"/>
                <a:cs typeface="黑体"/>
              </a:rPr>
              <a:t>而产生</a:t>
            </a:r>
            <a:r>
              <a:rPr dirty="0" sz="2800" b="1">
                <a:latin typeface="黑体"/>
                <a:cs typeface="黑体"/>
              </a:rPr>
              <a:t>的</a:t>
            </a:r>
            <a:r>
              <a:rPr dirty="0" sz="2800" spc="-10" b="1">
                <a:latin typeface="黑体"/>
                <a:cs typeface="黑体"/>
              </a:rPr>
              <a:t>辐射能</a:t>
            </a:r>
            <a:r>
              <a:rPr dirty="0" sz="2800" spc="-15" b="1">
                <a:latin typeface="黑体"/>
                <a:cs typeface="黑体"/>
              </a:rPr>
              <a:t>量</a:t>
            </a:r>
            <a:endParaRPr sz="2800">
              <a:latin typeface="黑体"/>
              <a:cs typeface="黑体"/>
            </a:endParaRPr>
          </a:p>
          <a:p>
            <a:pPr marL="292100" indent="-280035">
              <a:lnSpc>
                <a:spcPct val="100000"/>
              </a:lnSpc>
              <a:spcBef>
                <a:spcPts val="1680"/>
              </a:spcBef>
              <a:buSzPct val="96428"/>
              <a:buFont typeface="Wingdings"/>
              <a:buChar char=""/>
              <a:tabLst>
                <a:tab pos="292735" algn="l"/>
              </a:tabLst>
            </a:pPr>
            <a:r>
              <a:rPr dirty="0" sz="2800" spc="5" b="1">
                <a:latin typeface="黑体"/>
                <a:cs typeface="黑体"/>
              </a:rPr>
              <a:t>有</a:t>
            </a:r>
            <a:r>
              <a:rPr dirty="0" sz="2800" spc="-10" b="1">
                <a:latin typeface="黑体"/>
                <a:cs typeface="黑体"/>
              </a:rPr>
              <a:t>光伏发</a:t>
            </a:r>
            <a:r>
              <a:rPr dirty="0" sz="2800" spc="5" b="1">
                <a:latin typeface="黑体"/>
                <a:cs typeface="黑体"/>
              </a:rPr>
              <a:t>电</a:t>
            </a:r>
            <a:r>
              <a:rPr dirty="0" sz="2800" spc="-10" b="1">
                <a:latin typeface="黑体"/>
                <a:cs typeface="黑体"/>
              </a:rPr>
              <a:t>和光热</a:t>
            </a:r>
            <a:r>
              <a:rPr dirty="0" sz="2800" spc="5" b="1">
                <a:latin typeface="黑体"/>
                <a:cs typeface="黑体"/>
              </a:rPr>
              <a:t>发</a:t>
            </a:r>
            <a:r>
              <a:rPr dirty="0" sz="2800" spc="-10" b="1">
                <a:latin typeface="黑体"/>
                <a:cs typeface="黑体"/>
              </a:rPr>
              <a:t>电两种</a:t>
            </a:r>
            <a:r>
              <a:rPr dirty="0" sz="2800" spc="5" b="1">
                <a:latin typeface="黑体"/>
                <a:cs typeface="黑体"/>
              </a:rPr>
              <a:t>技</a:t>
            </a:r>
            <a:r>
              <a:rPr dirty="0" sz="2800" spc="-15" b="1">
                <a:latin typeface="黑体"/>
                <a:cs typeface="黑体"/>
              </a:rPr>
              <a:t>术</a:t>
            </a:r>
            <a:endParaRPr sz="2800">
              <a:latin typeface="黑体"/>
              <a:cs typeface="黑体"/>
            </a:endParaRPr>
          </a:p>
        </p:txBody>
      </p:sp>
      <p:pic>
        <p:nvPicPr>
          <p:cNvPr id="6" name="object 6"/>
          <p:cNvPicPr/>
          <p:nvPr/>
        </p:nvPicPr>
        <p:blipFill>
          <a:blip r:embed="rId2" cstate="print"/>
          <a:stretch>
            <a:fillRect/>
          </a:stretch>
        </p:blipFill>
        <p:spPr>
          <a:xfrm>
            <a:off x="435863" y="3797808"/>
            <a:ext cx="3061716" cy="2496312"/>
          </a:xfrm>
          <a:prstGeom prst="rect">
            <a:avLst/>
          </a:prstGeom>
        </p:spPr>
      </p:pic>
      <p:pic>
        <p:nvPicPr>
          <p:cNvPr id="7" name="object 7"/>
          <p:cNvPicPr/>
          <p:nvPr/>
        </p:nvPicPr>
        <p:blipFill>
          <a:blip r:embed="rId3" cstate="print"/>
          <a:stretch>
            <a:fillRect/>
          </a:stretch>
        </p:blipFill>
        <p:spPr>
          <a:xfrm>
            <a:off x="3665220" y="3852671"/>
            <a:ext cx="3810000" cy="2418588"/>
          </a:xfrm>
          <a:prstGeom prst="rect">
            <a:avLst/>
          </a:prstGeom>
        </p:spPr>
      </p:pic>
      <p:grpSp>
        <p:nvGrpSpPr>
          <p:cNvPr id="8" name="object 8"/>
          <p:cNvGrpSpPr/>
          <p:nvPr/>
        </p:nvGrpSpPr>
        <p:grpSpPr>
          <a:xfrm>
            <a:off x="7616952" y="3852671"/>
            <a:ext cx="4342130" cy="2386965"/>
            <a:chOff x="7616952" y="3852671"/>
            <a:chExt cx="4342130" cy="2386965"/>
          </a:xfrm>
        </p:grpSpPr>
        <p:pic>
          <p:nvPicPr>
            <p:cNvPr id="9" name="object 9"/>
            <p:cNvPicPr/>
            <p:nvPr/>
          </p:nvPicPr>
          <p:blipFill>
            <a:blip r:embed="rId4" cstate="print"/>
            <a:stretch>
              <a:fillRect/>
            </a:stretch>
          </p:blipFill>
          <p:spPr>
            <a:xfrm>
              <a:off x="7642860" y="3852671"/>
              <a:ext cx="4315967" cy="2386584"/>
            </a:xfrm>
            <a:prstGeom prst="rect">
              <a:avLst/>
            </a:prstGeom>
          </p:spPr>
        </p:pic>
        <p:pic>
          <p:nvPicPr>
            <p:cNvPr id="10" name="object 10"/>
            <p:cNvPicPr/>
            <p:nvPr/>
          </p:nvPicPr>
          <p:blipFill>
            <a:blip r:embed="rId5" cstate="print"/>
            <a:stretch>
              <a:fillRect/>
            </a:stretch>
          </p:blipFill>
          <p:spPr>
            <a:xfrm>
              <a:off x="10492740" y="3852671"/>
              <a:ext cx="1466088" cy="1100327"/>
            </a:xfrm>
            <a:prstGeom prst="rect">
              <a:avLst/>
            </a:prstGeom>
          </p:spPr>
        </p:pic>
        <p:pic>
          <p:nvPicPr>
            <p:cNvPr id="11" name="object 11"/>
            <p:cNvPicPr/>
            <p:nvPr/>
          </p:nvPicPr>
          <p:blipFill>
            <a:blip r:embed="rId6" cstate="print"/>
            <a:stretch>
              <a:fillRect/>
            </a:stretch>
          </p:blipFill>
          <p:spPr>
            <a:xfrm>
              <a:off x="7616952" y="3852671"/>
              <a:ext cx="1837944" cy="1100327"/>
            </a:xfrm>
            <a:prstGeom prst="rect">
              <a:avLst/>
            </a:prstGeom>
          </p:spPr>
        </p:pic>
      </p:grpSp>
      <p:sp>
        <p:nvSpPr>
          <p:cNvPr id="12" name="object 12"/>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954783" y="5283"/>
            <a:ext cx="5608320" cy="635000"/>
          </a:xfrm>
          <a:prstGeom prst="rect"/>
        </p:spPr>
        <p:txBody>
          <a:bodyPr wrap="square" lIns="0" tIns="12065" rIns="0" bIns="0" rtlCol="0" vert="horz">
            <a:spAutoFit/>
          </a:bodyPr>
          <a:lstStyle/>
          <a:p>
            <a:pPr marL="12700">
              <a:lnSpc>
                <a:spcPct val="100000"/>
              </a:lnSpc>
              <a:spcBef>
                <a:spcPts val="95"/>
              </a:spcBef>
            </a:pPr>
            <a:r>
              <a:rPr dirty="0" spc="-10"/>
              <a:t>智慧能源与智能化工展望</a:t>
            </a:r>
          </a:p>
        </p:txBody>
      </p:sp>
      <p:grpSp>
        <p:nvGrpSpPr>
          <p:cNvPr id="4" name="object 4"/>
          <p:cNvGrpSpPr/>
          <p:nvPr/>
        </p:nvGrpSpPr>
        <p:grpSpPr>
          <a:xfrm>
            <a:off x="3468370" y="1474977"/>
            <a:ext cx="1427480" cy="4804410"/>
            <a:chOff x="3468370" y="1474977"/>
            <a:chExt cx="1427480" cy="4804410"/>
          </a:xfrm>
        </p:grpSpPr>
        <p:sp>
          <p:nvSpPr>
            <p:cNvPr id="5" name="object 5"/>
            <p:cNvSpPr/>
            <p:nvPr/>
          </p:nvSpPr>
          <p:spPr>
            <a:xfrm>
              <a:off x="3474720" y="1481327"/>
              <a:ext cx="1414780" cy="4791710"/>
            </a:xfrm>
            <a:custGeom>
              <a:avLst/>
              <a:gdLst/>
              <a:ahLst/>
              <a:cxnLst/>
              <a:rect l="l" t="t" r="r" b="b"/>
              <a:pathLst>
                <a:path w="1414779" h="4791710">
                  <a:moveTo>
                    <a:pt x="1414272" y="0"/>
                  </a:moveTo>
                  <a:lnTo>
                    <a:pt x="0" y="0"/>
                  </a:lnTo>
                  <a:lnTo>
                    <a:pt x="0" y="4791456"/>
                  </a:lnTo>
                  <a:lnTo>
                    <a:pt x="1414272" y="4791456"/>
                  </a:lnTo>
                  <a:lnTo>
                    <a:pt x="1414272" y="0"/>
                  </a:lnTo>
                  <a:close/>
                </a:path>
              </a:pathLst>
            </a:custGeom>
            <a:solidFill>
              <a:srgbClr val="C8F9FB"/>
            </a:solidFill>
          </p:spPr>
          <p:txBody>
            <a:bodyPr wrap="square" lIns="0" tIns="0" rIns="0" bIns="0" rtlCol="0"/>
            <a:lstStyle/>
            <a:p/>
          </p:txBody>
        </p:sp>
        <p:sp>
          <p:nvSpPr>
            <p:cNvPr id="6" name="object 6"/>
            <p:cNvSpPr/>
            <p:nvPr/>
          </p:nvSpPr>
          <p:spPr>
            <a:xfrm>
              <a:off x="3474720" y="1481327"/>
              <a:ext cx="1414780" cy="4791710"/>
            </a:xfrm>
            <a:custGeom>
              <a:avLst/>
              <a:gdLst/>
              <a:ahLst/>
              <a:cxnLst/>
              <a:rect l="l" t="t" r="r" b="b"/>
              <a:pathLst>
                <a:path w="1414779" h="4791710">
                  <a:moveTo>
                    <a:pt x="0" y="4791456"/>
                  </a:moveTo>
                  <a:lnTo>
                    <a:pt x="1414272" y="4791456"/>
                  </a:lnTo>
                  <a:lnTo>
                    <a:pt x="1414272" y="0"/>
                  </a:lnTo>
                  <a:lnTo>
                    <a:pt x="0" y="0"/>
                  </a:lnTo>
                  <a:lnTo>
                    <a:pt x="0" y="4791456"/>
                  </a:lnTo>
                  <a:close/>
                </a:path>
              </a:pathLst>
            </a:custGeom>
            <a:ln w="12192">
              <a:solidFill>
                <a:srgbClr val="C8F9FB"/>
              </a:solidFill>
            </a:ln>
          </p:spPr>
          <p:txBody>
            <a:bodyPr wrap="square" lIns="0" tIns="0" rIns="0" bIns="0" rtlCol="0"/>
            <a:lstStyle/>
            <a:p/>
          </p:txBody>
        </p:sp>
        <p:pic>
          <p:nvPicPr>
            <p:cNvPr id="7" name="object 7"/>
            <p:cNvPicPr/>
            <p:nvPr/>
          </p:nvPicPr>
          <p:blipFill>
            <a:blip r:embed="rId2" cstate="print"/>
            <a:stretch>
              <a:fillRect/>
            </a:stretch>
          </p:blipFill>
          <p:spPr>
            <a:xfrm>
              <a:off x="4184904" y="1650491"/>
              <a:ext cx="629412" cy="618743"/>
            </a:xfrm>
            <a:prstGeom prst="rect">
              <a:avLst/>
            </a:prstGeom>
          </p:spPr>
        </p:pic>
        <p:pic>
          <p:nvPicPr>
            <p:cNvPr id="8" name="object 8"/>
            <p:cNvPicPr/>
            <p:nvPr/>
          </p:nvPicPr>
          <p:blipFill>
            <a:blip r:embed="rId2" cstate="print"/>
            <a:stretch>
              <a:fillRect/>
            </a:stretch>
          </p:blipFill>
          <p:spPr>
            <a:xfrm>
              <a:off x="4184904" y="2398775"/>
              <a:ext cx="629412" cy="618744"/>
            </a:xfrm>
            <a:prstGeom prst="rect">
              <a:avLst/>
            </a:prstGeom>
          </p:spPr>
        </p:pic>
        <p:pic>
          <p:nvPicPr>
            <p:cNvPr id="9" name="object 9"/>
            <p:cNvPicPr/>
            <p:nvPr/>
          </p:nvPicPr>
          <p:blipFill>
            <a:blip r:embed="rId2" cstate="print"/>
            <a:stretch>
              <a:fillRect/>
            </a:stretch>
          </p:blipFill>
          <p:spPr>
            <a:xfrm>
              <a:off x="4184904" y="3148583"/>
              <a:ext cx="629412" cy="618744"/>
            </a:xfrm>
            <a:prstGeom prst="rect">
              <a:avLst/>
            </a:prstGeom>
          </p:spPr>
        </p:pic>
        <p:pic>
          <p:nvPicPr>
            <p:cNvPr id="10" name="object 10"/>
            <p:cNvPicPr/>
            <p:nvPr/>
          </p:nvPicPr>
          <p:blipFill>
            <a:blip r:embed="rId2" cstate="print"/>
            <a:stretch>
              <a:fillRect/>
            </a:stretch>
          </p:blipFill>
          <p:spPr>
            <a:xfrm>
              <a:off x="4187952" y="4640579"/>
              <a:ext cx="627888" cy="618744"/>
            </a:xfrm>
            <a:prstGeom prst="rect">
              <a:avLst/>
            </a:prstGeom>
          </p:spPr>
        </p:pic>
        <p:pic>
          <p:nvPicPr>
            <p:cNvPr id="11" name="object 11"/>
            <p:cNvPicPr/>
            <p:nvPr/>
          </p:nvPicPr>
          <p:blipFill>
            <a:blip r:embed="rId2" cstate="print"/>
            <a:stretch>
              <a:fillRect/>
            </a:stretch>
          </p:blipFill>
          <p:spPr>
            <a:xfrm>
              <a:off x="4187952" y="3892295"/>
              <a:ext cx="627888" cy="618744"/>
            </a:xfrm>
            <a:prstGeom prst="rect">
              <a:avLst/>
            </a:prstGeom>
          </p:spPr>
        </p:pic>
      </p:grpSp>
      <p:sp>
        <p:nvSpPr>
          <p:cNvPr id="12" name="object 12"/>
          <p:cNvSpPr txBox="1"/>
          <p:nvPr/>
        </p:nvSpPr>
        <p:spPr>
          <a:xfrm>
            <a:off x="4016375" y="1800860"/>
            <a:ext cx="132080" cy="269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1</a:t>
            </a:r>
            <a:endParaRPr sz="1600">
              <a:latin typeface="微软雅黑"/>
              <a:cs typeface="微软雅黑"/>
            </a:endParaRPr>
          </a:p>
        </p:txBody>
      </p:sp>
      <p:sp>
        <p:nvSpPr>
          <p:cNvPr id="13" name="object 13"/>
          <p:cNvSpPr txBox="1"/>
          <p:nvPr/>
        </p:nvSpPr>
        <p:spPr>
          <a:xfrm>
            <a:off x="4016375" y="3281553"/>
            <a:ext cx="132080" cy="269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3</a:t>
            </a:r>
            <a:endParaRPr sz="1600">
              <a:latin typeface="微软雅黑"/>
              <a:cs typeface="微软雅黑"/>
            </a:endParaRPr>
          </a:p>
        </p:txBody>
      </p:sp>
      <p:sp>
        <p:nvSpPr>
          <p:cNvPr id="14" name="object 14"/>
          <p:cNvSpPr txBox="1"/>
          <p:nvPr/>
        </p:nvSpPr>
        <p:spPr>
          <a:xfrm>
            <a:off x="4016375" y="2541269"/>
            <a:ext cx="132080" cy="269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2</a:t>
            </a:r>
            <a:endParaRPr sz="1600">
              <a:latin typeface="微软雅黑"/>
              <a:cs typeface="微软雅黑"/>
            </a:endParaRPr>
          </a:p>
        </p:txBody>
      </p:sp>
      <p:sp>
        <p:nvSpPr>
          <p:cNvPr id="15" name="object 15"/>
          <p:cNvSpPr txBox="1"/>
          <p:nvPr/>
        </p:nvSpPr>
        <p:spPr>
          <a:xfrm>
            <a:off x="4016375" y="4042994"/>
            <a:ext cx="132080" cy="269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4</a:t>
            </a:r>
            <a:endParaRPr sz="1600">
              <a:latin typeface="微软雅黑"/>
              <a:cs typeface="微软雅黑"/>
            </a:endParaRPr>
          </a:p>
        </p:txBody>
      </p:sp>
      <p:sp>
        <p:nvSpPr>
          <p:cNvPr id="16" name="object 16"/>
          <p:cNvSpPr txBox="1"/>
          <p:nvPr/>
        </p:nvSpPr>
        <p:spPr>
          <a:xfrm>
            <a:off x="4016375" y="4805298"/>
            <a:ext cx="132080" cy="269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5</a:t>
            </a:r>
            <a:endParaRPr sz="1600">
              <a:latin typeface="微软雅黑"/>
              <a:cs typeface="微软雅黑"/>
            </a:endParaRPr>
          </a:p>
        </p:txBody>
      </p:sp>
      <p:sp>
        <p:nvSpPr>
          <p:cNvPr id="17" name="object 17"/>
          <p:cNvSpPr txBox="1"/>
          <p:nvPr/>
        </p:nvSpPr>
        <p:spPr>
          <a:xfrm>
            <a:off x="3591940" y="2930017"/>
            <a:ext cx="215900" cy="674370"/>
          </a:xfrm>
          <a:prstGeom prst="rect">
            <a:avLst/>
          </a:prstGeom>
        </p:spPr>
        <p:txBody>
          <a:bodyPr wrap="square" lIns="0" tIns="52705" rIns="0" bIns="0" rtlCol="0" vert="horz">
            <a:spAutoFit/>
          </a:bodyPr>
          <a:lstStyle/>
          <a:p>
            <a:pPr algn="just" marR="5080">
              <a:lnSpc>
                <a:spcPts val="1600"/>
              </a:lnSpc>
              <a:spcBef>
                <a:spcPts val="415"/>
              </a:spcBef>
            </a:pPr>
            <a:r>
              <a:rPr dirty="0" sz="1600" spc="-5">
                <a:latin typeface="微软雅黑"/>
                <a:cs typeface="微软雅黑"/>
              </a:rPr>
              <a:t>装 置 群</a:t>
            </a:r>
            <a:endParaRPr sz="1600">
              <a:latin typeface="微软雅黑"/>
              <a:cs typeface="微软雅黑"/>
            </a:endParaRPr>
          </a:p>
        </p:txBody>
      </p:sp>
      <p:grpSp>
        <p:nvGrpSpPr>
          <p:cNvPr id="18" name="object 18"/>
          <p:cNvGrpSpPr/>
          <p:nvPr/>
        </p:nvGrpSpPr>
        <p:grpSpPr>
          <a:xfrm>
            <a:off x="4421123" y="5379720"/>
            <a:ext cx="58419" cy="876300"/>
            <a:chOff x="4421123" y="5379720"/>
            <a:chExt cx="58419" cy="876300"/>
          </a:xfrm>
        </p:grpSpPr>
        <p:sp>
          <p:nvSpPr>
            <p:cNvPr id="19" name="object 19"/>
            <p:cNvSpPr/>
            <p:nvPr/>
          </p:nvSpPr>
          <p:spPr>
            <a:xfrm>
              <a:off x="4427219" y="5385816"/>
              <a:ext cx="45720" cy="58419"/>
            </a:xfrm>
            <a:custGeom>
              <a:avLst/>
              <a:gdLst/>
              <a:ahLst/>
              <a:cxnLst/>
              <a:rect l="l" t="t" r="r" b="b"/>
              <a:pathLst>
                <a:path w="45720" h="58420">
                  <a:moveTo>
                    <a:pt x="22859" y="0"/>
                  </a:moveTo>
                  <a:lnTo>
                    <a:pt x="13983" y="2274"/>
                  </a:lnTo>
                  <a:lnTo>
                    <a:pt x="6715" y="8477"/>
                  </a:lnTo>
                  <a:lnTo>
                    <a:pt x="1803" y="17680"/>
                  </a:lnTo>
                  <a:lnTo>
                    <a:pt x="0" y="28956"/>
                  </a:lnTo>
                  <a:lnTo>
                    <a:pt x="1803" y="40231"/>
                  </a:lnTo>
                  <a:lnTo>
                    <a:pt x="6715" y="49434"/>
                  </a:lnTo>
                  <a:lnTo>
                    <a:pt x="13983" y="55637"/>
                  </a:lnTo>
                  <a:lnTo>
                    <a:pt x="22859" y="57912"/>
                  </a:lnTo>
                  <a:lnTo>
                    <a:pt x="31736" y="55637"/>
                  </a:lnTo>
                  <a:lnTo>
                    <a:pt x="39004" y="49434"/>
                  </a:lnTo>
                  <a:lnTo>
                    <a:pt x="43916" y="40231"/>
                  </a:lnTo>
                  <a:lnTo>
                    <a:pt x="45719" y="28956"/>
                  </a:lnTo>
                  <a:lnTo>
                    <a:pt x="43916" y="17680"/>
                  </a:lnTo>
                  <a:lnTo>
                    <a:pt x="39004" y="8477"/>
                  </a:lnTo>
                  <a:lnTo>
                    <a:pt x="31736" y="2274"/>
                  </a:lnTo>
                  <a:lnTo>
                    <a:pt x="22859" y="0"/>
                  </a:lnTo>
                  <a:close/>
                </a:path>
              </a:pathLst>
            </a:custGeom>
            <a:solidFill>
              <a:srgbClr val="000000"/>
            </a:solidFill>
          </p:spPr>
          <p:txBody>
            <a:bodyPr wrap="square" lIns="0" tIns="0" rIns="0" bIns="0" rtlCol="0"/>
            <a:lstStyle/>
            <a:p/>
          </p:txBody>
        </p:sp>
        <p:sp>
          <p:nvSpPr>
            <p:cNvPr id="20" name="object 20"/>
            <p:cNvSpPr/>
            <p:nvPr/>
          </p:nvSpPr>
          <p:spPr>
            <a:xfrm>
              <a:off x="4427219" y="5385816"/>
              <a:ext cx="45720" cy="58419"/>
            </a:xfrm>
            <a:custGeom>
              <a:avLst/>
              <a:gdLst/>
              <a:ahLst/>
              <a:cxnLst/>
              <a:rect l="l" t="t" r="r" b="b"/>
              <a:pathLst>
                <a:path w="45720" h="58420">
                  <a:moveTo>
                    <a:pt x="0" y="28956"/>
                  </a:moveTo>
                  <a:lnTo>
                    <a:pt x="1803" y="17680"/>
                  </a:lnTo>
                  <a:lnTo>
                    <a:pt x="6715" y="8477"/>
                  </a:lnTo>
                  <a:lnTo>
                    <a:pt x="13983" y="2274"/>
                  </a:lnTo>
                  <a:lnTo>
                    <a:pt x="22859" y="0"/>
                  </a:lnTo>
                  <a:lnTo>
                    <a:pt x="31736" y="2274"/>
                  </a:lnTo>
                  <a:lnTo>
                    <a:pt x="39004" y="8477"/>
                  </a:lnTo>
                  <a:lnTo>
                    <a:pt x="43916" y="17680"/>
                  </a:lnTo>
                  <a:lnTo>
                    <a:pt x="45719" y="28956"/>
                  </a:lnTo>
                  <a:lnTo>
                    <a:pt x="43916" y="40231"/>
                  </a:lnTo>
                  <a:lnTo>
                    <a:pt x="39004" y="49434"/>
                  </a:lnTo>
                  <a:lnTo>
                    <a:pt x="31736" y="55637"/>
                  </a:lnTo>
                  <a:lnTo>
                    <a:pt x="22859" y="57912"/>
                  </a:lnTo>
                  <a:lnTo>
                    <a:pt x="13983" y="55637"/>
                  </a:lnTo>
                  <a:lnTo>
                    <a:pt x="6715" y="49434"/>
                  </a:lnTo>
                  <a:lnTo>
                    <a:pt x="1803" y="40231"/>
                  </a:lnTo>
                  <a:lnTo>
                    <a:pt x="0" y="28956"/>
                  </a:lnTo>
                  <a:close/>
                </a:path>
              </a:pathLst>
            </a:custGeom>
            <a:ln w="12192">
              <a:solidFill>
                <a:srgbClr val="000000"/>
              </a:solidFill>
            </a:ln>
          </p:spPr>
          <p:txBody>
            <a:bodyPr wrap="square" lIns="0" tIns="0" rIns="0" bIns="0" rtlCol="0"/>
            <a:lstStyle/>
            <a:p/>
          </p:txBody>
        </p:sp>
        <p:sp>
          <p:nvSpPr>
            <p:cNvPr id="21" name="object 21"/>
            <p:cNvSpPr/>
            <p:nvPr/>
          </p:nvSpPr>
          <p:spPr>
            <a:xfrm>
              <a:off x="4427219" y="5571744"/>
              <a:ext cx="45720" cy="58419"/>
            </a:xfrm>
            <a:custGeom>
              <a:avLst/>
              <a:gdLst/>
              <a:ahLst/>
              <a:cxnLst/>
              <a:rect l="l" t="t" r="r" b="b"/>
              <a:pathLst>
                <a:path w="45720" h="58420">
                  <a:moveTo>
                    <a:pt x="22859" y="0"/>
                  </a:moveTo>
                  <a:lnTo>
                    <a:pt x="13983" y="2274"/>
                  </a:lnTo>
                  <a:lnTo>
                    <a:pt x="6715" y="8477"/>
                  </a:lnTo>
                  <a:lnTo>
                    <a:pt x="1803" y="17680"/>
                  </a:lnTo>
                  <a:lnTo>
                    <a:pt x="0" y="28955"/>
                  </a:lnTo>
                  <a:lnTo>
                    <a:pt x="1803" y="40225"/>
                  </a:lnTo>
                  <a:lnTo>
                    <a:pt x="6715" y="49429"/>
                  </a:lnTo>
                  <a:lnTo>
                    <a:pt x="13983" y="55636"/>
                  </a:lnTo>
                  <a:lnTo>
                    <a:pt x="22859" y="57911"/>
                  </a:lnTo>
                  <a:lnTo>
                    <a:pt x="31736" y="55636"/>
                  </a:lnTo>
                  <a:lnTo>
                    <a:pt x="39004" y="49429"/>
                  </a:lnTo>
                  <a:lnTo>
                    <a:pt x="43916" y="40225"/>
                  </a:lnTo>
                  <a:lnTo>
                    <a:pt x="45719" y="28955"/>
                  </a:lnTo>
                  <a:lnTo>
                    <a:pt x="43916" y="17680"/>
                  </a:lnTo>
                  <a:lnTo>
                    <a:pt x="39004" y="8477"/>
                  </a:lnTo>
                  <a:lnTo>
                    <a:pt x="31736" y="2274"/>
                  </a:lnTo>
                  <a:lnTo>
                    <a:pt x="22859" y="0"/>
                  </a:lnTo>
                  <a:close/>
                </a:path>
              </a:pathLst>
            </a:custGeom>
            <a:solidFill>
              <a:srgbClr val="000000"/>
            </a:solidFill>
          </p:spPr>
          <p:txBody>
            <a:bodyPr wrap="square" lIns="0" tIns="0" rIns="0" bIns="0" rtlCol="0"/>
            <a:lstStyle/>
            <a:p/>
          </p:txBody>
        </p:sp>
        <p:sp>
          <p:nvSpPr>
            <p:cNvPr id="22" name="object 22"/>
            <p:cNvSpPr/>
            <p:nvPr/>
          </p:nvSpPr>
          <p:spPr>
            <a:xfrm>
              <a:off x="4427219" y="5571744"/>
              <a:ext cx="45720" cy="58419"/>
            </a:xfrm>
            <a:custGeom>
              <a:avLst/>
              <a:gdLst/>
              <a:ahLst/>
              <a:cxnLst/>
              <a:rect l="l" t="t" r="r" b="b"/>
              <a:pathLst>
                <a:path w="45720" h="58420">
                  <a:moveTo>
                    <a:pt x="0" y="28955"/>
                  </a:moveTo>
                  <a:lnTo>
                    <a:pt x="1803" y="17680"/>
                  </a:lnTo>
                  <a:lnTo>
                    <a:pt x="6715" y="8477"/>
                  </a:lnTo>
                  <a:lnTo>
                    <a:pt x="13983" y="2274"/>
                  </a:lnTo>
                  <a:lnTo>
                    <a:pt x="22859" y="0"/>
                  </a:lnTo>
                  <a:lnTo>
                    <a:pt x="31736" y="2274"/>
                  </a:lnTo>
                  <a:lnTo>
                    <a:pt x="39004" y="8477"/>
                  </a:lnTo>
                  <a:lnTo>
                    <a:pt x="43916" y="17680"/>
                  </a:lnTo>
                  <a:lnTo>
                    <a:pt x="45719" y="28955"/>
                  </a:lnTo>
                  <a:lnTo>
                    <a:pt x="43916" y="40225"/>
                  </a:lnTo>
                  <a:lnTo>
                    <a:pt x="39004" y="49429"/>
                  </a:lnTo>
                  <a:lnTo>
                    <a:pt x="31736" y="55636"/>
                  </a:lnTo>
                  <a:lnTo>
                    <a:pt x="22859" y="57911"/>
                  </a:lnTo>
                  <a:lnTo>
                    <a:pt x="13983" y="55636"/>
                  </a:lnTo>
                  <a:lnTo>
                    <a:pt x="6715" y="49429"/>
                  </a:lnTo>
                  <a:lnTo>
                    <a:pt x="1803" y="40225"/>
                  </a:lnTo>
                  <a:lnTo>
                    <a:pt x="0" y="28955"/>
                  </a:lnTo>
                  <a:close/>
                </a:path>
              </a:pathLst>
            </a:custGeom>
            <a:ln w="12192">
              <a:solidFill>
                <a:srgbClr val="000000"/>
              </a:solidFill>
            </a:ln>
          </p:spPr>
          <p:txBody>
            <a:bodyPr wrap="square" lIns="0" tIns="0" rIns="0" bIns="0" rtlCol="0"/>
            <a:lstStyle/>
            <a:p/>
          </p:txBody>
        </p:sp>
        <p:sp>
          <p:nvSpPr>
            <p:cNvPr id="23" name="object 23"/>
            <p:cNvSpPr/>
            <p:nvPr/>
          </p:nvSpPr>
          <p:spPr>
            <a:xfrm>
              <a:off x="4427219" y="5750052"/>
              <a:ext cx="45720" cy="58419"/>
            </a:xfrm>
            <a:custGeom>
              <a:avLst/>
              <a:gdLst/>
              <a:ahLst/>
              <a:cxnLst/>
              <a:rect l="l" t="t" r="r" b="b"/>
              <a:pathLst>
                <a:path w="45720" h="58420">
                  <a:moveTo>
                    <a:pt x="22859" y="0"/>
                  </a:moveTo>
                  <a:lnTo>
                    <a:pt x="13983" y="2275"/>
                  </a:lnTo>
                  <a:lnTo>
                    <a:pt x="6715" y="8482"/>
                  </a:lnTo>
                  <a:lnTo>
                    <a:pt x="1803" y="17686"/>
                  </a:lnTo>
                  <a:lnTo>
                    <a:pt x="0" y="28956"/>
                  </a:lnTo>
                  <a:lnTo>
                    <a:pt x="1803" y="40225"/>
                  </a:lnTo>
                  <a:lnTo>
                    <a:pt x="6715" y="49429"/>
                  </a:lnTo>
                  <a:lnTo>
                    <a:pt x="13983" y="55636"/>
                  </a:lnTo>
                  <a:lnTo>
                    <a:pt x="22859" y="57912"/>
                  </a:lnTo>
                  <a:lnTo>
                    <a:pt x="31736" y="55636"/>
                  </a:lnTo>
                  <a:lnTo>
                    <a:pt x="39004" y="49429"/>
                  </a:lnTo>
                  <a:lnTo>
                    <a:pt x="43916" y="40225"/>
                  </a:lnTo>
                  <a:lnTo>
                    <a:pt x="45719" y="28956"/>
                  </a:lnTo>
                  <a:lnTo>
                    <a:pt x="43916" y="17686"/>
                  </a:lnTo>
                  <a:lnTo>
                    <a:pt x="39004" y="8482"/>
                  </a:lnTo>
                  <a:lnTo>
                    <a:pt x="31736" y="2275"/>
                  </a:lnTo>
                  <a:lnTo>
                    <a:pt x="22859" y="0"/>
                  </a:lnTo>
                  <a:close/>
                </a:path>
              </a:pathLst>
            </a:custGeom>
            <a:solidFill>
              <a:srgbClr val="000000"/>
            </a:solidFill>
          </p:spPr>
          <p:txBody>
            <a:bodyPr wrap="square" lIns="0" tIns="0" rIns="0" bIns="0" rtlCol="0"/>
            <a:lstStyle/>
            <a:p/>
          </p:txBody>
        </p:sp>
        <p:sp>
          <p:nvSpPr>
            <p:cNvPr id="24" name="object 24"/>
            <p:cNvSpPr/>
            <p:nvPr/>
          </p:nvSpPr>
          <p:spPr>
            <a:xfrm>
              <a:off x="4427219" y="5750052"/>
              <a:ext cx="45720" cy="58419"/>
            </a:xfrm>
            <a:custGeom>
              <a:avLst/>
              <a:gdLst/>
              <a:ahLst/>
              <a:cxnLst/>
              <a:rect l="l" t="t" r="r" b="b"/>
              <a:pathLst>
                <a:path w="45720" h="58420">
                  <a:moveTo>
                    <a:pt x="0" y="28956"/>
                  </a:moveTo>
                  <a:lnTo>
                    <a:pt x="1803" y="17686"/>
                  </a:lnTo>
                  <a:lnTo>
                    <a:pt x="6715" y="8482"/>
                  </a:lnTo>
                  <a:lnTo>
                    <a:pt x="13983" y="2275"/>
                  </a:lnTo>
                  <a:lnTo>
                    <a:pt x="22859" y="0"/>
                  </a:lnTo>
                  <a:lnTo>
                    <a:pt x="31736" y="2275"/>
                  </a:lnTo>
                  <a:lnTo>
                    <a:pt x="39004" y="8482"/>
                  </a:lnTo>
                  <a:lnTo>
                    <a:pt x="43916" y="17686"/>
                  </a:lnTo>
                  <a:lnTo>
                    <a:pt x="45719" y="28956"/>
                  </a:lnTo>
                  <a:lnTo>
                    <a:pt x="43916" y="40225"/>
                  </a:lnTo>
                  <a:lnTo>
                    <a:pt x="39004" y="49429"/>
                  </a:lnTo>
                  <a:lnTo>
                    <a:pt x="31736" y="55636"/>
                  </a:lnTo>
                  <a:lnTo>
                    <a:pt x="22859" y="57912"/>
                  </a:lnTo>
                  <a:lnTo>
                    <a:pt x="13983" y="55636"/>
                  </a:lnTo>
                  <a:lnTo>
                    <a:pt x="6715" y="49429"/>
                  </a:lnTo>
                  <a:lnTo>
                    <a:pt x="1803" y="40225"/>
                  </a:lnTo>
                  <a:lnTo>
                    <a:pt x="0" y="28956"/>
                  </a:lnTo>
                  <a:close/>
                </a:path>
              </a:pathLst>
            </a:custGeom>
            <a:ln w="12192">
              <a:solidFill>
                <a:srgbClr val="000000"/>
              </a:solidFill>
            </a:ln>
          </p:spPr>
          <p:txBody>
            <a:bodyPr wrap="square" lIns="0" tIns="0" rIns="0" bIns="0" rtlCol="0"/>
            <a:lstStyle/>
            <a:p/>
          </p:txBody>
        </p:sp>
        <p:sp>
          <p:nvSpPr>
            <p:cNvPr id="25" name="object 25"/>
            <p:cNvSpPr/>
            <p:nvPr/>
          </p:nvSpPr>
          <p:spPr>
            <a:xfrm>
              <a:off x="4427219" y="6192012"/>
              <a:ext cx="45720" cy="58419"/>
            </a:xfrm>
            <a:custGeom>
              <a:avLst/>
              <a:gdLst/>
              <a:ahLst/>
              <a:cxnLst/>
              <a:rect l="l" t="t" r="r" b="b"/>
              <a:pathLst>
                <a:path w="45720" h="58420">
                  <a:moveTo>
                    <a:pt x="22859" y="0"/>
                  </a:moveTo>
                  <a:lnTo>
                    <a:pt x="13983" y="2275"/>
                  </a:lnTo>
                  <a:lnTo>
                    <a:pt x="6715" y="8482"/>
                  </a:lnTo>
                  <a:lnTo>
                    <a:pt x="1803" y="17686"/>
                  </a:lnTo>
                  <a:lnTo>
                    <a:pt x="0" y="28956"/>
                  </a:lnTo>
                  <a:lnTo>
                    <a:pt x="1803" y="40225"/>
                  </a:lnTo>
                  <a:lnTo>
                    <a:pt x="6715" y="49429"/>
                  </a:lnTo>
                  <a:lnTo>
                    <a:pt x="13983" y="55636"/>
                  </a:lnTo>
                  <a:lnTo>
                    <a:pt x="22859" y="57911"/>
                  </a:lnTo>
                  <a:lnTo>
                    <a:pt x="31736" y="55636"/>
                  </a:lnTo>
                  <a:lnTo>
                    <a:pt x="39004" y="49429"/>
                  </a:lnTo>
                  <a:lnTo>
                    <a:pt x="43916" y="40225"/>
                  </a:lnTo>
                  <a:lnTo>
                    <a:pt x="45719" y="28956"/>
                  </a:lnTo>
                  <a:lnTo>
                    <a:pt x="43916" y="17686"/>
                  </a:lnTo>
                  <a:lnTo>
                    <a:pt x="39004" y="8482"/>
                  </a:lnTo>
                  <a:lnTo>
                    <a:pt x="31736" y="2275"/>
                  </a:lnTo>
                  <a:lnTo>
                    <a:pt x="22859" y="0"/>
                  </a:lnTo>
                  <a:close/>
                </a:path>
              </a:pathLst>
            </a:custGeom>
            <a:solidFill>
              <a:srgbClr val="000000"/>
            </a:solidFill>
          </p:spPr>
          <p:txBody>
            <a:bodyPr wrap="square" lIns="0" tIns="0" rIns="0" bIns="0" rtlCol="0"/>
            <a:lstStyle/>
            <a:p/>
          </p:txBody>
        </p:sp>
        <p:sp>
          <p:nvSpPr>
            <p:cNvPr id="26" name="object 26"/>
            <p:cNvSpPr/>
            <p:nvPr/>
          </p:nvSpPr>
          <p:spPr>
            <a:xfrm>
              <a:off x="4427219" y="6192012"/>
              <a:ext cx="45720" cy="58419"/>
            </a:xfrm>
            <a:custGeom>
              <a:avLst/>
              <a:gdLst/>
              <a:ahLst/>
              <a:cxnLst/>
              <a:rect l="l" t="t" r="r" b="b"/>
              <a:pathLst>
                <a:path w="45720" h="58420">
                  <a:moveTo>
                    <a:pt x="0" y="28956"/>
                  </a:moveTo>
                  <a:lnTo>
                    <a:pt x="1803" y="17686"/>
                  </a:lnTo>
                  <a:lnTo>
                    <a:pt x="6715" y="8482"/>
                  </a:lnTo>
                  <a:lnTo>
                    <a:pt x="13983" y="2275"/>
                  </a:lnTo>
                  <a:lnTo>
                    <a:pt x="22859" y="0"/>
                  </a:lnTo>
                  <a:lnTo>
                    <a:pt x="31736" y="2275"/>
                  </a:lnTo>
                  <a:lnTo>
                    <a:pt x="39004" y="8482"/>
                  </a:lnTo>
                  <a:lnTo>
                    <a:pt x="43916" y="17686"/>
                  </a:lnTo>
                  <a:lnTo>
                    <a:pt x="45719" y="28956"/>
                  </a:lnTo>
                  <a:lnTo>
                    <a:pt x="43916" y="40225"/>
                  </a:lnTo>
                  <a:lnTo>
                    <a:pt x="39004" y="49429"/>
                  </a:lnTo>
                  <a:lnTo>
                    <a:pt x="31736" y="55636"/>
                  </a:lnTo>
                  <a:lnTo>
                    <a:pt x="22859" y="57911"/>
                  </a:lnTo>
                  <a:lnTo>
                    <a:pt x="13983" y="55636"/>
                  </a:lnTo>
                  <a:lnTo>
                    <a:pt x="6715" y="49429"/>
                  </a:lnTo>
                  <a:lnTo>
                    <a:pt x="1803" y="40225"/>
                  </a:lnTo>
                  <a:lnTo>
                    <a:pt x="0" y="28956"/>
                  </a:lnTo>
                  <a:close/>
                </a:path>
              </a:pathLst>
            </a:custGeom>
            <a:ln w="12192">
              <a:solidFill>
                <a:srgbClr val="000000"/>
              </a:solidFill>
            </a:ln>
          </p:spPr>
          <p:txBody>
            <a:bodyPr wrap="square" lIns="0" tIns="0" rIns="0" bIns="0" rtlCol="0"/>
            <a:lstStyle/>
            <a:p/>
          </p:txBody>
        </p:sp>
        <p:sp>
          <p:nvSpPr>
            <p:cNvPr id="27" name="object 27"/>
            <p:cNvSpPr/>
            <p:nvPr/>
          </p:nvSpPr>
          <p:spPr>
            <a:xfrm>
              <a:off x="4427219" y="5964936"/>
              <a:ext cx="45720" cy="58419"/>
            </a:xfrm>
            <a:custGeom>
              <a:avLst/>
              <a:gdLst/>
              <a:ahLst/>
              <a:cxnLst/>
              <a:rect l="l" t="t" r="r" b="b"/>
              <a:pathLst>
                <a:path w="45720" h="58420">
                  <a:moveTo>
                    <a:pt x="22859" y="0"/>
                  </a:moveTo>
                  <a:lnTo>
                    <a:pt x="13983" y="2275"/>
                  </a:lnTo>
                  <a:lnTo>
                    <a:pt x="6715" y="8482"/>
                  </a:lnTo>
                  <a:lnTo>
                    <a:pt x="1803" y="17686"/>
                  </a:lnTo>
                  <a:lnTo>
                    <a:pt x="0" y="28955"/>
                  </a:lnTo>
                  <a:lnTo>
                    <a:pt x="1803" y="40225"/>
                  </a:lnTo>
                  <a:lnTo>
                    <a:pt x="6715" y="49429"/>
                  </a:lnTo>
                  <a:lnTo>
                    <a:pt x="13983" y="55636"/>
                  </a:lnTo>
                  <a:lnTo>
                    <a:pt x="22859" y="57911"/>
                  </a:lnTo>
                  <a:lnTo>
                    <a:pt x="31736" y="55636"/>
                  </a:lnTo>
                  <a:lnTo>
                    <a:pt x="39004" y="49429"/>
                  </a:lnTo>
                  <a:lnTo>
                    <a:pt x="43916" y="40225"/>
                  </a:lnTo>
                  <a:lnTo>
                    <a:pt x="45719" y="28955"/>
                  </a:lnTo>
                  <a:lnTo>
                    <a:pt x="43916" y="17686"/>
                  </a:lnTo>
                  <a:lnTo>
                    <a:pt x="39004" y="8482"/>
                  </a:lnTo>
                  <a:lnTo>
                    <a:pt x="31736" y="2275"/>
                  </a:lnTo>
                  <a:lnTo>
                    <a:pt x="22859" y="0"/>
                  </a:lnTo>
                  <a:close/>
                </a:path>
              </a:pathLst>
            </a:custGeom>
            <a:solidFill>
              <a:srgbClr val="000000"/>
            </a:solidFill>
          </p:spPr>
          <p:txBody>
            <a:bodyPr wrap="square" lIns="0" tIns="0" rIns="0" bIns="0" rtlCol="0"/>
            <a:lstStyle/>
            <a:p/>
          </p:txBody>
        </p:sp>
        <p:sp>
          <p:nvSpPr>
            <p:cNvPr id="28" name="object 28"/>
            <p:cNvSpPr/>
            <p:nvPr/>
          </p:nvSpPr>
          <p:spPr>
            <a:xfrm>
              <a:off x="4427219" y="5964936"/>
              <a:ext cx="45720" cy="58419"/>
            </a:xfrm>
            <a:custGeom>
              <a:avLst/>
              <a:gdLst/>
              <a:ahLst/>
              <a:cxnLst/>
              <a:rect l="l" t="t" r="r" b="b"/>
              <a:pathLst>
                <a:path w="45720" h="58420">
                  <a:moveTo>
                    <a:pt x="0" y="28955"/>
                  </a:moveTo>
                  <a:lnTo>
                    <a:pt x="1803" y="17686"/>
                  </a:lnTo>
                  <a:lnTo>
                    <a:pt x="6715" y="8482"/>
                  </a:lnTo>
                  <a:lnTo>
                    <a:pt x="13983" y="2275"/>
                  </a:lnTo>
                  <a:lnTo>
                    <a:pt x="22859" y="0"/>
                  </a:lnTo>
                  <a:lnTo>
                    <a:pt x="31736" y="2275"/>
                  </a:lnTo>
                  <a:lnTo>
                    <a:pt x="39004" y="8482"/>
                  </a:lnTo>
                  <a:lnTo>
                    <a:pt x="43916" y="17686"/>
                  </a:lnTo>
                  <a:lnTo>
                    <a:pt x="45719" y="28955"/>
                  </a:lnTo>
                  <a:lnTo>
                    <a:pt x="43916" y="40225"/>
                  </a:lnTo>
                  <a:lnTo>
                    <a:pt x="39004" y="49429"/>
                  </a:lnTo>
                  <a:lnTo>
                    <a:pt x="31736" y="55636"/>
                  </a:lnTo>
                  <a:lnTo>
                    <a:pt x="22859" y="57911"/>
                  </a:lnTo>
                  <a:lnTo>
                    <a:pt x="13983" y="55636"/>
                  </a:lnTo>
                  <a:lnTo>
                    <a:pt x="6715" y="49429"/>
                  </a:lnTo>
                  <a:lnTo>
                    <a:pt x="1803" y="40225"/>
                  </a:lnTo>
                  <a:lnTo>
                    <a:pt x="0" y="28955"/>
                  </a:lnTo>
                  <a:close/>
                </a:path>
              </a:pathLst>
            </a:custGeom>
            <a:ln w="12192">
              <a:solidFill>
                <a:srgbClr val="000000"/>
              </a:solidFill>
            </a:ln>
          </p:spPr>
          <p:txBody>
            <a:bodyPr wrap="square" lIns="0" tIns="0" rIns="0" bIns="0" rtlCol="0"/>
            <a:lstStyle/>
            <a:p/>
          </p:txBody>
        </p:sp>
      </p:grpSp>
      <p:sp>
        <p:nvSpPr>
          <p:cNvPr id="29" name="object 29"/>
          <p:cNvSpPr txBox="1"/>
          <p:nvPr/>
        </p:nvSpPr>
        <p:spPr>
          <a:xfrm>
            <a:off x="3604767" y="5384876"/>
            <a:ext cx="215900" cy="878205"/>
          </a:xfrm>
          <a:prstGeom prst="rect">
            <a:avLst/>
          </a:prstGeom>
        </p:spPr>
        <p:txBody>
          <a:bodyPr wrap="square" lIns="0" tIns="52705" rIns="0" bIns="0" rtlCol="0" vert="horz">
            <a:spAutoFit/>
          </a:bodyPr>
          <a:lstStyle/>
          <a:p>
            <a:pPr algn="just" marR="5080">
              <a:lnSpc>
                <a:spcPts val="1600"/>
              </a:lnSpc>
              <a:spcBef>
                <a:spcPts val="415"/>
              </a:spcBef>
            </a:pPr>
            <a:r>
              <a:rPr dirty="0" sz="1600" spc="-5">
                <a:latin typeface="微软雅黑"/>
                <a:cs typeface="微软雅黑"/>
              </a:rPr>
              <a:t>生 产 运 行</a:t>
            </a:r>
            <a:endParaRPr sz="1600">
              <a:latin typeface="微软雅黑"/>
              <a:cs typeface="微软雅黑"/>
            </a:endParaRPr>
          </a:p>
        </p:txBody>
      </p:sp>
      <p:grpSp>
        <p:nvGrpSpPr>
          <p:cNvPr id="30" name="object 30"/>
          <p:cNvGrpSpPr/>
          <p:nvPr/>
        </p:nvGrpSpPr>
        <p:grpSpPr>
          <a:xfrm>
            <a:off x="5883909" y="1474977"/>
            <a:ext cx="1325245" cy="4804410"/>
            <a:chOff x="5883909" y="1474977"/>
            <a:chExt cx="1325245" cy="4804410"/>
          </a:xfrm>
        </p:grpSpPr>
        <p:sp>
          <p:nvSpPr>
            <p:cNvPr id="31" name="object 31"/>
            <p:cNvSpPr/>
            <p:nvPr/>
          </p:nvSpPr>
          <p:spPr>
            <a:xfrm>
              <a:off x="5890259" y="1481327"/>
              <a:ext cx="1312545" cy="4791710"/>
            </a:xfrm>
            <a:custGeom>
              <a:avLst/>
              <a:gdLst/>
              <a:ahLst/>
              <a:cxnLst/>
              <a:rect l="l" t="t" r="r" b="b"/>
              <a:pathLst>
                <a:path w="1312545" h="4791710">
                  <a:moveTo>
                    <a:pt x="1312164" y="0"/>
                  </a:moveTo>
                  <a:lnTo>
                    <a:pt x="0" y="0"/>
                  </a:lnTo>
                  <a:lnTo>
                    <a:pt x="0" y="4791456"/>
                  </a:lnTo>
                  <a:lnTo>
                    <a:pt x="1312164" y="4791456"/>
                  </a:lnTo>
                  <a:lnTo>
                    <a:pt x="1312164" y="0"/>
                  </a:lnTo>
                  <a:close/>
                </a:path>
              </a:pathLst>
            </a:custGeom>
            <a:solidFill>
              <a:srgbClr val="C8F9FB"/>
            </a:solidFill>
          </p:spPr>
          <p:txBody>
            <a:bodyPr wrap="square" lIns="0" tIns="0" rIns="0" bIns="0" rtlCol="0"/>
            <a:lstStyle/>
            <a:p/>
          </p:txBody>
        </p:sp>
        <p:sp>
          <p:nvSpPr>
            <p:cNvPr id="32" name="object 32"/>
            <p:cNvSpPr/>
            <p:nvPr/>
          </p:nvSpPr>
          <p:spPr>
            <a:xfrm>
              <a:off x="5890259" y="1481327"/>
              <a:ext cx="1312545" cy="4791710"/>
            </a:xfrm>
            <a:custGeom>
              <a:avLst/>
              <a:gdLst/>
              <a:ahLst/>
              <a:cxnLst/>
              <a:rect l="l" t="t" r="r" b="b"/>
              <a:pathLst>
                <a:path w="1312545" h="4791710">
                  <a:moveTo>
                    <a:pt x="0" y="4791456"/>
                  </a:moveTo>
                  <a:lnTo>
                    <a:pt x="1312164" y="4791456"/>
                  </a:lnTo>
                  <a:lnTo>
                    <a:pt x="1312164" y="0"/>
                  </a:lnTo>
                  <a:lnTo>
                    <a:pt x="0" y="0"/>
                  </a:lnTo>
                  <a:lnTo>
                    <a:pt x="0" y="4791456"/>
                  </a:lnTo>
                  <a:close/>
                </a:path>
              </a:pathLst>
            </a:custGeom>
            <a:ln w="12192">
              <a:solidFill>
                <a:srgbClr val="C8F9FB"/>
              </a:solidFill>
            </a:ln>
          </p:spPr>
          <p:txBody>
            <a:bodyPr wrap="square" lIns="0" tIns="0" rIns="0" bIns="0" rtlCol="0"/>
            <a:lstStyle/>
            <a:p/>
          </p:txBody>
        </p:sp>
        <p:pic>
          <p:nvPicPr>
            <p:cNvPr id="33" name="object 33"/>
            <p:cNvPicPr/>
            <p:nvPr/>
          </p:nvPicPr>
          <p:blipFill>
            <a:blip r:embed="rId2" cstate="print"/>
            <a:stretch>
              <a:fillRect/>
            </a:stretch>
          </p:blipFill>
          <p:spPr>
            <a:xfrm>
              <a:off x="6161531" y="1650491"/>
              <a:ext cx="627888" cy="618743"/>
            </a:xfrm>
            <a:prstGeom prst="rect">
              <a:avLst/>
            </a:prstGeom>
          </p:spPr>
        </p:pic>
        <p:pic>
          <p:nvPicPr>
            <p:cNvPr id="34" name="object 34"/>
            <p:cNvPicPr/>
            <p:nvPr/>
          </p:nvPicPr>
          <p:blipFill>
            <a:blip r:embed="rId2" cstate="print"/>
            <a:stretch>
              <a:fillRect/>
            </a:stretch>
          </p:blipFill>
          <p:spPr>
            <a:xfrm>
              <a:off x="6161531" y="2398775"/>
              <a:ext cx="627888" cy="618744"/>
            </a:xfrm>
            <a:prstGeom prst="rect">
              <a:avLst/>
            </a:prstGeom>
          </p:spPr>
        </p:pic>
        <p:pic>
          <p:nvPicPr>
            <p:cNvPr id="35" name="object 35"/>
            <p:cNvPicPr/>
            <p:nvPr/>
          </p:nvPicPr>
          <p:blipFill>
            <a:blip r:embed="rId2" cstate="print"/>
            <a:stretch>
              <a:fillRect/>
            </a:stretch>
          </p:blipFill>
          <p:spPr>
            <a:xfrm>
              <a:off x="6161531" y="3148583"/>
              <a:ext cx="627888" cy="618744"/>
            </a:xfrm>
            <a:prstGeom prst="rect">
              <a:avLst/>
            </a:prstGeom>
          </p:spPr>
        </p:pic>
        <p:pic>
          <p:nvPicPr>
            <p:cNvPr id="36" name="object 36"/>
            <p:cNvPicPr/>
            <p:nvPr/>
          </p:nvPicPr>
          <p:blipFill>
            <a:blip r:embed="rId2" cstate="print"/>
            <a:stretch>
              <a:fillRect/>
            </a:stretch>
          </p:blipFill>
          <p:spPr>
            <a:xfrm>
              <a:off x="6163055" y="4640579"/>
              <a:ext cx="627888" cy="618744"/>
            </a:xfrm>
            <a:prstGeom prst="rect">
              <a:avLst/>
            </a:prstGeom>
          </p:spPr>
        </p:pic>
        <p:pic>
          <p:nvPicPr>
            <p:cNvPr id="37" name="object 37"/>
            <p:cNvPicPr/>
            <p:nvPr/>
          </p:nvPicPr>
          <p:blipFill>
            <a:blip r:embed="rId2" cstate="print"/>
            <a:stretch>
              <a:fillRect/>
            </a:stretch>
          </p:blipFill>
          <p:spPr>
            <a:xfrm>
              <a:off x="6163055" y="3892295"/>
              <a:ext cx="627888" cy="618744"/>
            </a:xfrm>
            <a:prstGeom prst="rect">
              <a:avLst/>
            </a:prstGeom>
          </p:spPr>
        </p:pic>
      </p:grpSp>
      <p:sp>
        <p:nvSpPr>
          <p:cNvPr id="38" name="object 38"/>
          <p:cNvSpPr txBox="1"/>
          <p:nvPr/>
        </p:nvSpPr>
        <p:spPr>
          <a:xfrm>
            <a:off x="5982970" y="1800860"/>
            <a:ext cx="132080" cy="1749425"/>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1</a:t>
            </a:r>
            <a:endParaRPr sz="1600">
              <a:latin typeface="微软雅黑"/>
              <a:cs typeface="微软雅黑"/>
            </a:endParaRPr>
          </a:p>
          <a:p>
            <a:pPr>
              <a:lnSpc>
                <a:spcPct val="100000"/>
              </a:lnSpc>
              <a:spcBef>
                <a:spcPts val="40"/>
              </a:spcBef>
            </a:pPr>
            <a:endParaRPr sz="2100">
              <a:latin typeface="微软雅黑"/>
              <a:cs typeface="微软雅黑"/>
            </a:endParaRPr>
          </a:p>
          <a:p>
            <a:pPr>
              <a:lnSpc>
                <a:spcPct val="100000"/>
              </a:lnSpc>
            </a:pPr>
            <a:r>
              <a:rPr dirty="0" sz="1600" spc="-5">
                <a:latin typeface="微软雅黑"/>
                <a:cs typeface="微软雅黑"/>
              </a:rPr>
              <a:t>2</a:t>
            </a:r>
            <a:endParaRPr sz="1600">
              <a:latin typeface="微软雅黑"/>
              <a:cs typeface="微软雅黑"/>
            </a:endParaRPr>
          </a:p>
          <a:p>
            <a:pPr>
              <a:lnSpc>
                <a:spcPct val="100000"/>
              </a:lnSpc>
              <a:spcBef>
                <a:spcPts val="35"/>
              </a:spcBef>
            </a:pPr>
            <a:endParaRPr sz="2100">
              <a:latin typeface="微软雅黑"/>
              <a:cs typeface="微软雅黑"/>
            </a:endParaRPr>
          </a:p>
          <a:p>
            <a:pPr>
              <a:lnSpc>
                <a:spcPct val="100000"/>
              </a:lnSpc>
            </a:pPr>
            <a:r>
              <a:rPr dirty="0" sz="1600" spc="-5">
                <a:latin typeface="微软雅黑"/>
                <a:cs typeface="微软雅黑"/>
              </a:rPr>
              <a:t>3</a:t>
            </a:r>
            <a:endParaRPr sz="1600">
              <a:latin typeface="微软雅黑"/>
              <a:cs typeface="微软雅黑"/>
            </a:endParaRPr>
          </a:p>
        </p:txBody>
      </p:sp>
      <p:sp>
        <p:nvSpPr>
          <p:cNvPr id="39" name="object 39"/>
          <p:cNvSpPr txBox="1"/>
          <p:nvPr/>
        </p:nvSpPr>
        <p:spPr>
          <a:xfrm>
            <a:off x="5982970" y="4042994"/>
            <a:ext cx="132080" cy="1031240"/>
          </a:xfrm>
          <a:prstGeom prst="rect">
            <a:avLst/>
          </a:prstGeom>
        </p:spPr>
        <p:txBody>
          <a:bodyPr wrap="square" lIns="0" tIns="12065" rIns="0" bIns="0" rtlCol="0" vert="horz">
            <a:spAutoFit/>
          </a:bodyPr>
          <a:lstStyle/>
          <a:p>
            <a:pPr>
              <a:lnSpc>
                <a:spcPct val="100000"/>
              </a:lnSpc>
              <a:spcBef>
                <a:spcPts val="95"/>
              </a:spcBef>
            </a:pPr>
            <a:r>
              <a:rPr dirty="0" sz="1600" spc="-5">
                <a:latin typeface="微软雅黑"/>
                <a:cs typeface="微软雅黑"/>
              </a:rPr>
              <a:t>4</a:t>
            </a:r>
            <a:endParaRPr sz="1600">
              <a:latin typeface="微软雅黑"/>
              <a:cs typeface="微软雅黑"/>
            </a:endParaRPr>
          </a:p>
          <a:p>
            <a:pPr>
              <a:lnSpc>
                <a:spcPct val="100000"/>
              </a:lnSpc>
              <a:spcBef>
                <a:spcPts val="25"/>
              </a:spcBef>
            </a:pPr>
            <a:endParaRPr sz="2200">
              <a:latin typeface="微软雅黑"/>
              <a:cs typeface="微软雅黑"/>
            </a:endParaRPr>
          </a:p>
          <a:p>
            <a:pPr>
              <a:lnSpc>
                <a:spcPct val="100000"/>
              </a:lnSpc>
            </a:pPr>
            <a:r>
              <a:rPr dirty="0" sz="1600" spc="-5">
                <a:latin typeface="微软雅黑"/>
                <a:cs typeface="微软雅黑"/>
              </a:rPr>
              <a:t>5</a:t>
            </a:r>
            <a:endParaRPr sz="1600">
              <a:latin typeface="微软雅黑"/>
              <a:cs typeface="微软雅黑"/>
            </a:endParaRPr>
          </a:p>
        </p:txBody>
      </p:sp>
      <p:sp>
        <p:nvSpPr>
          <p:cNvPr id="40" name="object 40"/>
          <p:cNvSpPr txBox="1"/>
          <p:nvPr/>
        </p:nvSpPr>
        <p:spPr>
          <a:xfrm>
            <a:off x="6867816" y="2414397"/>
            <a:ext cx="293370" cy="244475"/>
          </a:xfrm>
          <a:prstGeom prst="rect">
            <a:avLst/>
          </a:prstGeom>
        </p:spPr>
        <p:txBody>
          <a:bodyPr wrap="square" lIns="0" tIns="23495" rIns="0" bIns="0" rtlCol="0" vert="vert">
            <a:spAutoFit/>
          </a:bodyPr>
          <a:lstStyle/>
          <a:p>
            <a:pPr marL="12700">
              <a:lnSpc>
                <a:spcPct val="100000"/>
              </a:lnSpc>
              <a:spcBef>
                <a:spcPts val="185"/>
              </a:spcBef>
            </a:pPr>
            <a:r>
              <a:rPr dirty="0" sz="1600">
                <a:latin typeface="微软雅黑"/>
                <a:cs typeface="微软雅黑"/>
              </a:rPr>
              <a:t>—</a:t>
            </a:r>
            <a:endParaRPr sz="1600">
              <a:latin typeface="微软雅黑"/>
              <a:cs typeface="微软雅黑"/>
            </a:endParaRPr>
          </a:p>
        </p:txBody>
      </p:sp>
      <p:sp>
        <p:nvSpPr>
          <p:cNvPr id="41" name="object 41"/>
          <p:cNvSpPr txBox="1"/>
          <p:nvPr/>
        </p:nvSpPr>
        <p:spPr>
          <a:xfrm>
            <a:off x="6880479" y="1817750"/>
            <a:ext cx="215900" cy="1704975"/>
          </a:xfrm>
          <a:prstGeom prst="rect">
            <a:avLst/>
          </a:prstGeom>
        </p:spPr>
        <p:txBody>
          <a:bodyPr wrap="square" lIns="0" tIns="52705" rIns="0" bIns="0" rtlCol="0" vert="horz">
            <a:spAutoFit/>
          </a:bodyPr>
          <a:lstStyle/>
          <a:p>
            <a:pPr algn="just" marR="5080">
              <a:lnSpc>
                <a:spcPts val="1600"/>
              </a:lnSpc>
              <a:spcBef>
                <a:spcPts val="415"/>
              </a:spcBef>
            </a:pPr>
            <a:r>
              <a:rPr dirty="0" sz="1600" spc="-5">
                <a:latin typeface="微软雅黑"/>
                <a:cs typeface="微软雅黑"/>
              </a:rPr>
              <a:t>模 型 群</a:t>
            </a:r>
            <a:endParaRPr sz="1600">
              <a:latin typeface="微软雅黑"/>
              <a:cs typeface="微软雅黑"/>
            </a:endParaRPr>
          </a:p>
          <a:p>
            <a:pPr algn="just" marR="5080">
              <a:lnSpc>
                <a:spcPts val="1600"/>
              </a:lnSpc>
              <a:spcBef>
                <a:spcPts val="1720"/>
              </a:spcBef>
            </a:pPr>
            <a:r>
              <a:rPr dirty="0" sz="1600" spc="-5">
                <a:latin typeface="微软雅黑"/>
                <a:cs typeface="微软雅黑"/>
              </a:rPr>
              <a:t>智 能 内 核</a:t>
            </a:r>
            <a:endParaRPr sz="1600">
              <a:latin typeface="微软雅黑"/>
              <a:cs typeface="微软雅黑"/>
            </a:endParaRPr>
          </a:p>
        </p:txBody>
      </p:sp>
      <p:grpSp>
        <p:nvGrpSpPr>
          <p:cNvPr id="42" name="object 42"/>
          <p:cNvGrpSpPr/>
          <p:nvPr/>
        </p:nvGrpSpPr>
        <p:grpSpPr>
          <a:xfrm>
            <a:off x="6440423" y="5393435"/>
            <a:ext cx="58419" cy="878205"/>
            <a:chOff x="6440423" y="5393435"/>
            <a:chExt cx="58419" cy="878205"/>
          </a:xfrm>
        </p:grpSpPr>
        <p:sp>
          <p:nvSpPr>
            <p:cNvPr id="43" name="object 43"/>
            <p:cNvSpPr/>
            <p:nvPr/>
          </p:nvSpPr>
          <p:spPr>
            <a:xfrm>
              <a:off x="6446519" y="5399531"/>
              <a:ext cx="45720" cy="58419"/>
            </a:xfrm>
            <a:custGeom>
              <a:avLst/>
              <a:gdLst/>
              <a:ahLst/>
              <a:cxnLst/>
              <a:rect l="l" t="t" r="r" b="b"/>
              <a:pathLst>
                <a:path w="45720" h="58420">
                  <a:moveTo>
                    <a:pt x="22859" y="0"/>
                  </a:moveTo>
                  <a:lnTo>
                    <a:pt x="13983" y="2274"/>
                  </a:lnTo>
                  <a:lnTo>
                    <a:pt x="6715" y="8477"/>
                  </a:lnTo>
                  <a:lnTo>
                    <a:pt x="1803" y="17680"/>
                  </a:lnTo>
                  <a:lnTo>
                    <a:pt x="0" y="28956"/>
                  </a:lnTo>
                  <a:lnTo>
                    <a:pt x="1803" y="40231"/>
                  </a:lnTo>
                  <a:lnTo>
                    <a:pt x="6715" y="49434"/>
                  </a:lnTo>
                  <a:lnTo>
                    <a:pt x="13983" y="55637"/>
                  </a:lnTo>
                  <a:lnTo>
                    <a:pt x="22859" y="57912"/>
                  </a:lnTo>
                  <a:lnTo>
                    <a:pt x="31736" y="55637"/>
                  </a:lnTo>
                  <a:lnTo>
                    <a:pt x="39004" y="49434"/>
                  </a:lnTo>
                  <a:lnTo>
                    <a:pt x="43916" y="40231"/>
                  </a:lnTo>
                  <a:lnTo>
                    <a:pt x="45719" y="28956"/>
                  </a:lnTo>
                  <a:lnTo>
                    <a:pt x="43916" y="17680"/>
                  </a:lnTo>
                  <a:lnTo>
                    <a:pt x="39004" y="8477"/>
                  </a:lnTo>
                  <a:lnTo>
                    <a:pt x="31736" y="2274"/>
                  </a:lnTo>
                  <a:lnTo>
                    <a:pt x="22859" y="0"/>
                  </a:lnTo>
                  <a:close/>
                </a:path>
              </a:pathLst>
            </a:custGeom>
            <a:solidFill>
              <a:srgbClr val="000000"/>
            </a:solidFill>
          </p:spPr>
          <p:txBody>
            <a:bodyPr wrap="square" lIns="0" tIns="0" rIns="0" bIns="0" rtlCol="0"/>
            <a:lstStyle/>
            <a:p/>
          </p:txBody>
        </p:sp>
        <p:sp>
          <p:nvSpPr>
            <p:cNvPr id="44" name="object 44"/>
            <p:cNvSpPr/>
            <p:nvPr/>
          </p:nvSpPr>
          <p:spPr>
            <a:xfrm>
              <a:off x="6446519" y="5399531"/>
              <a:ext cx="45720" cy="58419"/>
            </a:xfrm>
            <a:custGeom>
              <a:avLst/>
              <a:gdLst/>
              <a:ahLst/>
              <a:cxnLst/>
              <a:rect l="l" t="t" r="r" b="b"/>
              <a:pathLst>
                <a:path w="45720" h="58420">
                  <a:moveTo>
                    <a:pt x="0" y="28956"/>
                  </a:moveTo>
                  <a:lnTo>
                    <a:pt x="1803" y="17680"/>
                  </a:lnTo>
                  <a:lnTo>
                    <a:pt x="6715" y="8477"/>
                  </a:lnTo>
                  <a:lnTo>
                    <a:pt x="13983" y="2274"/>
                  </a:lnTo>
                  <a:lnTo>
                    <a:pt x="22859" y="0"/>
                  </a:lnTo>
                  <a:lnTo>
                    <a:pt x="31736" y="2274"/>
                  </a:lnTo>
                  <a:lnTo>
                    <a:pt x="39004" y="8477"/>
                  </a:lnTo>
                  <a:lnTo>
                    <a:pt x="43916" y="17680"/>
                  </a:lnTo>
                  <a:lnTo>
                    <a:pt x="45719" y="28956"/>
                  </a:lnTo>
                  <a:lnTo>
                    <a:pt x="43916" y="40231"/>
                  </a:lnTo>
                  <a:lnTo>
                    <a:pt x="39004" y="49434"/>
                  </a:lnTo>
                  <a:lnTo>
                    <a:pt x="31736" y="55637"/>
                  </a:lnTo>
                  <a:lnTo>
                    <a:pt x="22859" y="57912"/>
                  </a:lnTo>
                  <a:lnTo>
                    <a:pt x="13983" y="55637"/>
                  </a:lnTo>
                  <a:lnTo>
                    <a:pt x="6715" y="49434"/>
                  </a:lnTo>
                  <a:lnTo>
                    <a:pt x="1803" y="40231"/>
                  </a:lnTo>
                  <a:lnTo>
                    <a:pt x="0" y="28956"/>
                  </a:lnTo>
                  <a:close/>
                </a:path>
              </a:pathLst>
            </a:custGeom>
            <a:ln w="12192">
              <a:solidFill>
                <a:srgbClr val="000000"/>
              </a:solidFill>
            </a:ln>
          </p:spPr>
          <p:txBody>
            <a:bodyPr wrap="square" lIns="0" tIns="0" rIns="0" bIns="0" rtlCol="0"/>
            <a:lstStyle/>
            <a:p/>
          </p:txBody>
        </p:sp>
        <p:sp>
          <p:nvSpPr>
            <p:cNvPr id="45" name="object 45"/>
            <p:cNvSpPr/>
            <p:nvPr/>
          </p:nvSpPr>
          <p:spPr>
            <a:xfrm>
              <a:off x="6446519" y="5585459"/>
              <a:ext cx="45720" cy="59690"/>
            </a:xfrm>
            <a:custGeom>
              <a:avLst/>
              <a:gdLst/>
              <a:ahLst/>
              <a:cxnLst/>
              <a:rect l="l" t="t" r="r" b="b"/>
              <a:pathLst>
                <a:path w="45720" h="59689">
                  <a:moveTo>
                    <a:pt x="22859" y="0"/>
                  </a:moveTo>
                  <a:lnTo>
                    <a:pt x="13983" y="2336"/>
                  </a:lnTo>
                  <a:lnTo>
                    <a:pt x="6715" y="8705"/>
                  </a:lnTo>
                  <a:lnTo>
                    <a:pt x="1803" y="18152"/>
                  </a:lnTo>
                  <a:lnTo>
                    <a:pt x="0" y="29717"/>
                  </a:lnTo>
                  <a:lnTo>
                    <a:pt x="1803" y="41283"/>
                  </a:lnTo>
                  <a:lnTo>
                    <a:pt x="6715" y="50730"/>
                  </a:lnTo>
                  <a:lnTo>
                    <a:pt x="13983" y="57099"/>
                  </a:lnTo>
                  <a:lnTo>
                    <a:pt x="22859" y="59435"/>
                  </a:lnTo>
                  <a:lnTo>
                    <a:pt x="31736" y="57099"/>
                  </a:lnTo>
                  <a:lnTo>
                    <a:pt x="39004" y="50730"/>
                  </a:lnTo>
                  <a:lnTo>
                    <a:pt x="43916" y="41283"/>
                  </a:lnTo>
                  <a:lnTo>
                    <a:pt x="45719" y="29717"/>
                  </a:lnTo>
                  <a:lnTo>
                    <a:pt x="43916" y="18152"/>
                  </a:lnTo>
                  <a:lnTo>
                    <a:pt x="39004" y="8705"/>
                  </a:lnTo>
                  <a:lnTo>
                    <a:pt x="31736" y="2336"/>
                  </a:lnTo>
                  <a:lnTo>
                    <a:pt x="22859" y="0"/>
                  </a:lnTo>
                  <a:close/>
                </a:path>
              </a:pathLst>
            </a:custGeom>
            <a:solidFill>
              <a:srgbClr val="000000"/>
            </a:solidFill>
          </p:spPr>
          <p:txBody>
            <a:bodyPr wrap="square" lIns="0" tIns="0" rIns="0" bIns="0" rtlCol="0"/>
            <a:lstStyle/>
            <a:p/>
          </p:txBody>
        </p:sp>
        <p:sp>
          <p:nvSpPr>
            <p:cNvPr id="46" name="object 46"/>
            <p:cNvSpPr/>
            <p:nvPr/>
          </p:nvSpPr>
          <p:spPr>
            <a:xfrm>
              <a:off x="6446519" y="5585459"/>
              <a:ext cx="45720" cy="59690"/>
            </a:xfrm>
            <a:custGeom>
              <a:avLst/>
              <a:gdLst/>
              <a:ahLst/>
              <a:cxnLst/>
              <a:rect l="l" t="t" r="r" b="b"/>
              <a:pathLst>
                <a:path w="45720" h="59689">
                  <a:moveTo>
                    <a:pt x="0" y="29717"/>
                  </a:moveTo>
                  <a:lnTo>
                    <a:pt x="1803" y="18152"/>
                  </a:lnTo>
                  <a:lnTo>
                    <a:pt x="6715" y="8705"/>
                  </a:lnTo>
                  <a:lnTo>
                    <a:pt x="13983" y="2336"/>
                  </a:lnTo>
                  <a:lnTo>
                    <a:pt x="22859" y="0"/>
                  </a:lnTo>
                  <a:lnTo>
                    <a:pt x="31736" y="2336"/>
                  </a:lnTo>
                  <a:lnTo>
                    <a:pt x="39004" y="8705"/>
                  </a:lnTo>
                  <a:lnTo>
                    <a:pt x="43916" y="18152"/>
                  </a:lnTo>
                  <a:lnTo>
                    <a:pt x="45719" y="29717"/>
                  </a:lnTo>
                  <a:lnTo>
                    <a:pt x="43916" y="41283"/>
                  </a:lnTo>
                  <a:lnTo>
                    <a:pt x="39004" y="50730"/>
                  </a:lnTo>
                  <a:lnTo>
                    <a:pt x="31736" y="57099"/>
                  </a:lnTo>
                  <a:lnTo>
                    <a:pt x="22859" y="59435"/>
                  </a:lnTo>
                  <a:lnTo>
                    <a:pt x="13983" y="57099"/>
                  </a:lnTo>
                  <a:lnTo>
                    <a:pt x="6715" y="50730"/>
                  </a:lnTo>
                  <a:lnTo>
                    <a:pt x="1803" y="41283"/>
                  </a:lnTo>
                  <a:lnTo>
                    <a:pt x="0" y="29717"/>
                  </a:lnTo>
                  <a:close/>
                </a:path>
              </a:pathLst>
            </a:custGeom>
            <a:ln w="12192">
              <a:solidFill>
                <a:srgbClr val="000000"/>
              </a:solidFill>
            </a:ln>
          </p:spPr>
          <p:txBody>
            <a:bodyPr wrap="square" lIns="0" tIns="0" rIns="0" bIns="0" rtlCol="0"/>
            <a:lstStyle/>
            <a:p/>
          </p:txBody>
        </p:sp>
        <p:sp>
          <p:nvSpPr>
            <p:cNvPr id="47" name="object 47"/>
            <p:cNvSpPr/>
            <p:nvPr/>
          </p:nvSpPr>
          <p:spPr>
            <a:xfrm>
              <a:off x="6446519" y="5763767"/>
              <a:ext cx="45720" cy="59690"/>
            </a:xfrm>
            <a:custGeom>
              <a:avLst/>
              <a:gdLst/>
              <a:ahLst/>
              <a:cxnLst/>
              <a:rect l="l" t="t" r="r" b="b"/>
              <a:pathLst>
                <a:path w="45720" h="59689">
                  <a:moveTo>
                    <a:pt x="22859" y="0"/>
                  </a:moveTo>
                  <a:lnTo>
                    <a:pt x="13983" y="2336"/>
                  </a:lnTo>
                  <a:lnTo>
                    <a:pt x="6715" y="8705"/>
                  </a:lnTo>
                  <a:lnTo>
                    <a:pt x="1803" y="18152"/>
                  </a:lnTo>
                  <a:lnTo>
                    <a:pt x="0" y="29717"/>
                  </a:lnTo>
                  <a:lnTo>
                    <a:pt x="1803" y="41283"/>
                  </a:lnTo>
                  <a:lnTo>
                    <a:pt x="6715" y="50730"/>
                  </a:lnTo>
                  <a:lnTo>
                    <a:pt x="13983" y="57099"/>
                  </a:lnTo>
                  <a:lnTo>
                    <a:pt x="22859" y="59435"/>
                  </a:lnTo>
                  <a:lnTo>
                    <a:pt x="31736" y="57099"/>
                  </a:lnTo>
                  <a:lnTo>
                    <a:pt x="39004" y="50730"/>
                  </a:lnTo>
                  <a:lnTo>
                    <a:pt x="43916" y="41283"/>
                  </a:lnTo>
                  <a:lnTo>
                    <a:pt x="45719" y="29717"/>
                  </a:lnTo>
                  <a:lnTo>
                    <a:pt x="43916" y="18152"/>
                  </a:lnTo>
                  <a:lnTo>
                    <a:pt x="39004" y="8705"/>
                  </a:lnTo>
                  <a:lnTo>
                    <a:pt x="31736" y="2336"/>
                  </a:lnTo>
                  <a:lnTo>
                    <a:pt x="22859" y="0"/>
                  </a:lnTo>
                  <a:close/>
                </a:path>
              </a:pathLst>
            </a:custGeom>
            <a:solidFill>
              <a:srgbClr val="000000"/>
            </a:solidFill>
          </p:spPr>
          <p:txBody>
            <a:bodyPr wrap="square" lIns="0" tIns="0" rIns="0" bIns="0" rtlCol="0"/>
            <a:lstStyle/>
            <a:p/>
          </p:txBody>
        </p:sp>
        <p:sp>
          <p:nvSpPr>
            <p:cNvPr id="48" name="object 48"/>
            <p:cNvSpPr/>
            <p:nvPr/>
          </p:nvSpPr>
          <p:spPr>
            <a:xfrm>
              <a:off x="6446519" y="5763767"/>
              <a:ext cx="45720" cy="59690"/>
            </a:xfrm>
            <a:custGeom>
              <a:avLst/>
              <a:gdLst/>
              <a:ahLst/>
              <a:cxnLst/>
              <a:rect l="l" t="t" r="r" b="b"/>
              <a:pathLst>
                <a:path w="45720" h="59689">
                  <a:moveTo>
                    <a:pt x="0" y="29717"/>
                  </a:moveTo>
                  <a:lnTo>
                    <a:pt x="1803" y="18152"/>
                  </a:lnTo>
                  <a:lnTo>
                    <a:pt x="6715" y="8705"/>
                  </a:lnTo>
                  <a:lnTo>
                    <a:pt x="13983" y="2336"/>
                  </a:lnTo>
                  <a:lnTo>
                    <a:pt x="22859" y="0"/>
                  </a:lnTo>
                  <a:lnTo>
                    <a:pt x="31736" y="2336"/>
                  </a:lnTo>
                  <a:lnTo>
                    <a:pt x="39004" y="8705"/>
                  </a:lnTo>
                  <a:lnTo>
                    <a:pt x="43916" y="18152"/>
                  </a:lnTo>
                  <a:lnTo>
                    <a:pt x="45719" y="29717"/>
                  </a:lnTo>
                  <a:lnTo>
                    <a:pt x="43916" y="41283"/>
                  </a:lnTo>
                  <a:lnTo>
                    <a:pt x="39004" y="50730"/>
                  </a:lnTo>
                  <a:lnTo>
                    <a:pt x="31736" y="57099"/>
                  </a:lnTo>
                  <a:lnTo>
                    <a:pt x="22859" y="59435"/>
                  </a:lnTo>
                  <a:lnTo>
                    <a:pt x="13983" y="57099"/>
                  </a:lnTo>
                  <a:lnTo>
                    <a:pt x="6715" y="50730"/>
                  </a:lnTo>
                  <a:lnTo>
                    <a:pt x="1803" y="41283"/>
                  </a:lnTo>
                  <a:lnTo>
                    <a:pt x="0" y="29717"/>
                  </a:lnTo>
                  <a:close/>
                </a:path>
              </a:pathLst>
            </a:custGeom>
            <a:ln w="12192">
              <a:solidFill>
                <a:srgbClr val="000000"/>
              </a:solidFill>
            </a:ln>
          </p:spPr>
          <p:txBody>
            <a:bodyPr wrap="square" lIns="0" tIns="0" rIns="0" bIns="0" rtlCol="0"/>
            <a:lstStyle/>
            <a:p/>
          </p:txBody>
        </p:sp>
        <p:sp>
          <p:nvSpPr>
            <p:cNvPr id="49" name="object 49"/>
            <p:cNvSpPr/>
            <p:nvPr/>
          </p:nvSpPr>
          <p:spPr>
            <a:xfrm>
              <a:off x="6446519" y="6207251"/>
              <a:ext cx="45720" cy="58419"/>
            </a:xfrm>
            <a:custGeom>
              <a:avLst/>
              <a:gdLst/>
              <a:ahLst/>
              <a:cxnLst/>
              <a:rect l="l" t="t" r="r" b="b"/>
              <a:pathLst>
                <a:path w="45720" h="58420">
                  <a:moveTo>
                    <a:pt x="22859" y="0"/>
                  </a:moveTo>
                  <a:lnTo>
                    <a:pt x="13983" y="2275"/>
                  </a:lnTo>
                  <a:lnTo>
                    <a:pt x="6715" y="8482"/>
                  </a:lnTo>
                  <a:lnTo>
                    <a:pt x="1803" y="17686"/>
                  </a:lnTo>
                  <a:lnTo>
                    <a:pt x="0" y="28956"/>
                  </a:lnTo>
                  <a:lnTo>
                    <a:pt x="1803" y="40225"/>
                  </a:lnTo>
                  <a:lnTo>
                    <a:pt x="6715" y="49429"/>
                  </a:lnTo>
                  <a:lnTo>
                    <a:pt x="13983" y="55636"/>
                  </a:lnTo>
                  <a:lnTo>
                    <a:pt x="22859" y="57912"/>
                  </a:lnTo>
                  <a:lnTo>
                    <a:pt x="31736" y="55636"/>
                  </a:lnTo>
                  <a:lnTo>
                    <a:pt x="39004" y="49429"/>
                  </a:lnTo>
                  <a:lnTo>
                    <a:pt x="43916" y="40225"/>
                  </a:lnTo>
                  <a:lnTo>
                    <a:pt x="45719" y="28956"/>
                  </a:lnTo>
                  <a:lnTo>
                    <a:pt x="43916" y="17686"/>
                  </a:lnTo>
                  <a:lnTo>
                    <a:pt x="39004" y="8482"/>
                  </a:lnTo>
                  <a:lnTo>
                    <a:pt x="31736" y="2275"/>
                  </a:lnTo>
                  <a:lnTo>
                    <a:pt x="22859" y="0"/>
                  </a:lnTo>
                  <a:close/>
                </a:path>
              </a:pathLst>
            </a:custGeom>
            <a:solidFill>
              <a:srgbClr val="000000"/>
            </a:solidFill>
          </p:spPr>
          <p:txBody>
            <a:bodyPr wrap="square" lIns="0" tIns="0" rIns="0" bIns="0" rtlCol="0"/>
            <a:lstStyle/>
            <a:p/>
          </p:txBody>
        </p:sp>
        <p:sp>
          <p:nvSpPr>
            <p:cNvPr id="50" name="object 50"/>
            <p:cNvSpPr/>
            <p:nvPr/>
          </p:nvSpPr>
          <p:spPr>
            <a:xfrm>
              <a:off x="6446519" y="6207251"/>
              <a:ext cx="45720" cy="58419"/>
            </a:xfrm>
            <a:custGeom>
              <a:avLst/>
              <a:gdLst/>
              <a:ahLst/>
              <a:cxnLst/>
              <a:rect l="l" t="t" r="r" b="b"/>
              <a:pathLst>
                <a:path w="45720" h="58420">
                  <a:moveTo>
                    <a:pt x="0" y="28956"/>
                  </a:moveTo>
                  <a:lnTo>
                    <a:pt x="1803" y="17686"/>
                  </a:lnTo>
                  <a:lnTo>
                    <a:pt x="6715" y="8482"/>
                  </a:lnTo>
                  <a:lnTo>
                    <a:pt x="13983" y="2275"/>
                  </a:lnTo>
                  <a:lnTo>
                    <a:pt x="22859" y="0"/>
                  </a:lnTo>
                  <a:lnTo>
                    <a:pt x="31736" y="2275"/>
                  </a:lnTo>
                  <a:lnTo>
                    <a:pt x="39004" y="8482"/>
                  </a:lnTo>
                  <a:lnTo>
                    <a:pt x="43916" y="17686"/>
                  </a:lnTo>
                  <a:lnTo>
                    <a:pt x="45719" y="28956"/>
                  </a:lnTo>
                  <a:lnTo>
                    <a:pt x="43916" y="40225"/>
                  </a:lnTo>
                  <a:lnTo>
                    <a:pt x="39004" y="49429"/>
                  </a:lnTo>
                  <a:lnTo>
                    <a:pt x="31736" y="55636"/>
                  </a:lnTo>
                  <a:lnTo>
                    <a:pt x="22859" y="57912"/>
                  </a:lnTo>
                  <a:lnTo>
                    <a:pt x="13983" y="55636"/>
                  </a:lnTo>
                  <a:lnTo>
                    <a:pt x="6715" y="49429"/>
                  </a:lnTo>
                  <a:lnTo>
                    <a:pt x="1803" y="40225"/>
                  </a:lnTo>
                  <a:lnTo>
                    <a:pt x="0" y="28956"/>
                  </a:lnTo>
                  <a:close/>
                </a:path>
              </a:pathLst>
            </a:custGeom>
            <a:ln w="12192">
              <a:solidFill>
                <a:srgbClr val="000000"/>
              </a:solidFill>
            </a:ln>
          </p:spPr>
          <p:txBody>
            <a:bodyPr wrap="square" lIns="0" tIns="0" rIns="0" bIns="0" rtlCol="0"/>
            <a:lstStyle/>
            <a:p/>
          </p:txBody>
        </p:sp>
        <p:sp>
          <p:nvSpPr>
            <p:cNvPr id="51" name="object 51"/>
            <p:cNvSpPr/>
            <p:nvPr/>
          </p:nvSpPr>
          <p:spPr>
            <a:xfrm>
              <a:off x="6446519" y="5980175"/>
              <a:ext cx="45720" cy="58419"/>
            </a:xfrm>
            <a:custGeom>
              <a:avLst/>
              <a:gdLst/>
              <a:ahLst/>
              <a:cxnLst/>
              <a:rect l="l" t="t" r="r" b="b"/>
              <a:pathLst>
                <a:path w="45720" h="58420">
                  <a:moveTo>
                    <a:pt x="22859" y="0"/>
                  </a:moveTo>
                  <a:lnTo>
                    <a:pt x="13983" y="2275"/>
                  </a:lnTo>
                  <a:lnTo>
                    <a:pt x="6715" y="8482"/>
                  </a:lnTo>
                  <a:lnTo>
                    <a:pt x="1803" y="17686"/>
                  </a:lnTo>
                  <a:lnTo>
                    <a:pt x="0" y="28956"/>
                  </a:lnTo>
                  <a:lnTo>
                    <a:pt x="1803" y="40225"/>
                  </a:lnTo>
                  <a:lnTo>
                    <a:pt x="6715" y="49429"/>
                  </a:lnTo>
                  <a:lnTo>
                    <a:pt x="13983" y="55636"/>
                  </a:lnTo>
                  <a:lnTo>
                    <a:pt x="22859" y="57912"/>
                  </a:lnTo>
                  <a:lnTo>
                    <a:pt x="31736" y="55636"/>
                  </a:lnTo>
                  <a:lnTo>
                    <a:pt x="39004" y="49429"/>
                  </a:lnTo>
                  <a:lnTo>
                    <a:pt x="43916" y="40225"/>
                  </a:lnTo>
                  <a:lnTo>
                    <a:pt x="45719" y="28956"/>
                  </a:lnTo>
                  <a:lnTo>
                    <a:pt x="43916" y="17686"/>
                  </a:lnTo>
                  <a:lnTo>
                    <a:pt x="39004" y="8482"/>
                  </a:lnTo>
                  <a:lnTo>
                    <a:pt x="31736" y="2275"/>
                  </a:lnTo>
                  <a:lnTo>
                    <a:pt x="22859" y="0"/>
                  </a:lnTo>
                  <a:close/>
                </a:path>
              </a:pathLst>
            </a:custGeom>
            <a:solidFill>
              <a:srgbClr val="000000"/>
            </a:solidFill>
          </p:spPr>
          <p:txBody>
            <a:bodyPr wrap="square" lIns="0" tIns="0" rIns="0" bIns="0" rtlCol="0"/>
            <a:lstStyle/>
            <a:p/>
          </p:txBody>
        </p:sp>
        <p:sp>
          <p:nvSpPr>
            <p:cNvPr id="52" name="object 52"/>
            <p:cNvSpPr/>
            <p:nvPr/>
          </p:nvSpPr>
          <p:spPr>
            <a:xfrm>
              <a:off x="6446519" y="5980175"/>
              <a:ext cx="45720" cy="58419"/>
            </a:xfrm>
            <a:custGeom>
              <a:avLst/>
              <a:gdLst/>
              <a:ahLst/>
              <a:cxnLst/>
              <a:rect l="l" t="t" r="r" b="b"/>
              <a:pathLst>
                <a:path w="45720" h="58420">
                  <a:moveTo>
                    <a:pt x="0" y="28956"/>
                  </a:moveTo>
                  <a:lnTo>
                    <a:pt x="1803" y="17686"/>
                  </a:lnTo>
                  <a:lnTo>
                    <a:pt x="6715" y="8482"/>
                  </a:lnTo>
                  <a:lnTo>
                    <a:pt x="13983" y="2275"/>
                  </a:lnTo>
                  <a:lnTo>
                    <a:pt x="22859" y="0"/>
                  </a:lnTo>
                  <a:lnTo>
                    <a:pt x="31736" y="2275"/>
                  </a:lnTo>
                  <a:lnTo>
                    <a:pt x="39004" y="8482"/>
                  </a:lnTo>
                  <a:lnTo>
                    <a:pt x="43916" y="17686"/>
                  </a:lnTo>
                  <a:lnTo>
                    <a:pt x="45719" y="28956"/>
                  </a:lnTo>
                  <a:lnTo>
                    <a:pt x="43916" y="40225"/>
                  </a:lnTo>
                  <a:lnTo>
                    <a:pt x="39004" y="49429"/>
                  </a:lnTo>
                  <a:lnTo>
                    <a:pt x="31736" y="55636"/>
                  </a:lnTo>
                  <a:lnTo>
                    <a:pt x="22859" y="57912"/>
                  </a:lnTo>
                  <a:lnTo>
                    <a:pt x="13983" y="55636"/>
                  </a:lnTo>
                  <a:lnTo>
                    <a:pt x="6715" y="49429"/>
                  </a:lnTo>
                  <a:lnTo>
                    <a:pt x="1803" y="40225"/>
                  </a:lnTo>
                  <a:lnTo>
                    <a:pt x="0" y="28956"/>
                  </a:lnTo>
                  <a:close/>
                </a:path>
              </a:pathLst>
            </a:custGeom>
            <a:ln w="12192">
              <a:solidFill>
                <a:srgbClr val="000000"/>
              </a:solidFill>
            </a:ln>
          </p:spPr>
          <p:txBody>
            <a:bodyPr wrap="square" lIns="0" tIns="0" rIns="0" bIns="0" rtlCol="0"/>
            <a:lstStyle/>
            <a:p/>
          </p:txBody>
        </p:sp>
      </p:grpSp>
      <p:sp>
        <p:nvSpPr>
          <p:cNvPr id="53" name="object 53"/>
          <p:cNvSpPr txBox="1"/>
          <p:nvPr/>
        </p:nvSpPr>
        <p:spPr>
          <a:xfrm>
            <a:off x="6894359" y="4780915"/>
            <a:ext cx="293370" cy="244475"/>
          </a:xfrm>
          <a:prstGeom prst="rect">
            <a:avLst/>
          </a:prstGeom>
        </p:spPr>
        <p:txBody>
          <a:bodyPr wrap="square" lIns="0" tIns="23495" rIns="0" bIns="0" rtlCol="0" vert="vert">
            <a:spAutoFit/>
          </a:bodyPr>
          <a:lstStyle/>
          <a:p>
            <a:pPr marL="12700">
              <a:lnSpc>
                <a:spcPct val="100000"/>
              </a:lnSpc>
              <a:spcBef>
                <a:spcPts val="185"/>
              </a:spcBef>
            </a:pPr>
            <a:r>
              <a:rPr dirty="0" sz="1600">
                <a:latin typeface="微软雅黑"/>
                <a:cs typeface="微软雅黑"/>
              </a:rPr>
              <a:t>—</a:t>
            </a:r>
            <a:endParaRPr sz="1600">
              <a:latin typeface="微软雅黑"/>
              <a:cs typeface="微软雅黑"/>
            </a:endParaRPr>
          </a:p>
        </p:txBody>
      </p:sp>
      <p:sp>
        <p:nvSpPr>
          <p:cNvPr id="54" name="object 54"/>
          <p:cNvSpPr txBox="1"/>
          <p:nvPr/>
        </p:nvSpPr>
        <p:spPr>
          <a:xfrm>
            <a:off x="6907021" y="3981577"/>
            <a:ext cx="215900" cy="1907539"/>
          </a:xfrm>
          <a:prstGeom prst="rect">
            <a:avLst/>
          </a:prstGeom>
        </p:spPr>
        <p:txBody>
          <a:bodyPr wrap="square" lIns="0" tIns="52705" rIns="0" bIns="0" rtlCol="0" vert="horz">
            <a:spAutoFit/>
          </a:bodyPr>
          <a:lstStyle/>
          <a:p>
            <a:pPr algn="just" marR="5080">
              <a:lnSpc>
                <a:spcPts val="1600"/>
              </a:lnSpc>
              <a:spcBef>
                <a:spcPts val="415"/>
              </a:spcBef>
            </a:pPr>
            <a:r>
              <a:rPr dirty="0" sz="1600" spc="-5">
                <a:latin typeface="微软雅黑"/>
                <a:cs typeface="微软雅黑"/>
              </a:rPr>
              <a:t>数 字 孪 生</a:t>
            </a:r>
            <a:endParaRPr sz="1600">
              <a:latin typeface="微软雅黑"/>
              <a:cs typeface="微软雅黑"/>
            </a:endParaRPr>
          </a:p>
          <a:p>
            <a:pPr algn="just" marR="5080">
              <a:lnSpc>
                <a:spcPts val="1600"/>
              </a:lnSpc>
              <a:spcBef>
                <a:spcPts val="1715"/>
              </a:spcBef>
            </a:pPr>
            <a:r>
              <a:rPr dirty="0" sz="1600" spc="-5">
                <a:latin typeface="微软雅黑"/>
                <a:cs typeface="微软雅黑"/>
              </a:rPr>
              <a:t>桌 面 工 厂</a:t>
            </a:r>
            <a:endParaRPr sz="1600">
              <a:latin typeface="微软雅黑"/>
              <a:cs typeface="微软雅黑"/>
            </a:endParaRPr>
          </a:p>
        </p:txBody>
      </p:sp>
      <p:sp>
        <p:nvSpPr>
          <p:cNvPr id="55" name="object 55"/>
          <p:cNvSpPr/>
          <p:nvPr/>
        </p:nvSpPr>
        <p:spPr>
          <a:xfrm>
            <a:off x="4993385" y="1778507"/>
            <a:ext cx="762000" cy="86995"/>
          </a:xfrm>
          <a:custGeom>
            <a:avLst/>
            <a:gdLst/>
            <a:ahLst/>
            <a:cxnLst/>
            <a:rect l="l" t="t" r="r" b="b"/>
            <a:pathLst>
              <a:path w="762000" h="86994">
                <a:moveTo>
                  <a:pt x="675131" y="0"/>
                </a:moveTo>
                <a:lnTo>
                  <a:pt x="675131" y="86867"/>
                </a:lnTo>
                <a:lnTo>
                  <a:pt x="733043" y="57912"/>
                </a:lnTo>
                <a:lnTo>
                  <a:pt x="689610" y="57912"/>
                </a:lnTo>
                <a:lnTo>
                  <a:pt x="689610" y="28955"/>
                </a:lnTo>
                <a:lnTo>
                  <a:pt x="733043" y="28955"/>
                </a:lnTo>
                <a:lnTo>
                  <a:pt x="675131" y="0"/>
                </a:lnTo>
                <a:close/>
              </a:path>
              <a:path w="762000" h="86994">
                <a:moveTo>
                  <a:pt x="675131" y="28955"/>
                </a:moveTo>
                <a:lnTo>
                  <a:pt x="0" y="28955"/>
                </a:lnTo>
                <a:lnTo>
                  <a:pt x="0" y="57912"/>
                </a:lnTo>
                <a:lnTo>
                  <a:pt x="675131" y="57912"/>
                </a:lnTo>
                <a:lnTo>
                  <a:pt x="675131" y="28955"/>
                </a:lnTo>
                <a:close/>
              </a:path>
              <a:path w="762000" h="86994">
                <a:moveTo>
                  <a:pt x="733043" y="28955"/>
                </a:moveTo>
                <a:lnTo>
                  <a:pt x="689610" y="28955"/>
                </a:lnTo>
                <a:lnTo>
                  <a:pt x="689610" y="57912"/>
                </a:lnTo>
                <a:lnTo>
                  <a:pt x="733043" y="57912"/>
                </a:lnTo>
                <a:lnTo>
                  <a:pt x="762000" y="43433"/>
                </a:lnTo>
                <a:lnTo>
                  <a:pt x="733043" y="28955"/>
                </a:lnTo>
                <a:close/>
              </a:path>
            </a:pathLst>
          </a:custGeom>
          <a:solidFill>
            <a:srgbClr val="0E6EC5"/>
          </a:solidFill>
        </p:spPr>
        <p:txBody>
          <a:bodyPr wrap="square" lIns="0" tIns="0" rIns="0" bIns="0" rtlCol="0"/>
          <a:lstStyle/>
          <a:p/>
        </p:txBody>
      </p:sp>
      <p:sp>
        <p:nvSpPr>
          <p:cNvPr id="56" name="object 56"/>
          <p:cNvSpPr txBox="1"/>
          <p:nvPr/>
        </p:nvSpPr>
        <p:spPr>
          <a:xfrm>
            <a:off x="1563750" y="3136773"/>
            <a:ext cx="124206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微软雅黑"/>
                <a:cs typeface="微软雅黑"/>
              </a:rPr>
              <a:t>生产经营计划</a:t>
            </a:r>
            <a:endParaRPr sz="1600">
              <a:latin typeface="微软雅黑"/>
              <a:cs typeface="微软雅黑"/>
            </a:endParaRPr>
          </a:p>
        </p:txBody>
      </p:sp>
      <p:sp>
        <p:nvSpPr>
          <p:cNvPr id="57" name="object 57"/>
          <p:cNvSpPr txBox="1"/>
          <p:nvPr/>
        </p:nvSpPr>
        <p:spPr>
          <a:xfrm>
            <a:off x="1873757" y="4057269"/>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微软雅黑"/>
                <a:cs typeface="微软雅黑"/>
              </a:rPr>
              <a:t>财务目标</a:t>
            </a:r>
            <a:endParaRPr sz="1600">
              <a:latin typeface="微软雅黑"/>
              <a:cs typeface="微软雅黑"/>
            </a:endParaRPr>
          </a:p>
        </p:txBody>
      </p:sp>
      <p:sp>
        <p:nvSpPr>
          <p:cNvPr id="58" name="object 58"/>
          <p:cNvSpPr txBox="1"/>
          <p:nvPr/>
        </p:nvSpPr>
        <p:spPr>
          <a:xfrm>
            <a:off x="1915795" y="5108194"/>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微软雅黑"/>
                <a:cs typeface="微软雅黑"/>
              </a:rPr>
              <a:t>技术改善</a:t>
            </a:r>
            <a:endParaRPr sz="1600">
              <a:latin typeface="微软雅黑"/>
              <a:cs typeface="微软雅黑"/>
            </a:endParaRPr>
          </a:p>
        </p:txBody>
      </p:sp>
      <p:sp>
        <p:nvSpPr>
          <p:cNvPr id="59" name="object 59"/>
          <p:cNvSpPr/>
          <p:nvPr/>
        </p:nvSpPr>
        <p:spPr>
          <a:xfrm>
            <a:off x="1583436" y="2679954"/>
            <a:ext cx="86995" cy="407034"/>
          </a:xfrm>
          <a:custGeom>
            <a:avLst/>
            <a:gdLst/>
            <a:ahLst/>
            <a:cxnLst/>
            <a:rect l="l" t="t" r="r" b="b"/>
            <a:pathLst>
              <a:path w="86994" h="407035">
                <a:moveTo>
                  <a:pt x="57912" y="72390"/>
                </a:moveTo>
                <a:lnTo>
                  <a:pt x="28955" y="72390"/>
                </a:lnTo>
                <a:lnTo>
                  <a:pt x="28955" y="406526"/>
                </a:lnTo>
                <a:lnTo>
                  <a:pt x="57912" y="406526"/>
                </a:lnTo>
                <a:lnTo>
                  <a:pt x="57912" y="72390"/>
                </a:lnTo>
                <a:close/>
              </a:path>
              <a:path w="86994" h="407035">
                <a:moveTo>
                  <a:pt x="43433" y="0"/>
                </a:moveTo>
                <a:lnTo>
                  <a:pt x="0" y="86868"/>
                </a:lnTo>
                <a:lnTo>
                  <a:pt x="28955" y="86868"/>
                </a:lnTo>
                <a:lnTo>
                  <a:pt x="28955" y="72390"/>
                </a:lnTo>
                <a:lnTo>
                  <a:pt x="79629" y="72390"/>
                </a:lnTo>
                <a:lnTo>
                  <a:pt x="43433" y="0"/>
                </a:lnTo>
                <a:close/>
              </a:path>
              <a:path w="86994" h="407035">
                <a:moveTo>
                  <a:pt x="79629" y="72390"/>
                </a:moveTo>
                <a:lnTo>
                  <a:pt x="57912" y="72390"/>
                </a:lnTo>
                <a:lnTo>
                  <a:pt x="57912" y="86868"/>
                </a:lnTo>
                <a:lnTo>
                  <a:pt x="86868" y="86868"/>
                </a:lnTo>
                <a:lnTo>
                  <a:pt x="79629" y="72390"/>
                </a:lnTo>
                <a:close/>
              </a:path>
            </a:pathLst>
          </a:custGeom>
          <a:solidFill>
            <a:srgbClr val="0E6EC5"/>
          </a:solidFill>
        </p:spPr>
        <p:txBody>
          <a:bodyPr wrap="square" lIns="0" tIns="0" rIns="0" bIns="0" rtlCol="0"/>
          <a:lstStyle/>
          <a:p/>
        </p:txBody>
      </p:sp>
      <p:sp>
        <p:nvSpPr>
          <p:cNvPr id="60" name="object 60"/>
          <p:cNvSpPr txBox="1"/>
          <p:nvPr/>
        </p:nvSpPr>
        <p:spPr>
          <a:xfrm>
            <a:off x="1532255" y="1797761"/>
            <a:ext cx="1658620" cy="1295400"/>
          </a:xfrm>
          <a:prstGeom prst="rect">
            <a:avLst/>
          </a:prstGeom>
        </p:spPr>
        <p:txBody>
          <a:bodyPr wrap="square" lIns="0" tIns="12065" rIns="0" bIns="0" rtlCol="0" vert="horz">
            <a:spAutoFit/>
          </a:bodyPr>
          <a:lstStyle/>
          <a:p>
            <a:pPr marL="12700">
              <a:lnSpc>
                <a:spcPts val="1760"/>
              </a:lnSpc>
              <a:spcBef>
                <a:spcPts val="95"/>
              </a:spcBef>
              <a:tabLst>
                <a:tab pos="377825" algn="l"/>
                <a:tab pos="743585" algn="l"/>
                <a:tab pos="1109980" algn="l"/>
              </a:tabLst>
            </a:pPr>
            <a:r>
              <a:rPr dirty="0" sz="1600" spc="-5" b="1">
                <a:latin typeface="微软雅黑"/>
                <a:cs typeface="微软雅黑"/>
              </a:rPr>
              <a:t>采	销	物	排</a:t>
            </a:r>
            <a:endParaRPr sz="1600">
              <a:latin typeface="微软雅黑"/>
              <a:cs typeface="微软雅黑"/>
            </a:endParaRPr>
          </a:p>
          <a:p>
            <a:pPr marL="12700">
              <a:lnSpc>
                <a:spcPts val="1595"/>
              </a:lnSpc>
              <a:tabLst>
                <a:tab pos="377825" algn="l"/>
                <a:tab pos="743585" algn="l"/>
                <a:tab pos="1109980" algn="l"/>
              </a:tabLst>
            </a:pPr>
            <a:r>
              <a:rPr dirty="0" sz="1600" spc="-5" b="1">
                <a:latin typeface="微软雅黑"/>
                <a:cs typeface="微软雅黑"/>
              </a:rPr>
              <a:t>购	售	流	产</a:t>
            </a:r>
            <a:endParaRPr sz="1600">
              <a:latin typeface="微软雅黑"/>
              <a:cs typeface="微软雅黑"/>
            </a:endParaRPr>
          </a:p>
          <a:p>
            <a:pPr marL="12700" marR="5080">
              <a:lnSpc>
                <a:spcPts val="1600"/>
              </a:lnSpc>
              <a:spcBef>
                <a:spcPts val="160"/>
              </a:spcBef>
              <a:tabLst>
                <a:tab pos="377825" algn="l"/>
                <a:tab pos="743585" algn="l"/>
                <a:tab pos="1109980" algn="l"/>
              </a:tabLst>
            </a:pPr>
            <a:r>
              <a:rPr dirty="0" sz="1600" spc="-5" b="1">
                <a:latin typeface="微软雅黑"/>
                <a:cs typeface="微软雅黑"/>
              </a:rPr>
              <a:t>计	计	计	计</a:t>
            </a:r>
            <a:r>
              <a:rPr dirty="0" sz="1600" spc="445" b="1">
                <a:latin typeface="微软雅黑"/>
                <a:cs typeface="微软雅黑"/>
              </a:rPr>
              <a:t> </a:t>
            </a:r>
            <a:r>
              <a:rPr dirty="0" baseline="-3472" sz="2400" spc="-7" b="1">
                <a:solidFill>
                  <a:srgbClr val="009DD9"/>
                </a:solidFill>
                <a:latin typeface="微软雅黑"/>
                <a:cs typeface="微软雅黑"/>
              </a:rPr>
              <a:t>数 </a:t>
            </a:r>
            <a:r>
              <a:rPr dirty="0" sz="1600" spc="-5" b="1">
                <a:latin typeface="微软雅黑"/>
                <a:cs typeface="微软雅黑"/>
              </a:rPr>
              <a:t>划	划	划	划</a:t>
            </a:r>
            <a:r>
              <a:rPr dirty="0" sz="1600" spc="445" b="1">
                <a:latin typeface="微软雅黑"/>
                <a:cs typeface="微软雅黑"/>
              </a:rPr>
              <a:t> </a:t>
            </a:r>
            <a:r>
              <a:rPr dirty="0" baseline="-3472" sz="2400" spc="-7" b="1">
                <a:solidFill>
                  <a:srgbClr val="009DD9"/>
                </a:solidFill>
                <a:latin typeface="微软雅黑"/>
                <a:cs typeface="微软雅黑"/>
              </a:rPr>
              <a:t>据</a:t>
            </a:r>
            <a:endParaRPr baseline="-3472" sz="2400">
              <a:latin typeface="微软雅黑"/>
              <a:cs typeface="微软雅黑"/>
            </a:endParaRPr>
          </a:p>
          <a:p>
            <a:pPr marL="1442720" marR="5080">
              <a:lnSpc>
                <a:spcPts val="1600"/>
              </a:lnSpc>
              <a:spcBef>
                <a:spcPts val="90"/>
              </a:spcBef>
            </a:pPr>
            <a:r>
              <a:rPr dirty="0" sz="1600" spc="-5" b="1">
                <a:solidFill>
                  <a:srgbClr val="009DD9"/>
                </a:solidFill>
                <a:latin typeface="微软雅黑"/>
                <a:cs typeface="微软雅黑"/>
              </a:rPr>
              <a:t>支 持</a:t>
            </a:r>
            <a:endParaRPr sz="1600">
              <a:latin typeface="微软雅黑"/>
              <a:cs typeface="微软雅黑"/>
            </a:endParaRPr>
          </a:p>
        </p:txBody>
      </p:sp>
      <p:sp>
        <p:nvSpPr>
          <p:cNvPr id="61" name="object 61"/>
          <p:cNvSpPr/>
          <p:nvPr/>
        </p:nvSpPr>
        <p:spPr>
          <a:xfrm>
            <a:off x="1415033" y="4125214"/>
            <a:ext cx="468630" cy="114300"/>
          </a:xfrm>
          <a:custGeom>
            <a:avLst/>
            <a:gdLst/>
            <a:ahLst/>
            <a:cxnLst/>
            <a:rect l="l" t="t" r="r" b="b"/>
            <a:pathLst>
              <a:path w="468630" h="114300">
                <a:moveTo>
                  <a:pt x="113537" y="0"/>
                </a:moveTo>
                <a:lnTo>
                  <a:pt x="0" y="58547"/>
                </a:lnTo>
                <a:lnTo>
                  <a:pt x="114934" y="114300"/>
                </a:lnTo>
                <a:lnTo>
                  <a:pt x="114470" y="76327"/>
                </a:lnTo>
                <a:lnTo>
                  <a:pt x="95503" y="76327"/>
                </a:lnTo>
                <a:lnTo>
                  <a:pt x="94996" y="38227"/>
                </a:lnTo>
                <a:lnTo>
                  <a:pt x="114002" y="38000"/>
                </a:lnTo>
                <a:lnTo>
                  <a:pt x="113537" y="0"/>
                </a:lnTo>
                <a:close/>
              </a:path>
              <a:path w="468630" h="114300">
                <a:moveTo>
                  <a:pt x="114002" y="38000"/>
                </a:moveTo>
                <a:lnTo>
                  <a:pt x="94996" y="38227"/>
                </a:lnTo>
                <a:lnTo>
                  <a:pt x="95503" y="76327"/>
                </a:lnTo>
                <a:lnTo>
                  <a:pt x="114468" y="76100"/>
                </a:lnTo>
                <a:lnTo>
                  <a:pt x="114002" y="38000"/>
                </a:lnTo>
                <a:close/>
              </a:path>
              <a:path w="468630" h="114300">
                <a:moveTo>
                  <a:pt x="114468" y="76100"/>
                </a:moveTo>
                <a:lnTo>
                  <a:pt x="95503" y="76327"/>
                </a:lnTo>
                <a:lnTo>
                  <a:pt x="114470" y="76327"/>
                </a:lnTo>
                <a:lnTo>
                  <a:pt x="114468" y="76100"/>
                </a:lnTo>
                <a:close/>
              </a:path>
              <a:path w="468630" h="114300">
                <a:moveTo>
                  <a:pt x="467741" y="33781"/>
                </a:moveTo>
                <a:lnTo>
                  <a:pt x="114002" y="38000"/>
                </a:lnTo>
                <a:lnTo>
                  <a:pt x="114468" y="76100"/>
                </a:lnTo>
                <a:lnTo>
                  <a:pt x="468122" y="71881"/>
                </a:lnTo>
                <a:lnTo>
                  <a:pt x="467741" y="33781"/>
                </a:lnTo>
                <a:close/>
              </a:path>
            </a:pathLst>
          </a:custGeom>
          <a:solidFill>
            <a:srgbClr val="0E6EC5"/>
          </a:solidFill>
        </p:spPr>
        <p:txBody>
          <a:bodyPr wrap="square" lIns="0" tIns="0" rIns="0" bIns="0" rtlCol="0"/>
          <a:lstStyle/>
          <a:p/>
        </p:txBody>
      </p:sp>
      <p:sp>
        <p:nvSpPr>
          <p:cNvPr id="62" name="object 62"/>
          <p:cNvSpPr txBox="1"/>
          <p:nvPr/>
        </p:nvSpPr>
        <p:spPr>
          <a:xfrm>
            <a:off x="1126871" y="3968750"/>
            <a:ext cx="228600" cy="471805"/>
          </a:xfrm>
          <a:prstGeom prst="rect">
            <a:avLst/>
          </a:prstGeom>
        </p:spPr>
        <p:txBody>
          <a:bodyPr wrap="square" lIns="0" tIns="52705" rIns="0" bIns="0" rtlCol="0" vert="horz">
            <a:spAutoFit/>
          </a:bodyPr>
          <a:lstStyle/>
          <a:p>
            <a:pPr marL="12700" marR="5080">
              <a:lnSpc>
                <a:spcPts val="1600"/>
              </a:lnSpc>
              <a:spcBef>
                <a:spcPts val="415"/>
              </a:spcBef>
            </a:pPr>
            <a:r>
              <a:rPr dirty="0" sz="1600" spc="-5" b="1">
                <a:solidFill>
                  <a:srgbClr val="009DD9"/>
                </a:solidFill>
                <a:latin typeface="微软雅黑"/>
                <a:cs typeface="微软雅黑"/>
              </a:rPr>
              <a:t>利 税</a:t>
            </a:r>
            <a:endParaRPr sz="1600">
              <a:latin typeface="微软雅黑"/>
              <a:cs typeface="微软雅黑"/>
            </a:endParaRPr>
          </a:p>
        </p:txBody>
      </p:sp>
      <p:sp>
        <p:nvSpPr>
          <p:cNvPr id="63" name="object 63"/>
          <p:cNvSpPr/>
          <p:nvPr/>
        </p:nvSpPr>
        <p:spPr>
          <a:xfrm>
            <a:off x="1386077" y="5182870"/>
            <a:ext cx="468630" cy="114300"/>
          </a:xfrm>
          <a:custGeom>
            <a:avLst/>
            <a:gdLst/>
            <a:ahLst/>
            <a:cxnLst/>
            <a:rect l="l" t="t" r="r" b="b"/>
            <a:pathLst>
              <a:path w="468630" h="114300">
                <a:moveTo>
                  <a:pt x="113537" y="0"/>
                </a:moveTo>
                <a:lnTo>
                  <a:pt x="0" y="58546"/>
                </a:lnTo>
                <a:lnTo>
                  <a:pt x="114934" y="114299"/>
                </a:lnTo>
                <a:lnTo>
                  <a:pt x="114470" y="76326"/>
                </a:lnTo>
                <a:lnTo>
                  <a:pt x="95503" y="76326"/>
                </a:lnTo>
                <a:lnTo>
                  <a:pt x="94996" y="38226"/>
                </a:lnTo>
                <a:lnTo>
                  <a:pt x="114002" y="38000"/>
                </a:lnTo>
                <a:lnTo>
                  <a:pt x="113537" y="0"/>
                </a:lnTo>
                <a:close/>
              </a:path>
              <a:path w="468630" h="114300">
                <a:moveTo>
                  <a:pt x="114002" y="38000"/>
                </a:moveTo>
                <a:lnTo>
                  <a:pt x="94996" y="38226"/>
                </a:lnTo>
                <a:lnTo>
                  <a:pt x="95503" y="76326"/>
                </a:lnTo>
                <a:lnTo>
                  <a:pt x="114468" y="76100"/>
                </a:lnTo>
                <a:lnTo>
                  <a:pt x="114002" y="38000"/>
                </a:lnTo>
                <a:close/>
              </a:path>
              <a:path w="468630" h="114300">
                <a:moveTo>
                  <a:pt x="114468" y="76100"/>
                </a:moveTo>
                <a:lnTo>
                  <a:pt x="95503" y="76326"/>
                </a:lnTo>
                <a:lnTo>
                  <a:pt x="114470" y="76326"/>
                </a:lnTo>
                <a:lnTo>
                  <a:pt x="114468" y="76100"/>
                </a:lnTo>
                <a:close/>
              </a:path>
              <a:path w="468630" h="114300">
                <a:moveTo>
                  <a:pt x="467741" y="33781"/>
                </a:moveTo>
                <a:lnTo>
                  <a:pt x="114002" y="38000"/>
                </a:lnTo>
                <a:lnTo>
                  <a:pt x="114468" y="76100"/>
                </a:lnTo>
                <a:lnTo>
                  <a:pt x="468122" y="71881"/>
                </a:lnTo>
                <a:lnTo>
                  <a:pt x="467741" y="33781"/>
                </a:lnTo>
                <a:close/>
              </a:path>
            </a:pathLst>
          </a:custGeom>
          <a:solidFill>
            <a:srgbClr val="0E6EC5"/>
          </a:solidFill>
        </p:spPr>
        <p:txBody>
          <a:bodyPr wrap="square" lIns="0" tIns="0" rIns="0" bIns="0" rtlCol="0"/>
          <a:lstStyle/>
          <a:p/>
        </p:txBody>
      </p:sp>
      <p:sp>
        <p:nvSpPr>
          <p:cNvPr id="64" name="object 64"/>
          <p:cNvSpPr txBox="1"/>
          <p:nvPr/>
        </p:nvSpPr>
        <p:spPr>
          <a:xfrm>
            <a:off x="1104315" y="4863338"/>
            <a:ext cx="228600" cy="876935"/>
          </a:xfrm>
          <a:prstGeom prst="rect">
            <a:avLst/>
          </a:prstGeom>
        </p:spPr>
        <p:txBody>
          <a:bodyPr wrap="square" lIns="0" tIns="52705" rIns="0" bIns="0" rtlCol="0" vert="horz">
            <a:spAutoFit/>
          </a:bodyPr>
          <a:lstStyle/>
          <a:p>
            <a:pPr algn="just" marL="12700" marR="5080">
              <a:lnSpc>
                <a:spcPts val="1600"/>
              </a:lnSpc>
              <a:spcBef>
                <a:spcPts val="415"/>
              </a:spcBef>
            </a:pPr>
            <a:r>
              <a:rPr dirty="0" sz="1600" spc="-5" b="1">
                <a:solidFill>
                  <a:srgbClr val="009DD9"/>
                </a:solidFill>
                <a:latin typeface="微软雅黑"/>
                <a:cs typeface="微软雅黑"/>
              </a:rPr>
              <a:t>行 业 进 步</a:t>
            </a:r>
            <a:endParaRPr sz="1600">
              <a:latin typeface="微软雅黑"/>
              <a:cs typeface="微软雅黑"/>
            </a:endParaRPr>
          </a:p>
        </p:txBody>
      </p:sp>
      <p:sp>
        <p:nvSpPr>
          <p:cNvPr id="65" name="object 65"/>
          <p:cNvSpPr txBox="1"/>
          <p:nvPr/>
        </p:nvSpPr>
        <p:spPr>
          <a:xfrm>
            <a:off x="1061034" y="2344547"/>
            <a:ext cx="228600" cy="876935"/>
          </a:xfrm>
          <a:prstGeom prst="rect">
            <a:avLst/>
          </a:prstGeom>
        </p:spPr>
        <p:txBody>
          <a:bodyPr wrap="square" lIns="0" tIns="52705" rIns="0" bIns="0" rtlCol="0" vert="horz">
            <a:spAutoFit/>
          </a:bodyPr>
          <a:lstStyle/>
          <a:p>
            <a:pPr algn="just" marL="12700" marR="5080">
              <a:lnSpc>
                <a:spcPts val="1600"/>
              </a:lnSpc>
              <a:spcBef>
                <a:spcPts val="415"/>
              </a:spcBef>
            </a:pPr>
            <a:r>
              <a:rPr dirty="0" sz="1600" spc="-5" b="1">
                <a:solidFill>
                  <a:srgbClr val="009DD9"/>
                </a:solidFill>
                <a:latin typeface="微软雅黑"/>
                <a:cs typeface="微软雅黑"/>
              </a:rPr>
              <a:t>经 营 活 动</a:t>
            </a:r>
            <a:endParaRPr sz="1600">
              <a:latin typeface="微软雅黑"/>
              <a:cs typeface="微软雅黑"/>
            </a:endParaRPr>
          </a:p>
        </p:txBody>
      </p:sp>
      <p:sp>
        <p:nvSpPr>
          <p:cNvPr id="66" name="object 66"/>
          <p:cNvSpPr txBox="1"/>
          <p:nvPr/>
        </p:nvSpPr>
        <p:spPr>
          <a:xfrm>
            <a:off x="2954782" y="3447541"/>
            <a:ext cx="228600" cy="674370"/>
          </a:xfrm>
          <a:prstGeom prst="rect">
            <a:avLst/>
          </a:prstGeom>
        </p:spPr>
        <p:txBody>
          <a:bodyPr wrap="square" lIns="0" tIns="52705" rIns="0" bIns="0" rtlCol="0" vert="horz">
            <a:spAutoFit/>
          </a:bodyPr>
          <a:lstStyle/>
          <a:p>
            <a:pPr algn="just" marL="12700" marR="5080">
              <a:lnSpc>
                <a:spcPts val="1600"/>
              </a:lnSpc>
              <a:spcBef>
                <a:spcPts val="415"/>
              </a:spcBef>
            </a:pPr>
            <a:r>
              <a:rPr dirty="0" sz="1600" spc="-5" b="1">
                <a:solidFill>
                  <a:srgbClr val="009DD9"/>
                </a:solidFill>
                <a:latin typeface="微软雅黑"/>
                <a:cs typeface="微软雅黑"/>
              </a:rPr>
              <a:t>实 效 性</a:t>
            </a:r>
            <a:endParaRPr sz="1600">
              <a:latin typeface="微软雅黑"/>
              <a:cs typeface="微软雅黑"/>
            </a:endParaRPr>
          </a:p>
        </p:txBody>
      </p:sp>
      <p:sp>
        <p:nvSpPr>
          <p:cNvPr id="67" name="object 67"/>
          <p:cNvSpPr txBox="1"/>
          <p:nvPr/>
        </p:nvSpPr>
        <p:spPr>
          <a:xfrm>
            <a:off x="2944367" y="4423283"/>
            <a:ext cx="228600" cy="674370"/>
          </a:xfrm>
          <a:prstGeom prst="rect">
            <a:avLst/>
          </a:prstGeom>
        </p:spPr>
        <p:txBody>
          <a:bodyPr wrap="square" lIns="0" tIns="52705" rIns="0" bIns="0" rtlCol="0" vert="horz">
            <a:spAutoFit/>
          </a:bodyPr>
          <a:lstStyle/>
          <a:p>
            <a:pPr algn="just" marL="12700" marR="5080">
              <a:lnSpc>
                <a:spcPts val="1600"/>
              </a:lnSpc>
              <a:spcBef>
                <a:spcPts val="415"/>
              </a:spcBef>
            </a:pPr>
            <a:r>
              <a:rPr dirty="0" sz="1600" spc="-5" b="1">
                <a:solidFill>
                  <a:srgbClr val="009DD9"/>
                </a:solidFill>
                <a:latin typeface="微软雅黑"/>
                <a:cs typeface="微软雅黑"/>
              </a:rPr>
              <a:t>准 确 性</a:t>
            </a:r>
            <a:endParaRPr sz="1600">
              <a:latin typeface="微软雅黑"/>
              <a:cs typeface="微软雅黑"/>
            </a:endParaRPr>
          </a:p>
        </p:txBody>
      </p:sp>
      <p:sp>
        <p:nvSpPr>
          <p:cNvPr id="68" name="object 68"/>
          <p:cNvSpPr txBox="1"/>
          <p:nvPr/>
        </p:nvSpPr>
        <p:spPr>
          <a:xfrm>
            <a:off x="4982971" y="1827634"/>
            <a:ext cx="836294" cy="4050665"/>
          </a:xfrm>
          <a:prstGeom prst="rect">
            <a:avLst/>
          </a:prstGeom>
        </p:spPr>
        <p:txBody>
          <a:bodyPr wrap="square" lIns="0" tIns="13335" rIns="0" bIns="0" rtlCol="0" vert="horz">
            <a:spAutoFit/>
          </a:bodyPr>
          <a:lstStyle/>
          <a:p>
            <a:pPr algn="just" marL="12700" marR="5080">
              <a:lnSpc>
                <a:spcPct val="150000"/>
              </a:lnSpc>
              <a:spcBef>
                <a:spcPts val="105"/>
              </a:spcBef>
            </a:pPr>
            <a:r>
              <a:rPr dirty="0" sz="1600" spc="-10" b="1">
                <a:solidFill>
                  <a:srgbClr val="009DD9"/>
                </a:solidFill>
                <a:latin typeface="微软雅黑"/>
                <a:cs typeface="微软雅黑"/>
              </a:rPr>
              <a:t>数据输入 </a:t>
            </a:r>
            <a:r>
              <a:rPr dirty="0" sz="1600" spc="-5" b="1">
                <a:solidFill>
                  <a:srgbClr val="009DD9"/>
                </a:solidFill>
                <a:latin typeface="微软雅黑"/>
                <a:cs typeface="微软雅黑"/>
              </a:rPr>
              <a:t>模型进化 实时优化 全局调优 现场管理 设备管理 改造验证 腐蚀管理 安全管理 环保管理 风控预警</a:t>
            </a:r>
            <a:endParaRPr sz="1600">
              <a:latin typeface="微软雅黑"/>
              <a:cs typeface="微软雅黑"/>
            </a:endParaRPr>
          </a:p>
        </p:txBody>
      </p:sp>
      <p:sp>
        <p:nvSpPr>
          <p:cNvPr id="69" name="object 69"/>
          <p:cNvSpPr/>
          <p:nvPr/>
        </p:nvSpPr>
        <p:spPr>
          <a:xfrm>
            <a:off x="5017770" y="5943422"/>
            <a:ext cx="711835" cy="86995"/>
          </a:xfrm>
          <a:custGeom>
            <a:avLst/>
            <a:gdLst/>
            <a:ahLst/>
            <a:cxnLst/>
            <a:rect l="l" t="t" r="r" b="b"/>
            <a:pathLst>
              <a:path w="711835" h="86995">
                <a:moveTo>
                  <a:pt x="86740" y="0"/>
                </a:moveTo>
                <a:lnTo>
                  <a:pt x="0" y="43624"/>
                </a:lnTo>
                <a:lnTo>
                  <a:pt x="86994" y="86868"/>
                </a:lnTo>
                <a:lnTo>
                  <a:pt x="86910" y="57950"/>
                </a:lnTo>
                <a:lnTo>
                  <a:pt x="72389" y="57950"/>
                </a:lnTo>
                <a:lnTo>
                  <a:pt x="72389" y="28994"/>
                </a:lnTo>
                <a:lnTo>
                  <a:pt x="86825" y="28962"/>
                </a:lnTo>
                <a:lnTo>
                  <a:pt x="86740" y="0"/>
                </a:lnTo>
                <a:close/>
              </a:path>
              <a:path w="711835" h="86995">
                <a:moveTo>
                  <a:pt x="86825" y="28962"/>
                </a:moveTo>
                <a:lnTo>
                  <a:pt x="72389" y="28994"/>
                </a:lnTo>
                <a:lnTo>
                  <a:pt x="72389" y="57950"/>
                </a:lnTo>
                <a:lnTo>
                  <a:pt x="86910" y="57918"/>
                </a:lnTo>
                <a:lnTo>
                  <a:pt x="86825" y="28962"/>
                </a:lnTo>
                <a:close/>
              </a:path>
              <a:path w="711835" h="86995">
                <a:moveTo>
                  <a:pt x="86910" y="57918"/>
                </a:moveTo>
                <a:lnTo>
                  <a:pt x="72389" y="57950"/>
                </a:lnTo>
                <a:lnTo>
                  <a:pt x="86910" y="57950"/>
                </a:lnTo>
                <a:close/>
              </a:path>
              <a:path w="711835" h="86995">
                <a:moveTo>
                  <a:pt x="711707" y="27609"/>
                </a:moveTo>
                <a:lnTo>
                  <a:pt x="86825" y="28962"/>
                </a:lnTo>
                <a:lnTo>
                  <a:pt x="86910" y="57918"/>
                </a:lnTo>
                <a:lnTo>
                  <a:pt x="711834" y="56565"/>
                </a:lnTo>
                <a:lnTo>
                  <a:pt x="711707" y="27609"/>
                </a:lnTo>
                <a:close/>
              </a:path>
            </a:pathLst>
          </a:custGeom>
          <a:solidFill>
            <a:srgbClr val="0E6EC5"/>
          </a:solidFill>
        </p:spPr>
        <p:txBody>
          <a:bodyPr wrap="square" lIns="0" tIns="0" rIns="0" bIns="0" rtlCol="0"/>
          <a:lstStyle/>
          <a:p/>
        </p:txBody>
      </p:sp>
      <p:sp>
        <p:nvSpPr>
          <p:cNvPr id="70" name="object 70"/>
          <p:cNvSpPr/>
          <p:nvPr/>
        </p:nvSpPr>
        <p:spPr>
          <a:xfrm>
            <a:off x="7357110" y="1728215"/>
            <a:ext cx="471170" cy="167640"/>
          </a:xfrm>
          <a:custGeom>
            <a:avLst/>
            <a:gdLst/>
            <a:ahLst/>
            <a:cxnLst/>
            <a:rect l="l" t="t" r="r" b="b"/>
            <a:pathLst>
              <a:path w="471170" h="167639">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1" name="object 71"/>
          <p:cNvSpPr txBox="1"/>
          <p:nvPr/>
        </p:nvSpPr>
        <p:spPr>
          <a:xfrm>
            <a:off x="3514471" y="1151890"/>
            <a:ext cx="1444625" cy="269240"/>
          </a:xfrm>
          <a:prstGeom prst="rect">
            <a:avLst/>
          </a:prstGeom>
        </p:spPr>
        <p:txBody>
          <a:bodyPr wrap="square" lIns="0" tIns="12065" rIns="0" bIns="0" rtlCol="0" vert="horz">
            <a:spAutoFit/>
          </a:bodyPr>
          <a:lstStyle/>
          <a:p>
            <a:pPr marL="12700">
              <a:lnSpc>
                <a:spcPct val="100000"/>
              </a:lnSpc>
              <a:spcBef>
                <a:spcPts val="95"/>
              </a:spcBef>
            </a:pPr>
            <a:r>
              <a:rPr dirty="0" u="sng" sz="1600" spc="-5" b="1">
                <a:solidFill>
                  <a:srgbClr val="FF0000"/>
                </a:solidFill>
                <a:uFill>
                  <a:solidFill>
                    <a:srgbClr val="FF0000"/>
                  </a:solidFill>
                </a:uFill>
                <a:latin typeface="微软雅黑"/>
                <a:cs typeface="微软雅黑"/>
              </a:rPr>
              <a:t>现实工厂和经营</a:t>
            </a:r>
            <a:endParaRPr sz="1600">
              <a:latin typeface="微软雅黑"/>
              <a:cs typeface="微软雅黑"/>
            </a:endParaRPr>
          </a:p>
        </p:txBody>
      </p:sp>
      <p:sp>
        <p:nvSpPr>
          <p:cNvPr id="72" name="object 72"/>
          <p:cNvSpPr txBox="1"/>
          <p:nvPr/>
        </p:nvSpPr>
        <p:spPr>
          <a:xfrm>
            <a:off x="5837046" y="1152271"/>
            <a:ext cx="1444625" cy="269240"/>
          </a:xfrm>
          <a:prstGeom prst="rect">
            <a:avLst/>
          </a:prstGeom>
        </p:spPr>
        <p:txBody>
          <a:bodyPr wrap="square" lIns="0" tIns="12065" rIns="0" bIns="0" rtlCol="0" vert="horz">
            <a:spAutoFit/>
          </a:bodyPr>
          <a:lstStyle/>
          <a:p>
            <a:pPr marL="12700">
              <a:lnSpc>
                <a:spcPct val="100000"/>
              </a:lnSpc>
              <a:spcBef>
                <a:spcPts val="95"/>
              </a:spcBef>
            </a:pPr>
            <a:r>
              <a:rPr dirty="0" u="sng" sz="1600" spc="-5" b="1">
                <a:solidFill>
                  <a:srgbClr val="FF3399"/>
                </a:solidFill>
                <a:uFill>
                  <a:solidFill>
                    <a:srgbClr val="FF3399"/>
                  </a:solidFill>
                </a:uFill>
                <a:latin typeface="微软雅黑"/>
                <a:cs typeface="微软雅黑"/>
              </a:rPr>
              <a:t>虚拟工厂和经营</a:t>
            </a:r>
            <a:endParaRPr sz="1600">
              <a:latin typeface="微软雅黑"/>
              <a:cs typeface="微软雅黑"/>
            </a:endParaRPr>
          </a:p>
        </p:txBody>
      </p:sp>
      <p:sp>
        <p:nvSpPr>
          <p:cNvPr id="73" name="object 73"/>
          <p:cNvSpPr/>
          <p:nvPr/>
        </p:nvSpPr>
        <p:spPr>
          <a:xfrm>
            <a:off x="7360158" y="2116835"/>
            <a:ext cx="471170" cy="167640"/>
          </a:xfrm>
          <a:custGeom>
            <a:avLst/>
            <a:gdLst/>
            <a:ahLst/>
            <a:cxnLst/>
            <a:rect l="l" t="t" r="r" b="b"/>
            <a:pathLst>
              <a:path w="471170" h="167639">
                <a:moveTo>
                  <a:pt x="470789" y="43434"/>
                </a:moveTo>
                <a:lnTo>
                  <a:pt x="441820"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4" name="object 74"/>
          <p:cNvSpPr/>
          <p:nvPr/>
        </p:nvSpPr>
        <p:spPr>
          <a:xfrm>
            <a:off x="7346442" y="2458211"/>
            <a:ext cx="471170" cy="169545"/>
          </a:xfrm>
          <a:custGeom>
            <a:avLst/>
            <a:gdLst/>
            <a:ahLst/>
            <a:cxnLst/>
            <a:rect l="l" t="t" r="r" b="b"/>
            <a:pathLst>
              <a:path w="471170" h="169544">
                <a:moveTo>
                  <a:pt x="470789" y="43434"/>
                </a:moveTo>
                <a:lnTo>
                  <a:pt x="441820"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9544">
                <a:moveTo>
                  <a:pt x="471043" y="111252"/>
                </a:moveTo>
                <a:lnTo>
                  <a:pt x="86868" y="111252"/>
                </a:lnTo>
                <a:lnTo>
                  <a:pt x="86868" y="82296"/>
                </a:lnTo>
                <a:lnTo>
                  <a:pt x="0" y="125730"/>
                </a:lnTo>
                <a:lnTo>
                  <a:pt x="86868" y="169164"/>
                </a:lnTo>
                <a:lnTo>
                  <a:pt x="86868" y="140208"/>
                </a:lnTo>
                <a:lnTo>
                  <a:pt x="471043" y="140208"/>
                </a:lnTo>
                <a:lnTo>
                  <a:pt x="471043" y="111252"/>
                </a:lnTo>
                <a:close/>
              </a:path>
            </a:pathLst>
          </a:custGeom>
          <a:solidFill>
            <a:srgbClr val="0E6EC5"/>
          </a:solidFill>
        </p:spPr>
        <p:txBody>
          <a:bodyPr wrap="square" lIns="0" tIns="0" rIns="0" bIns="0" rtlCol="0"/>
          <a:lstStyle/>
          <a:p/>
        </p:txBody>
      </p:sp>
      <p:sp>
        <p:nvSpPr>
          <p:cNvPr id="75" name="object 75"/>
          <p:cNvSpPr/>
          <p:nvPr/>
        </p:nvSpPr>
        <p:spPr>
          <a:xfrm>
            <a:off x="7370826" y="2830067"/>
            <a:ext cx="471170" cy="167640"/>
          </a:xfrm>
          <a:custGeom>
            <a:avLst/>
            <a:gdLst/>
            <a:ahLst/>
            <a:cxnLst/>
            <a:rect l="l" t="t" r="r" b="b"/>
            <a:pathLst>
              <a:path w="471170" h="167639">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6" name="object 76"/>
          <p:cNvSpPr/>
          <p:nvPr/>
        </p:nvSpPr>
        <p:spPr>
          <a:xfrm>
            <a:off x="7384542" y="3204971"/>
            <a:ext cx="471170" cy="167640"/>
          </a:xfrm>
          <a:custGeom>
            <a:avLst/>
            <a:gdLst/>
            <a:ahLst/>
            <a:cxnLst/>
            <a:rect l="l" t="t" r="r" b="b"/>
            <a:pathLst>
              <a:path w="471170" h="167639">
                <a:moveTo>
                  <a:pt x="470789" y="43434"/>
                </a:moveTo>
                <a:lnTo>
                  <a:pt x="441833" y="28956"/>
                </a:lnTo>
                <a:lnTo>
                  <a:pt x="383921" y="0"/>
                </a:lnTo>
                <a:lnTo>
                  <a:pt x="383921" y="28956"/>
                </a:lnTo>
                <a:lnTo>
                  <a:pt x="7620" y="28956"/>
                </a:lnTo>
                <a:lnTo>
                  <a:pt x="7620" y="57912"/>
                </a:lnTo>
                <a:lnTo>
                  <a:pt x="383921" y="57912"/>
                </a:lnTo>
                <a:lnTo>
                  <a:pt x="383921" y="86868"/>
                </a:lnTo>
                <a:lnTo>
                  <a:pt x="441820"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7" name="object 77"/>
          <p:cNvSpPr/>
          <p:nvPr/>
        </p:nvSpPr>
        <p:spPr>
          <a:xfrm>
            <a:off x="7384542" y="3561588"/>
            <a:ext cx="471170" cy="167640"/>
          </a:xfrm>
          <a:custGeom>
            <a:avLst/>
            <a:gdLst/>
            <a:ahLst/>
            <a:cxnLst/>
            <a:rect l="l" t="t" r="r" b="b"/>
            <a:pathLst>
              <a:path w="471170" h="167639">
                <a:moveTo>
                  <a:pt x="470789" y="43434"/>
                </a:moveTo>
                <a:lnTo>
                  <a:pt x="441833" y="28968"/>
                </a:lnTo>
                <a:lnTo>
                  <a:pt x="383921" y="0"/>
                </a:lnTo>
                <a:lnTo>
                  <a:pt x="383921" y="28968"/>
                </a:lnTo>
                <a:lnTo>
                  <a:pt x="7620" y="28968"/>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8" name="object 78"/>
          <p:cNvSpPr/>
          <p:nvPr/>
        </p:nvSpPr>
        <p:spPr>
          <a:xfrm>
            <a:off x="7375398" y="3936491"/>
            <a:ext cx="471170" cy="167640"/>
          </a:xfrm>
          <a:custGeom>
            <a:avLst/>
            <a:gdLst/>
            <a:ahLst/>
            <a:cxnLst/>
            <a:rect l="l" t="t" r="r" b="b"/>
            <a:pathLst>
              <a:path w="471170" h="167639">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79" name="object 79"/>
          <p:cNvSpPr/>
          <p:nvPr/>
        </p:nvSpPr>
        <p:spPr>
          <a:xfrm>
            <a:off x="7357110" y="4302251"/>
            <a:ext cx="471170" cy="167640"/>
          </a:xfrm>
          <a:custGeom>
            <a:avLst/>
            <a:gdLst/>
            <a:ahLst/>
            <a:cxnLst/>
            <a:rect l="l" t="t" r="r" b="b"/>
            <a:pathLst>
              <a:path w="471170" h="167639">
                <a:moveTo>
                  <a:pt x="470789" y="43434"/>
                </a:moveTo>
                <a:lnTo>
                  <a:pt x="441820"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80" name="object 80"/>
          <p:cNvSpPr/>
          <p:nvPr/>
        </p:nvSpPr>
        <p:spPr>
          <a:xfrm>
            <a:off x="7370826" y="4658867"/>
            <a:ext cx="471170" cy="169545"/>
          </a:xfrm>
          <a:custGeom>
            <a:avLst/>
            <a:gdLst/>
            <a:ahLst/>
            <a:cxnLst/>
            <a:rect l="l" t="t" r="r" b="b"/>
            <a:pathLst>
              <a:path w="471170" h="169545">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9545">
                <a:moveTo>
                  <a:pt x="471043" y="111252"/>
                </a:moveTo>
                <a:lnTo>
                  <a:pt x="86868" y="111252"/>
                </a:lnTo>
                <a:lnTo>
                  <a:pt x="86868" y="82296"/>
                </a:lnTo>
                <a:lnTo>
                  <a:pt x="0" y="125730"/>
                </a:lnTo>
                <a:lnTo>
                  <a:pt x="86868" y="169164"/>
                </a:lnTo>
                <a:lnTo>
                  <a:pt x="86868" y="140208"/>
                </a:lnTo>
                <a:lnTo>
                  <a:pt x="471043" y="140208"/>
                </a:lnTo>
                <a:lnTo>
                  <a:pt x="471043" y="111252"/>
                </a:lnTo>
                <a:close/>
              </a:path>
            </a:pathLst>
          </a:custGeom>
          <a:solidFill>
            <a:srgbClr val="0E6EC5"/>
          </a:solidFill>
        </p:spPr>
        <p:txBody>
          <a:bodyPr wrap="square" lIns="0" tIns="0" rIns="0" bIns="0" rtlCol="0"/>
          <a:lstStyle/>
          <a:p/>
        </p:txBody>
      </p:sp>
      <p:sp>
        <p:nvSpPr>
          <p:cNvPr id="81" name="object 81"/>
          <p:cNvSpPr/>
          <p:nvPr/>
        </p:nvSpPr>
        <p:spPr>
          <a:xfrm>
            <a:off x="7370826" y="5032247"/>
            <a:ext cx="471170" cy="167640"/>
          </a:xfrm>
          <a:custGeom>
            <a:avLst/>
            <a:gdLst/>
            <a:ahLst/>
            <a:cxnLst/>
            <a:rect l="l" t="t" r="r" b="b"/>
            <a:pathLst>
              <a:path w="471170" h="167639">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82" name="object 82"/>
          <p:cNvSpPr/>
          <p:nvPr/>
        </p:nvSpPr>
        <p:spPr>
          <a:xfrm>
            <a:off x="7363206" y="5413247"/>
            <a:ext cx="472440" cy="169545"/>
          </a:xfrm>
          <a:custGeom>
            <a:avLst/>
            <a:gdLst/>
            <a:ahLst/>
            <a:cxnLst/>
            <a:rect l="l" t="t" r="r" b="b"/>
            <a:pathLst>
              <a:path w="472440" h="169545">
                <a:moveTo>
                  <a:pt x="471043" y="111252"/>
                </a:moveTo>
                <a:lnTo>
                  <a:pt x="86868" y="111252"/>
                </a:lnTo>
                <a:lnTo>
                  <a:pt x="86868" y="82296"/>
                </a:lnTo>
                <a:lnTo>
                  <a:pt x="0" y="125730"/>
                </a:lnTo>
                <a:lnTo>
                  <a:pt x="86868" y="169164"/>
                </a:lnTo>
                <a:lnTo>
                  <a:pt x="86868" y="140208"/>
                </a:lnTo>
                <a:lnTo>
                  <a:pt x="471043" y="140208"/>
                </a:lnTo>
                <a:lnTo>
                  <a:pt x="471043" y="111252"/>
                </a:lnTo>
                <a:close/>
              </a:path>
              <a:path w="472440" h="169545">
                <a:moveTo>
                  <a:pt x="472313" y="43434"/>
                </a:moveTo>
                <a:lnTo>
                  <a:pt x="443357" y="28956"/>
                </a:lnTo>
                <a:lnTo>
                  <a:pt x="385445" y="0"/>
                </a:lnTo>
                <a:lnTo>
                  <a:pt x="385445" y="28956"/>
                </a:lnTo>
                <a:lnTo>
                  <a:pt x="9144" y="28956"/>
                </a:lnTo>
                <a:lnTo>
                  <a:pt x="9144" y="57912"/>
                </a:lnTo>
                <a:lnTo>
                  <a:pt x="385445" y="57912"/>
                </a:lnTo>
                <a:lnTo>
                  <a:pt x="385445" y="86868"/>
                </a:lnTo>
                <a:lnTo>
                  <a:pt x="443357" y="57912"/>
                </a:lnTo>
                <a:lnTo>
                  <a:pt x="472313" y="43434"/>
                </a:lnTo>
                <a:close/>
              </a:path>
            </a:pathLst>
          </a:custGeom>
          <a:solidFill>
            <a:srgbClr val="0E6EC5"/>
          </a:solidFill>
        </p:spPr>
        <p:txBody>
          <a:bodyPr wrap="square" lIns="0" tIns="0" rIns="0" bIns="0" rtlCol="0"/>
          <a:lstStyle/>
          <a:p/>
        </p:txBody>
      </p:sp>
      <p:sp>
        <p:nvSpPr>
          <p:cNvPr id="83" name="object 83"/>
          <p:cNvSpPr/>
          <p:nvPr/>
        </p:nvSpPr>
        <p:spPr>
          <a:xfrm>
            <a:off x="7384542" y="5771388"/>
            <a:ext cx="471170" cy="169545"/>
          </a:xfrm>
          <a:custGeom>
            <a:avLst/>
            <a:gdLst/>
            <a:ahLst/>
            <a:cxnLst/>
            <a:rect l="l" t="t" r="r" b="b"/>
            <a:pathLst>
              <a:path w="471170" h="169545">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9545">
                <a:moveTo>
                  <a:pt x="471043" y="111252"/>
                </a:moveTo>
                <a:lnTo>
                  <a:pt x="86868" y="111252"/>
                </a:lnTo>
                <a:lnTo>
                  <a:pt x="86868" y="82296"/>
                </a:lnTo>
                <a:lnTo>
                  <a:pt x="0" y="125730"/>
                </a:lnTo>
                <a:lnTo>
                  <a:pt x="86868" y="169164"/>
                </a:lnTo>
                <a:lnTo>
                  <a:pt x="86868" y="140208"/>
                </a:lnTo>
                <a:lnTo>
                  <a:pt x="471043" y="140208"/>
                </a:lnTo>
                <a:lnTo>
                  <a:pt x="471043" y="111252"/>
                </a:lnTo>
                <a:close/>
              </a:path>
            </a:pathLst>
          </a:custGeom>
          <a:solidFill>
            <a:srgbClr val="0E6EC5"/>
          </a:solidFill>
        </p:spPr>
        <p:txBody>
          <a:bodyPr wrap="square" lIns="0" tIns="0" rIns="0" bIns="0" rtlCol="0"/>
          <a:lstStyle/>
          <a:p/>
        </p:txBody>
      </p:sp>
      <p:sp>
        <p:nvSpPr>
          <p:cNvPr id="84" name="object 84"/>
          <p:cNvSpPr/>
          <p:nvPr/>
        </p:nvSpPr>
        <p:spPr>
          <a:xfrm>
            <a:off x="7346442" y="1377696"/>
            <a:ext cx="762000" cy="86995"/>
          </a:xfrm>
          <a:custGeom>
            <a:avLst/>
            <a:gdLst/>
            <a:ahLst/>
            <a:cxnLst/>
            <a:rect l="l" t="t" r="r" b="b"/>
            <a:pathLst>
              <a:path w="762000" h="86994">
                <a:moveTo>
                  <a:pt x="675131" y="0"/>
                </a:moveTo>
                <a:lnTo>
                  <a:pt x="675131" y="86867"/>
                </a:lnTo>
                <a:lnTo>
                  <a:pt x="733043" y="57912"/>
                </a:lnTo>
                <a:lnTo>
                  <a:pt x="689609" y="57912"/>
                </a:lnTo>
                <a:lnTo>
                  <a:pt x="689609" y="28955"/>
                </a:lnTo>
                <a:lnTo>
                  <a:pt x="733044" y="28955"/>
                </a:lnTo>
                <a:lnTo>
                  <a:pt x="675131" y="0"/>
                </a:lnTo>
                <a:close/>
              </a:path>
              <a:path w="762000" h="86994">
                <a:moveTo>
                  <a:pt x="675131" y="28955"/>
                </a:moveTo>
                <a:lnTo>
                  <a:pt x="0" y="28955"/>
                </a:lnTo>
                <a:lnTo>
                  <a:pt x="0" y="57912"/>
                </a:lnTo>
                <a:lnTo>
                  <a:pt x="675131" y="57912"/>
                </a:lnTo>
                <a:lnTo>
                  <a:pt x="675131" y="28955"/>
                </a:lnTo>
                <a:close/>
              </a:path>
              <a:path w="762000" h="86994">
                <a:moveTo>
                  <a:pt x="733044" y="28955"/>
                </a:moveTo>
                <a:lnTo>
                  <a:pt x="689609" y="28955"/>
                </a:lnTo>
                <a:lnTo>
                  <a:pt x="689609" y="57912"/>
                </a:lnTo>
                <a:lnTo>
                  <a:pt x="733043" y="57912"/>
                </a:lnTo>
                <a:lnTo>
                  <a:pt x="762000" y="43433"/>
                </a:lnTo>
                <a:lnTo>
                  <a:pt x="733044" y="28955"/>
                </a:lnTo>
                <a:close/>
              </a:path>
            </a:pathLst>
          </a:custGeom>
          <a:solidFill>
            <a:srgbClr val="FF0000"/>
          </a:solidFill>
        </p:spPr>
        <p:txBody>
          <a:bodyPr wrap="square" lIns="0" tIns="0" rIns="0" bIns="0" rtlCol="0"/>
          <a:lstStyle/>
          <a:p/>
        </p:txBody>
      </p:sp>
      <p:sp>
        <p:nvSpPr>
          <p:cNvPr id="85" name="object 85"/>
          <p:cNvSpPr/>
          <p:nvPr/>
        </p:nvSpPr>
        <p:spPr>
          <a:xfrm>
            <a:off x="7346442" y="6134100"/>
            <a:ext cx="762000" cy="86995"/>
          </a:xfrm>
          <a:custGeom>
            <a:avLst/>
            <a:gdLst/>
            <a:ahLst/>
            <a:cxnLst/>
            <a:rect l="l" t="t" r="r" b="b"/>
            <a:pathLst>
              <a:path w="762000" h="86995">
                <a:moveTo>
                  <a:pt x="675131" y="0"/>
                </a:moveTo>
                <a:lnTo>
                  <a:pt x="675131" y="86868"/>
                </a:lnTo>
                <a:lnTo>
                  <a:pt x="733044" y="57912"/>
                </a:lnTo>
                <a:lnTo>
                  <a:pt x="689609" y="57912"/>
                </a:lnTo>
                <a:lnTo>
                  <a:pt x="689609" y="28956"/>
                </a:lnTo>
                <a:lnTo>
                  <a:pt x="733044" y="28956"/>
                </a:lnTo>
                <a:lnTo>
                  <a:pt x="675131" y="0"/>
                </a:lnTo>
                <a:close/>
              </a:path>
              <a:path w="762000" h="86995">
                <a:moveTo>
                  <a:pt x="675131" y="28956"/>
                </a:moveTo>
                <a:lnTo>
                  <a:pt x="0" y="28956"/>
                </a:lnTo>
                <a:lnTo>
                  <a:pt x="0" y="57912"/>
                </a:lnTo>
                <a:lnTo>
                  <a:pt x="675131" y="57912"/>
                </a:lnTo>
                <a:lnTo>
                  <a:pt x="675131" y="28956"/>
                </a:lnTo>
                <a:close/>
              </a:path>
              <a:path w="762000" h="86995">
                <a:moveTo>
                  <a:pt x="733044" y="28956"/>
                </a:moveTo>
                <a:lnTo>
                  <a:pt x="689609" y="28956"/>
                </a:lnTo>
                <a:lnTo>
                  <a:pt x="689609" y="57912"/>
                </a:lnTo>
                <a:lnTo>
                  <a:pt x="733044" y="57912"/>
                </a:lnTo>
                <a:lnTo>
                  <a:pt x="762000" y="43434"/>
                </a:lnTo>
                <a:lnTo>
                  <a:pt x="733044" y="28956"/>
                </a:lnTo>
                <a:close/>
              </a:path>
            </a:pathLst>
          </a:custGeom>
          <a:solidFill>
            <a:srgbClr val="FF0000"/>
          </a:solidFill>
        </p:spPr>
        <p:txBody>
          <a:bodyPr wrap="square" lIns="0" tIns="0" rIns="0" bIns="0" rtlCol="0"/>
          <a:lstStyle/>
          <a:p/>
        </p:txBody>
      </p:sp>
      <p:sp>
        <p:nvSpPr>
          <p:cNvPr id="86" name="object 86"/>
          <p:cNvSpPr txBox="1"/>
          <p:nvPr/>
        </p:nvSpPr>
        <p:spPr>
          <a:xfrm>
            <a:off x="7992236" y="1103796"/>
            <a:ext cx="2192655" cy="5233670"/>
          </a:xfrm>
          <a:prstGeom prst="rect">
            <a:avLst/>
          </a:prstGeom>
        </p:spPr>
        <p:txBody>
          <a:bodyPr wrap="square" lIns="0" tIns="167640" rIns="0" bIns="0" rtlCol="0" vert="horz">
            <a:spAutoFit/>
          </a:bodyPr>
          <a:lstStyle/>
          <a:p>
            <a:pPr marL="501650">
              <a:lnSpc>
                <a:spcPct val="100000"/>
              </a:lnSpc>
              <a:spcBef>
                <a:spcPts val="1320"/>
              </a:spcBef>
            </a:pPr>
            <a:r>
              <a:rPr dirty="0" sz="1800" b="1">
                <a:solidFill>
                  <a:srgbClr val="FF0000"/>
                </a:solidFill>
                <a:latin typeface="微软雅黑"/>
                <a:cs typeface="微软雅黑"/>
              </a:rPr>
              <a:t>实时分析</a:t>
            </a:r>
            <a:endParaRPr sz="1800">
              <a:latin typeface="微软雅黑"/>
              <a:cs typeface="微软雅黑"/>
            </a:endParaRPr>
          </a:p>
          <a:p>
            <a:pPr marL="12700" marR="5080">
              <a:lnSpc>
                <a:spcPct val="150000"/>
              </a:lnSpc>
              <a:spcBef>
                <a:spcPts val="125"/>
              </a:spcBef>
              <a:tabLst>
                <a:tab pos="1307465" algn="l"/>
                <a:tab pos="1368425" algn="l"/>
              </a:tabLst>
            </a:pPr>
            <a:r>
              <a:rPr dirty="0" sz="1600" spc="-5" b="1">
                <a:latin typeface="微软雅黑"/>
                <a:cs typeface="微软雅黑"/>
              </a:rPr>
              <a:t>排产计划	实时调优 复杂财务模型</a:t>
            </a:r>
            <a:r>
              <a:rPr dirty="0" sz="1600" spc="409" b="1">
                <a:latin typeface="微软雅黑"/>
                <a:cs typeface="微软雅黑"/>
              </a:rPr>
              <a:t> </a:t>
            </a:r>
            <a:r>
              <a:rPr dirty="0" sz="1600" spc="-5" b="1">
                <a:latin typeface="微软雅黑"/>
                <a:cs typeface="微软雅黑"/>
              </a:rPr>
              <a:t>实时验证 </a:t>
            </a:r>
            <a:r>
              <a:rPr dirty="0" sz="1600" spc="-5" b="1">
                <a:latin typeface="微软雅黑"/>
                <a:cs typeface="微软雅黑"/>
              </a:rPr>
              <a:t>经营计划</a:t>
            </a:r>
            <a:r>
              <a:rPr dirty="0" sz="1600" b="1">
                <a:latin typeface="微软雅黑"/>
                <a:cs typeface="微软雅黑"/>
              </a:rPr>
              <a:t>		</a:t>
            </a:r>
            <a:r>
              <a:rPr dirty="0" sz="1600" spc="-5" b="1">
                <a:latin typeface="微软雅黑"/>
                <a:cs typeface="微软雅黑"/>
              </a:rPr>
              <a:t>实时调优 </a:t>
            </a:r>
            <a:r>
              <a:rPr dirty="0" sz="1600" spc="-5" b="1">
                <a:latin typeface="微软雅黑"/>
                <a:cs typeface="微软雅黑"/>
              </a:rPr>
              <a:t>仓储物流方案</a:t>
            </a:r>
            <a:r>
              <a:rPr dirty="0" sz="1600" spc="409" b="1">
                <a:latin typeface="微软雅黑"/>
                <a:cs typeface="微软雅黑"/>
              </a:rPr>
              <a:t> </a:t>
            </a:r>
            <a:r>
              <a:rPr dirty="0" sz="1600" spc="-5" b="1">
                <a:latin typeface="微软雅黑"/>
                <a:cs typeface="微软雅黑"/>
              </a:rPr>
              <a:t>实时调优 安全风险实时分析预警 环境风险实时分析预警 设备管理方案实时调优 材料材质虚拟验证分析 环境风险实时分析预警 工艺优化方案验证</a:t>
            </a:r>
            <a:endParaRPr sz="1600">
              <a:latin typeface="微软雅黑"/>
              <a:cs typeface="微软雅黑"/>
            </a:endParaRPr>
          </a:p>
          <a:p>
            <a:pPr marL="12700" marR="348615">
              <a:lnSpc>
                <a:spcPct val="150000"/>
              </a:lnSpc>
            </a:pPr>
            <a:r>
              <a:rPr dirty="0" sz="1600" spc="-5" b="1">
                <a:latin typeface="微软雅黑"/>
                <a:cs typeface="微软雅黑"/>
              </a:rPr>
              <a:t>控制优化方案验证 </a:t>
            </a:r>
            <a:r>
              <a:rPr dirty="0" sz="1600" spc="-5" b="1">
                <a:latin typeface="微软雅黑"/>
                <a:cs typeface="微软雅黑"/>
              </a:rPr>
              <a:t>各专业原理方案验证</a:t>
            </a:r>
            <a:endParaRPr sz="1600">
              <a:latin typeface="微软雅黑"/>
              <a:cs typeface="微软雅黑"/>
            </a:endParaRPr>
          </a:p>
          <a:p>
            <a:pPr marL="538480">
              <a:lnSpc>
                <a:spcPct val="100000"/>
              </a:lnSpc>
              <a:spcBef>
                <a:spcPts val="775"/>
              </a:spcBef>
            </a:pPr>
            <a:r>
              <a:rPr dirty="0" sz="1800" spc="-5" b="1">
                <a:solidFill>
                  <a:srgbClr val="FF0000"/>
                </a:solidFill>
                <a:latin typeface="微软雅黑"/>
                <a:cs typeface="微软雅黑"/>
              </a:rPr>
              <a:t>实时展示</a:t>
            </a:r>
            <a:endParaRPr sz="1800">
              <a:latin typeface="微软雅黑"/>
              <a:cs typeface="微软雅黑"/>
            </a:endParaRPr>
          </a:p>
        </p:txBody>
      </p:sp>
      <p:sp>
        <p:nvSpPr>
          <p:cNvPr id="87" name="object 87"/>
          <p:cNvSpPr/>
          <p:nvPr/>
        </p:nvSpPr>
        <p:spPr>
          <a:xfrm>
            <a:off x="2852166" y="1898903"/>
            <a:ext cx="471170" cy="167640"/>
          </a:xfrm>
          <a:custGeom>
            <a:avLst/>
            <a:gdLst/>
            <a:ahLst/>
            <a:cxnLst/>
            <a:rect l="l" t="t" r="r" b="b"/>
            <a:pathLst>
              <a:path w="471170" h="167639">
                <a:moveTo>
                  <a:pt x="470776" y="43434"/>
                </a:moveTo>
                <a:lnTo>
                  <a:pt x="441833" y="28956"/>
                </a:lnTo>
                <a:lnTo>
                  <a:pt x="383921" y="0"/>
                </a:lnTo>
                <a:lnTo>
                  <a:pt x="383921" y="28956"/>
                </a:lnTo>
                <a:lnTo>
                  <a:pt x="7620" y="28956"/>
                </a:lnTo>
                <a:lnTo>
                  <a:pt x="7620" y="57912"/>
                </a:lnTo>
                <a:lnTo>
                  <a:pt x="383921" y="57912"/>
                </a:lnTo>
                <a:lnTo>
                  <a:pt x="383921" y="86868"/>
                </a:lnTo>
                <a:lnTo>
                  <a:pt x="441833" y="57912"/>
                </a:lnTo>
                <a:lnTo>
                  <a:pt x="470776"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88" name="object 88"/>
          <p:cNvSpPr/>
          <p:nvPr/>
        </p:nvSpPr>
        <p:spPr>
          <a:xfrm>
            <a:off x="2846070" y="3203447"/>
            <a:ext cx="471170" cy="167640"/>
          </a:xfrm>
          <a:custGeom>
            <a:avLst/>
            <a:gdLst/>
            <a:ahLst/>
            <a:cxnLst/>
            <a:rect l="l" t="t" r="r" b="b"/>
            <a:pathLst>
              <a:path w="471170" h="167639">
                <a:moveTo>
                  <a:pt x="470789" y="43434"/>
                </a:moveTo>
                <a:lnTo>
                  <a:pt x="441820"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43" y="109728"/>
                </a:moveTo>
                <a:lnTo>
                  <a:pt x="86868" y="109728"/>
                </a:lnTo>
                <a:lnTo>
                  <a:pt x="86868" y="80772"/>
                </a:lnTo>
                <a:lnTo>
                  <a:pt x="0" y="124206"/>
                </a:lnTo>
                <a:lnTo>
                  <a:pt x="86868" y="167640"/>
                </a:lnTo>
                <a:lnTo>
                  <a:pt x="86868" y="138684"/>
                </a:lnTo>
                <a:lnTo>
                  <a:pt x="471043" y="138684"/>
                </a:lnTo>
                <a:lnTo>
                  <a:pt x="471043" y="109728"/>
                </a:lnTo>
                <a:close/>
              </a:path>
            </a:pathLst>
          </a:custGeom>
          <a:solidFill>
            <a:srgbClr val="0E6EC5"/>
          </a:solidFill>
        </p:spPr>
        <p:txBody>
          <a:bodyPr wrap="square" lIns="0" tIns="0" rIns="0" bIns="0" rtlCol="0"/>
          <a:lstStyle/>
          <a:p/>
        </p:txBody>
      </p:sp>
      <p:sp>
        <p:nvSpPr>
          <p:cNvPr id="89" name="object 89"/>
          <p:cNvSpPr/>
          <p:nvPr/>
        </p:nvSpPr>
        <p:spPr>
          <a:xfrm>
            <a:off x="2846070" y="4110227"/>
            <a:ext cx="471170" cy="169545"/>
          </a:xfrm>
          <a:custGeom>
            <a:avLst/>
            <a:gdLst/>
            <a:ahLst/>
            <a:cxnLst/>
            <a:rect l="l" t="t" r="r" b="b"/>
            <a:pathLst>
              <a:path w="471170" h="169545">
                <a:moveTo>
                  <a:pt x="470789" y="43434"/>
                </a:moveTo>
                <a:lnTo>
                  <a:pt x="441833"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9545">
                <a:moveTo>
                  <a:pt x="471043" y="111252"/>
                </a:moveTo>
                <a:lnTo>
                  <a:pt x="86868" y="111252"/>
                </a:lnTo>
                <a:lnTo>
                  <a:pt x="86868" y="82296"/>
                </a:lnTo>
                <a:lnTo>
                  <a:pt x="0" y="125730"/>
                </a:lnTo>
                <a:lnTo>
                  <a:pt x="86868" y="169164"/>
                </a:lnTo>
                <a:lnTo>
                  <a:pt x="86868" y="140208"/>
                </a:lnTo>
                <a:lnTo>
                  <a:pt x="471043" y="140208"/>
                </a:lnTo>
                <a:lnTo>
                  <a:pt x="471043" y="111252"/>
                </a:lnTo>
                <a:close/>
              </a:path>
            </a:pathLst>
          </a:custGeom>
          <a:solidFill>
            <a:srgbClr val="0E6EC5"/>
          </a:solidFill>
        </p:spPr>
        <p:txBody>
          <a:bodyPr wrap="square" lIns="0" tIns="0" rIns="0" bIns="0" rtlCol="0"/>
          <a:lstStyle/>
          <a:p/>
        </p:txBody>
      </p:sp>
      <p:sp>
        <p:nvSpPr>
          <p:cNvPr id="90" name="object 90"/>
          <p:cNvSpPr/>
          <p:nvPr/>
        </p:nvSpPr>
        <p:spPr>
          <a:xfrm>
            <a:off x="2841498" y="5167883"/>
            <a:ext cx="471170" cy="167640"/>
          </a:xfrm>
          <a:custGeom>
            <a:avLst/>
            <a:gdLst/>
            <a:ahLst/>
            <a:cxnLst/>
            <a:rect l="l" t="t" r="r" b="b"/>
            <a:pathLst>
              <a:path w="471170" h="167639">
                <a:moveTo>
                  <a:pt x="470789" y="43434"/>
                </a:moveTo>
                <a:lnTo>
                  <a:pt x="441820" y="28956"/>
                </a:lnTo>
                <a:lnTo>
                  <a:pt x="383921" y="0"/>
                </a:lnTo>
                <a:lnTo>
                  <a:pt x="383921" y="28956"/>
                </a:lnTo>
                <a:lnTo>
                  <a:pt x="7620" y="28956"/>
                </a:lnTo>
                <a:lnTo>
                  <a:pt x="7620" y="57912"/>
                </a:lnTo>
                <a:lnTo>
                  <a:pt x="383921" y="57912"/>
                </a:lnTo>
                <a:lnTo>
                  <a:pt x="383921" y="86868"/>
                </a:lnTo>
                <a:lnTo>
                  <a:pt x="441833" y="57912"/>
                </a:lnTo>
                <a:lnTo>
                  <a:pt x="470789" y="43434"/>
                </a:lnTo>
                <a:close/>
              </a:path>
              <a:path w="471170" h="167639">
                <a:moveTo>
                  <a:pt x="471030" y="109728"/>
                </a:moveTo>
                <a:lnTo>
                  <a:pt x="86868" y="109728"/>
                </a:lnTo>
                <a:lnTo>
                  <a:pt x="86868" y="80772"/>
                </a:lnTo>
                <a:lnTo>
                  <a:pt x="0" y="124206"/>
                </a:lnTo>
                <a:lnTo>
                  <a:pt x="86868" y="167640"/>
                </a:lnTo>
                <a:lnTo>
                  <a:pt x="86868" y="138684"/>
                </a:lnTo>
                <a:lnTo>
                  <a:pt x="471030" y="138684"/>
                </a:lnTo>
                <a:lnTo>
                  <a:pt x="471030" y="109728"/>
                </a:lnTo>
                <a:close/>
              </a:path>
            </a:pathLst>
          </a:custGeom>
          <a:solidFill>
            <a:srgbClr val="0E6EC5"/>
          </a:solidFill>
        </p:spPr>
        <p:txBody>
          <a:bodyPr wrap="square" lIns="0" tIns="0" rIns="0" bIns="0" rtlCol="0"/>
          <a:lstStyle/>
          <a:p/>
        </p:txBody>
      </p:sp>
      <p:sp>
        <p:nvSpPr>
          <p:cNvPr id="91" name="object 91"/>
          <p:cNvSpPr/>
          <p:nvPr/>
        </p:nvSpPr>
        <p:spPr>
          <a:xfrm>
            <a:off x="2200656" y="4449317"/>
            <a:ext cx="167640" cy="471170"/>
          </a:xfrm>
          <a:custGeom>
            <a:avLst/>
            <a:gdLst/>
            <a:ahLst/>
            <a:cxnLst/>
            <a:rect l="l" t="t" r="r" b="b"/>
            <a:pathLst>
              <a:path w="167639" h="471170">
                <a:moveTo>
                  <a:pt x="86868" y="86868"/>
                </a:moveTo>
                <a:lnTo>
                  <a:pt x="79616" y="72390"/>
                </a:lnTo>
                <a:lnTo>
                  <a:pt x="43434" y="0"/>
                </a:lnTo>
                <a:lnTo>
                  <a:pt x="0" y="86868"/>
                </a:lnTo>
                <a:lnTo>
                  <a:pt x="28956" y="86868"/>
                </a:lnTo>
                <a:lnTo>
                  <a:pt x="28956" y="463169"/>
                </a:lnTo>
                <a:lnTo>
                  <a:pt x="57912" y="463169"/>
                </a:lnTo>
                <a:lnTo>
                  <a:pt x="57912" y="86868"/>
                </a:lnTo>
                <a:lnTo>
                  <a:pt x="86868" y="86868"/>
                </a:lnTo>
                <a:close/>
              </a:path>
              <a:path w="167639" h="471170">
                <a:moveTo>
                  <a:pt x="167640" y="384175"/>
                </a:moveTo>
                <a:lnTo>
                  <a:pt x="138684" y="384175"/>
                </a:lnTo>
                <a:lnTo>
                  <a:pt x="138684" y="0"/>
                </a:lnTo>
                <a:lnTo>
                  <a:pt x="109728" y="0"/>
                </a:lnTo>
                <a:lnTo>
                  <a:pt x="109728" y="384175"/>
                </a:lnTo>
                <a:lnTo>
                  <a:pt x="80772" y="384175"/>
                </a:lnTo>
                <a:lnTo>
                  <a:pt x="124206" y="471043"/>
                </a:lnTo>
                <a:lnTo>
                  <a:pt x="160401" y="398653"/>
                </a:lnTo>
                <a:lnTo>
                  <a:pt x="167640" y="384175"/>
                </a:lnTo>
                <a:close/>
              </a:path>
            </a:pathLst>
          </a:custGeom>
          <a:solidFill>
            <a:srgbClr val="0E6EC5"/>
          </a:solidFill>
        </p:spPr>
        <p:txBody>
          <a:bodyPr wrap="square" lIns="0" tIns="0" rIns="0" bIns="0" rtlCol="0"/>
          <a:lstStyle/>
          <a:p/>
        </p:txBody>
      </p:sp>
      <p:sp>
        <p:nvSpPr>
          <p:cNvPr id="92" name="object 92"/>
          <p:cNvSpPr/>
          <p:nvPr/>
        </p:nvSpPr>
        <p:spPr>
          <a:xfrm>
            <a:off x="2200656" y="3478529"/>
            <a:ext cx="167640" cy="471170"/>
          </a:xfrm>
          <a:custGeom>
            <a:avLst/>
            <a:gdLst/>
            <a:ahLst/>
            <a:cxnLst/>
            <a:rect l="l" t="t" r="r" b="b"/>
            <a:pathLst>
              <a:path w="167639" h="471170">
                <a:moveTo>
                  <a:pt x="86868" y="86868"/>
                </a:moveTo>
                <a:lnTo>
                  <a:pt x="79629" y="72402"/>
                </a:lnTo>
                <a:lnTo>
                  <a:pt x="43434" y="0"/>
                </a:lnTo>
                <a:lnTo>
                  <a:pt x="0" y="86868"/>
                </a:lnTo>
                <a:lnTo>
                  <a:pt x="28956" y="86868"/>
                </a:lnTo>
                <a:lnTo>
                  <a:pt x="28956" y="463169"/>
                </a:lnTo>
                <a:lnTo>
                  <a:pt x="57912" y="463169"/>
                </a:lnTo>
                <a:lnTo>
                  <a:pt x="57912" y="86868"/>
                </a:lnTo>
                <a:lnTo>
                  <a:pt x="86868" y="86868"/>
                </a:lnTo>
                <a:close/>
              </a:path>
              <a:path w="167639" h="471170">
                <a:moveTo>
                  <a:pt x="167640" y="384175"/>
                </a:moveTo>
                <a:lnTo>
                  <a:pt x="138684" y="384175"/>
                </a:lnTo>
                <a:lnTo>
                  <a:pt x="138684" y="0"/>
                </a:lnTo>
                <a:lnTo>
                  <a:pt x="109728" y="0"/>
                </a:lnTo>
                <a:lnTo>
                  <a:pt x="109728" y="384175"/>
                </a:lnTo>
                <a:lnTo>
                  <a:pt x="80772" y="384175"/>
                </a:lnTo>
                <a:lnTo>
                  <a:pt x="124206" y="471043"/>
                </a:lnTo>
                <a:lnTo>
                  <a:pt x="160401" y="398653"/>
                </a:lnTo>
                <a:lnTo>
                  <a:pt x="167640" y="384175"/>
                </a:lnTo>
                <a:close/>
              </a:path>
            </a:pathLst>
          </a:custGeom>
          <a:solidFill>
            <a:srgbClr val="0E6EC5"/>
          </a:solidFill>
        </p:spPr>
        <p:txBody>
          <a:bodyPr wrap="square" lIns="0" tIns="0" rIns="0" bIns="0" rtlCol="0"/>
          <a:lstStyle/>
          <a:p/>
        </p:txBody>
      </p:sp>
      <p:sp>
        <p:nvSpPr>
          <p:cNvPr id="93" name="object 93"/>
          <p:cNvSpPr/>
          <p:nvPr/>
        </p:nvSpPr>
        <p:spPr>
          <a:xfrm>
            <a:off x="1955292" y="2672333"/>
            <a:ext cx="86995" cy="407034"/>
          </a:xfrm>
          <a:custGeom>
            <a:avLst/>
            <a:gdLst/>
            <a:ahLst/>
            <a:cxnLst/>
            <a:rect l="l" t="t" r="r" b="b"/>
            <a:pathLst>
              <a:path w="86994" h="407035">
                <a:moveTo>
                  <a:pt x="57912" y="72389"/>
                </a:moveTo>
                <a:lnTo>
                  <a:pt x="28956" y="72389"/>
                </a:lnTo>
                <a:lnTo>
                  <a:pt x="28956" y="406526"/>
                </a:lnTo>
                <a:lnTo>
                  <a:pt x="57912" y="406526"/>
                </a:lnTo>
                <a:lnTo>
                  <a:pt x="57912" y="72389"/>
                </a:lnTo>
                <a:close/>
              </a:path>
              <a:path w="86994" h="407035">
                <a:moveTo>
                  <a:pt x="43433" y="0"/>
                </a:moveTo>
                <a:lnTo>
                  <a:pt x="0" y="86867"/>
                </a:lnTo>
                <a:lnTo>
                  <a:pt x="28956" y="86867"/>
                </a:lnTo>
                <a:lnTo>
                  <a:pt x="28956" y="72389"/>
                </a:lnTo>
                <a:lnTo>
                  <a:pt x="79629" y="72389"/>
                </a:lnTo>
                <a:lnTo>
                  <a:pt x="43433" y="0"/>
                </a:lnTo>
                <a:close/>
              </a:path>
              <a:path w="86994" h="407035">
                <a:moveTo>
                  <a:pt x="79629" y="72389"/>
                </a:moveTo>
                <a:lnTo>
                  <a:pt x="57912" y="72389"/>
                </a:lnTo>
                <a:lnTo>
                  <a:pt x="57912" y="86867"/>
                </a:lnTo>
                <a:lnTo>
                  <a:pt x="86868" y="86867"/>
                </a:lnTo>
                <a:lnTo>
                  <a:pt x="79629" y="72389"/>
                </a:lnTo>
                <a:close/>
              </a:path>
            </a:pathLst>
          </a:custGeom>
          <a:solidFill>
            <a:srgbClr val="0E6EC5"/>
          </a:solidFill>
        </p:spPr>
        <p:txBody>
          <a:bodyPr wrap="square" lIns="0" tIns="0" rIns="0" bIns="0" rtlCol="0"/>
          <a:lstStyle/>
          <a:p/>
        </p:txBody>
      </p:sp>
      <p:sp>
        <p:nvSpPr>
          <p:cNvPr id="94" name="object 94"/>
          <p:cNvSpPr/>
          <p:nvPr/>
        </p:nvSpPr>
        <p:spPr>
          <a:xfrm>
            <a:off x="2333244" y="2679954"/>
            <a:ext cx="86995" cy="407034"/>
          </a:xfrm>
          <a:custGeom>
            <a:avLst/>
            <a:gdLst/>
            <a:ahLst/>
            <a:cxnLst/>
            <a:rect l="l" t="t" r="r" b="b"/>
            <a:pathLst>
              <a:path w="86994" h="407035">
                <a:moveTo>
                  <a:pt x="57912" y="72390"/>
                </a:moveTo>
                <a:lnTo>
                  <a:pt x="28956" y="72390"/>
                </a:lnTo>
                <a:lnTo>
                  <a:pt x="28956" y="406526"/>
                </a:lnTo>
                <a:lnTo>
                  <a:pt x="57912" y="406526"/>
                </a:lnTo>
                <a:lnTo>
                  <a:pt x="57912" y="72390"/>
                </a:lnTo>
                <a:close/>
              </a:path>
              <a:path w="86994" h="407035">
                <a:moveTo>
                  <a:pt x="43433" y="0"/>
                </a:moveTo>
                <a:lnTo>
                  <a:pt x="0" y="86868"/>
                </a:lnTo>
                <a:lnTo>
                  <a:pt x="28956" y="86868"/>
                </a:lnTo>
                <a:lnTo>
                  <a:pt x="28956" y="72390"/>
                </a:lnTo>
                <a:lnTo>
                  <a:pt x="79629" y="72390"/>
                </a:lnTo>
                <a:lnTo>
                  <a:pt x="43433" y="0"/>
                </a:lnTo>
                <a:close/>
              </a:path>
              <a:path w="86994" h="407035">
                <a:moveTo>
                  <a:pt x="79629" y="72390"/>
                </a:moveTo>
                <a:lnTo>
                  <a:pt x="57912" y="72390"/>
                </a:lnTo>
                <a:lnTo>
                  <a:pt x="57912" y="86868"/>
                </a:lnTo>
                <a:lnTo>
                  <a:pt x="86868" y="86868"/>
                </a:lnTo>
                <a:lnTo>
                  <a:pt x="79629" y="72390"/>
                </a:lnTo>
                <a:close/>
              </a:path>
            </a:pathLst>
          </a:custGeom>
          <a:solidFill>
            <a:srgbClr val="0E6EC5"/>
          </a:solidFill>
        </p:spPr>
        <p:txBody>
          <a:bodyPr wrap="square" lIns="0" tIns="0" rIns="0" bIns="0" rtlCol="0"/>
          <a:lstStyle/>
          <a:p/>
        </p:txBody>
      </p:sp>
      <p:sp>
        <p:nvSpPr>
          <p:cNvPr id="95" name="object 95"/>
          <p:cNvSpPr/>
          <p:nvPr/>
        </p:nvSpPr>
        <p:spPr>
          <a:xfrm>
            <a:off x="2685288" y="2679954"/>
            <a:ext cx="86995" cy="407034"/>
          </a:xfrm>
          <a:custGeom>
            <a:avLst/>
            <a:gdLst/>
            <a:ahLst/>
            <a:cxnLst/>
            <a:rect l="l" t="t" r="r" b="b"/>
            <a:pathLst>
              <a:path w="86994" h="407035">
                <a:moveTo>
                  <a:pt x="57912" y="72390"/>
                </a:moveTo>
                <a:lnTo>
                  <a:pt x="28956" y="72390"/>
                </a:lnTo>
                <a:lnTo>
                  <a:pt x="28956" y="406526"/>
                </a:lnTo>
                <a:lnTo>
                  <a:pt x="57912" y="406526"/>
                </a:lnTo>
                <a:lnTo>
                  <a:pt x="57912" y="72390"/>
                </a:lnTo>
                <a:close/>
              </a:path>
              <a:path w="86994" h="407035">
                <a:moveTo>
                  <a:pt x="43434" y="0"/>
                </a:moveTo>
                <a:lnTo>
                  <a:pt x="0" y="86868"/>
                </a:lnTo>
                <a:lnTo>
                  <a:pt x="28956" y="86868"/>
                </a:lnTo>
                <a:lnTo>
                  <a:pt x="28956" y="72390"/>
                </a:lnTo>
                <a:lnTo>
                  <a:pt x="79629" y="72390"/>
                </a:lnTo>
                <a:lnTo>
                  <a:pt x="43434" y="0"/>
                </a:lnTo>
                <a:close/>
              </a:path>
              <a:path w="86994" h="407035">
                <a:moveTo>
                  <a:pt x="79629" y="72390"/>
                </a:moveTo>
                <a:lnTo>
                  <a:pt x="57912" y="72390"/>
                </a:lnTo>
                <a:lnTo>
                  <a:pt x="57912" y="86868"/>
                </a:lnTo>
                <a:lnTo>
                  <a:pt x="86868" y="86868"/>
                </a:lnTo>
                <a:lnTo>
                  <a:pt x="79629" y="72390"/>
                </a:lnTo>
                <a:close/>
              </a:path>
            </a:pathLst>
          </a:custGeom>
          <a:solidFill>
            <a:srgbClr val="0E6EC5"/>
          </a:solidFill>
        </p:spPr>
        <p:txBody>
          <a:bodyPr wrap="square" lIns="0" tIns="0" rIns="0" bIns="0" rtlCol="0"/>
          <a:lstStyle/>
          <a:p/>
        </p:txBody>
      </p:sp>
      <p:sp>
        <p:nvSpPr>
          <p:cNvPr id="96" name="object 96"/>
          <p:cNvSpPr txBox="1"/>
          <p:nvPr/>
        </p:nvSpPr>
        <p:spPr>
          <a:xfrm>
            <a:off x="2944367" y="5469001"/>
            <a:ext cx="228600" cy="878205"/>
          </a:xfrm>
          <a:prstGeom prst="rect">
            <a:avLst/>
          </a:prstGeom>
        </p:spPr>
        <p:txBody>
          <a:bodyPr wrap="square" lIns="0" tIns="52705" rIns="0" bIns="0" rtlCol="0" vert="horz">
            <a:spAutoFit/>
          </a:bodyPr>
          <a:lstStyle/>
          <a:p>
            <a:pPr algn="just" marL="12700" marR="5080">
              <a:lnSpc>
                <a:spcPts val="1600"/>
              </a:lnSpc>
              <a:spcBef>
                <a:spcPts val="415"/>
              </a:spcBef>
            </a:pPr>
            <a:r>
              <a:rPr dirty="0" sz="1600" spc="-5" b="1">
                <a:solidFill>
                  <a:srgbClr val="009DD9"/>
                </a:solidFill>
                <a:latin typeface="微软雅黑"/>
                <a:cs typeface="微软雅黑"/>
              </a:rPr>
              <a:t>算 法 优 化</a:t>
            </a:r>
            <a:endParaRPr sz="1600">
              <a:latin typeface="微软雅黑"/>
              <a:cs typeface="微软雅黑"/>
            </a:endParaRPr>
          </a:p>
        </p:txBody>
      </p:sp>
      <p:sp>
        <p:nvSpPr>
          <p:cNvPr id="98" name="object 9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99" name="object 99"/>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
        <p:nvSpPr>
          <p:cNvPr id="97" name="object 97"/>
          <p:cNvSpPr txBox="1"/>
          <p:nvPr/>
        </p:nvSpPr>
        <p:spPr>
          <a:xfrm>
            <a:off x="1071473" y="1050797"/>
            <a:ext cx="1297940" cy="330835"/>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0000CC"/>
                </a:solidFill>
                <a:latin typeface="微软雅黑"/>
                <a:cs typeface="微软雅黑"/>
              </a:rPr>
              <a:t>生产智能化</a:t>
            </a:r>
            <a:endParaRPr sz="2000">
              <a:latin typeface="微软雅黑"/>
              <a:cs typeface="微软雅黑"/>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6404" y="172034"/>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4.1</a:t>
            </a:r>
            <a:r>
              <a:rPr dirty="0" spc="-55">
                <a:latin typeface="Tahoma"/>
                <a:cs typeface="Tahoma"/>
              </a:rPr>
              <a:t> </a:t>
            </a:r>
            <a:r>
              <a:rPr dirty="0" spc="-10"/>
              <a:t>企业普遍现状</a:t>
            </a:r>
          </a:p>
        </p:txBody>
      </p:sp>
      <p:sp>
        <p:nvSpPr>
          <p:cNvPr id="4" name="object 4"/>
          <p:cNvSpPr/>
          <p:nvPr/>
        </p:nvSpPr>
        <p:spPr>
          <a:xfrm>
            <a:off x="8617457" y="1925573"/>
            <a:ext cx="120650" cy="1519555"/>
          </a:xfrm>
          <a:custGeom>
            <a:avLst/>
            <a:gdLst/>
            <a:ahLst/>
            <a:cxnLst/>
            <a:rect l="l" t="t" r="r" b="b"/>
            <a:pathLst>
              <a:path w="120650" h="1519554">
                <a:moveTo>
                  <a:pt x="0" y="0"/>
                </a:moveTo>
                <a:lnTo>
                  <a:pt x="23443" y="781"/>
                </a:lnTo>
                <a:lnTo>
                  <a:pt x="42576" y="2920"/>
                </a:lnTo>
                <a:lnTo>
                  <a:pt x="55471" y="6107"/>
                </a:lnTo>
                <a:lnTo>
                  <a:pt x="60198" y="10033"/>
                </a:lnTo>
                <a:lnTo>
                  <a:pt x="60198" y="749680"/>
                </a:lnTo>
                <a:lnTo>
                  <a:pt x="64924" y="753606"/>
                </a:lnTo>
                <a:lnTo>
                  <a:pt x="77819" y="756792"/>
                </a:lnTo>
                <a:lnTo>
                  <a:pt x="96952" y="758932"/>
                </a:lnTo>
                <a:lnTo>
                  <a:pt x="120396" y="759713"/>
                </a:lnTo>
                <a:lnTo>
                  <a:pt x="96952" y="760495"/>
                </a:lnTo>
                <a:lnTo>
                  <a:pt x="77819" y="762634"/>
                </a:lnTo>
                <a:lnTo>
                  <a:pt x="64924" y="765821"/>
                </a:lnTo>
                <a:lnTo>
                  <a:pt x="60198" y="769747"/>
                </a:lnTo>
                <a:lnTo>
                  <a:pt x="60198" y="1509395"/>
                </a:lnTo>
                <a:lnTo>
                  <a:pt x="55471" y="1513320"/>
                </a:lnTo>
                <a:lnTo>
                  <a:pt x="42576" y="1516506"/>
                </a:lnTo>
                <a:lnTo>
                  <a:pt x="23443" y="1518646"/>
                </a:lnTo>
                <a:lnTo>
                  <a:pt x="0" y="1519427"/>
                </a:lnTo>
              </a:path>
            </a:pathLst>
          </a:custGeom>
          <a:ln w="28956">
            <a:solidFill>
              <a:srgbClr val="0E6EC5"/>
            </a:solidFill>
          </a:ln>
        </p:spPr>
        <p:txBody>
          <a:bodyPr wrap="square" lIns="0" tIns="0" rIns="0" bIns="0" rtlCol="0"/>
          <a:lstStyle/>
          <a:p/>
        </p:txBody>
      </p:sp>
      <p:sp>
        <p:nvSpPr>
          <p:cNvPr id="5" name="object 5"/>
          <p:cNvSpPr txBox="1"/>
          <p:nvPr/>
        </p:nvSpPr>
        <p:spPr>
          <a:xfrm>
            <a:off x="6944106" y="1704289"/>
            <a:ext cx="1438275" cy="453390"/>
          </a:xfrm>
          <a:prstGeom prst="rect">
            <a:avLst/>
          </a:prstGeom>
        </p:spPr>
        <p:txBody>
          <a:bodyPr wrap="square" lIns="0" tIns="13335" rIns="0" bIns="0" rtlCol="0" vert="horz">
            <a:spAutoFit/>
          </a:bodyPr>
          <a:lstStyle/>
          <a:p>
            <a:pPr marL="355600" indent="-342900">
              <a:lnSpc>
                <a:spcPct val="100000"/>
              </a:lnSpc>
              <a:spcBef>
                <a:spcPts val="105"/>
              </a:spcBef>
              <a:buAutoNum type="arabicPeriod"/>
              <a:tabLst>
                <a:tab pos="354965" algn="l"/>
                <a:tab pos="355600" algn="l"/>
              </a:tabLst>
            </a:pPr>
            <a:r>
              <a:rPr dirty="0" sz="1400">
                <a:solidFill>
                  <a:srgbClr val="00AF50"/>
                </a:solidFill>
                <a:latin typeface="微软雅黑"/>
                <a:cs typeface="微软雅黑"/>
              </a:rPr>
              <a:t>局部单元调优</a:t>
            </a:r>
            <a:endParaRPr sz="1400">
              <a:latin typeface="微软雅黑"/>
              <a:cs typeface="微软雅黑"/>
            </a:endParaRPr>
          </a:p>
          <a:p>
            <a:pPr marL="355600" indent="-342900">
              <a:lnSpc>
                <a:spcPct val="100000"/>
              </a:lnSpc>
              <a:buAutoNum type="arabicPeriod"/>
              <a:tabLst>
                <a:tab pos="354965" algn="l"/>
                <a:tab pos="355600" algn="l"/>
              </a:tabLst>
            </a:pPr>
            <a:r>
              <a:rPr dirty="0" sz="1400">
                <a:solidFill>
                  <a:srgbClr val="00AF50"/>
                </a:solidFill>
                <a:latin typeface="微软雅黑"/>
                <a:cs typeface="微软雅黑"/>
              </a:rPr>
              <a:t>专项调优</a:t>
            </a:r>
            <a:endParaRPr sz="1400">
              <a:latin typeface="微软雅黑"/>
              <a:cs typeface="微软雅黑"/>
            </a:endParaRPr>
          </a:p>
        </p:txBody>
      </p:sp>
      <p:sp>
        <p:nvSpPr>
          <p:cNvPr id="6" name="object 6"/>
          <p:cNvSpPr/>
          <p:nvPr/>
        </p:nvSpPr>
        <p:spPr>
          <a:xfrm>
            <a:off x="6008370" y="1564386"/>
            <a:ext cx="192405" cy="2318385"/>
          </a:xfrm>
          <a:custGeom>
            <a:avLst/>
            <a:gdLst/>
            <a:ahLst/>
            <a:cxnLst/>
            <a:rect l="l" t="t" r="r" b="b"/>
            <a:pathLst>
              <a:path w="192404" h="2318385">
                <a:moveTo>
                  <a:pt x="0" y="0"/>
                </a:moveTo>
                <a:lnTo>
                  <a:pt x="37397" y="1250"/>
                </a:lnTo>
                <a:lnTo>
                  <a:pt x="67913" y="4667"/>
                </a:lnTo>
                <a:lnTo>
                  <a:pt x="88475" y="9751"/>
                </a:lnTo>
                <a:lnTo>
                  <a:pt x="96012" y="16001"/>
                </a:lnTo>
                <a:lnTo>
                  <a:pt x="96012" y="1143000"/>
                </a:lnTo>
                <a:lnTo>
                  <a:pt x="103548" y="1149250"/>
                </a:lnTo>
                <a:lnTo>
                  <a:pt x="124110" y="1154334"/>
                </a:lnTo>
                <a:lnTo>
                  <a:pt x="154626" y="1157751"/>
                </a:lnTo>
                <a:lnTo>
                  <a:pt x="192024" y="1159002"/>
                </a:lnTo>
                <a:lnTo>
                  <a:pt x="154626" y="1160252"/>
                </a:lnTo>
                <a:lnTo>
                  <a:pt x="124110" y="1163669"/>
                </a:lnTo>
                <a:lnTo>
                  <a:pt x="103548" y="1168753"/>
                </a:lnTo>
                <a:lnTo>
                  <a:pt x="96012" y="1175003"/>
                </a:lnTo>
                <a:lnTo>
                  <a:pt x="96012" y="2302002"/>
                </a:lnTo>
                <a:lnTo>
                  <a:pt x="88475" y="2308252"/>
                </a:lnTo>
                <a:lnTo>
                  <a:pt x="67913" y="2313336"/>
                </a:lnTo>
                <a:lnTo>
                  <a:pt x="37397" y="2316753"/>
                </a:lnTo>
                <a:lnTo>
                  <a:pt x="0" y="2318004"/>
                </a:lnTo>
              </a:path>
            </a:pathLst>
          </a:custGeom>
          <a:ln w="28956">
            <a:solidFill>
              <a:srgbClr val="0E6EC5"/>
            </a:solidFill>
          </a:ln>
        </p:spPr>
        <p:txBody>
          <a:bodyPr wrap="square" lIns="0" tIns="0" rIns="0" bIns="0" rtlCol="0"/>
          <a:lstStyle/>
          <a:p/>
        </p:txBody>
      </p:sp>
      <p:sp>
        <p:nvSpPr>
          <p:cNvPr id="7" name="object 7"/>
          <p:cNvSpPr/>
          <p:nvPr/>
        </p:nvSpPr>
        <p:spPr>
          <a:xfrm>
            <a:off x="6774942" y="2253233"/>
            <a:ext cx="121920" cy="937260"/>
          </a:xfrm>
          <a:custGeom>
            <a:avLst/>
            <a:gdLst/>
            <a:ahLst/>
            <a:cxnLst/>
            <a:rect l="l" t="t" r="r" b="b"/>
            <a:pathLst>
              <a:path w="121920" h="937260">
                <a:moveTo>
                  <a:pt x="121919" y="937260"/>
                </a:moveTo>
                <a:lnTo>
                  <a:pt x="98196" y="936458"/>
                </a:lnTo>
                <a:lnTo>
                  <a:pt x="78819" y="934275"/>
                </a:lnTo>
                <a:lnTo>
                  <a:pt x="65752" y="931044"/>
                </a:lnTo>
                <a:lnTo>
                  <a:pt x="60959" y="927100"/>
                </a:lnTo>
                <a:lnTo>
                  <a:pt x="60959" y="478789"/>
                </a:lnTo>
                <a:lnTo>
                  <a:pt x="56167" y="474845"/>
                </a:lnTo>
                <a:lnTo>
                  <a:pt x="43100" y="471614"/>
                </a:lnTo>
                <a:lnTo>
                  <a:pt x="23723" y="469431"/>
                </a:lnTo>
                <a:lnTo>
                  <a:pt x="0" y="468629"/>
                </a:lnTo>
                <a:lnTo>
                  <a:pt x="23723" y="467828"/>
                </a:lnTo>
                <a:lnTo>
                  <a:pt x="43100" y="465645"/>
                </a:lnTo>
                <a:lnTo>
                  <a:pt x="56167" y="462414"/>
                </a:lnTo>
                <a:lnTo>
                  <a:pt x="60959" y="458469"/>
                </a:lnTo>
                <a:lnTo>
                  <a:pt x="60959" y="10160"/>
                </a:lnTo>
                <a:lnTo>
                  <a:pt x="65752" y="6215"/>
                </a:lnTo>
                <a:lnTo>
                  <a:pt x="78819" y="2984"/>
                </a:lnTo>
                <a:lnTo>
                  <a:pt x="98196" y="801"/>
                </a:lnTo>
                <a:lnTo>
                  <a:pt x="121919" y="0"/>
                </a:lnTo>
              </a:path>
            </a:pathLst>
          </a:custGeom>
          <a:ln w="28956">
            <a:solidFill>
              <a:srgbClr val="0E6EC5"/>
            </a:solidFill>
          </a:ln>
        </p:spPr>
        <p:txBody>
          <a:bodyPr wrap="square" lIns="0" tIns="0" rIns="0" bIns="0" rtlCol="0"/>
          <a:lstStyle/>
          <a:p/>
        </p:txBody>
      </p:sp>
      <p:sp>
        <p:nvSpPr>
          <p:cNvPr id="8" name="object 8"/>
          <p:cNvSpPr txBox="1"/>
          <p:nvPr/>
        </p:nvSpPr>
        <p:spPr>
          <a:xfrm>
            <a:off x="6944106" y="2208657"/>
            <a:ext cx="1630680" cy="958850"/>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设计运算</a:t>
            </a:r>
            <a:endParaRPr sz="1400">
              <a:latin typeface="微软雅黑"/>
              <a:cs typeface="微软雅黑"/>
            </a:endParaRPr>
          </a:p>
          <a:p>
            <a:pPr marL="12700" marR="5080">
              <a:lnSpc>
                <a:spcPts val="2890"/>
              </a:lnSpc>
            </a:pPr>
            <a:r>
              <a:rPr dirty="0" sz="1400" b="1">
                <a:latin typeface="微软雅黑"/>
                <a:cs typeface="微软雅黑"/>
              </a:rPr>
              <a:t>水电汽网络稳态集成 </a:t>
            </a:r>
            <a:r>
              <a:rPr dirty="0" sz="1400" b="1">
                <a:latin typeface="微软雅黑"/>
                <a:cs typeface="微软雅黑"/>
              </a:rPr>
              <a:t>单元操作调优</a:t>
            </a:r>
            <a:endParaRPr sz="1400">
              <a:latin typeface="微软雅黑"/>
              <a:cs typeface="微软雅黑"/>
            </a:endParaRPr>
          </a:p>
        </p:txBody>
      </p:sp>
      <p:sp>
        <p:nvSpPr>
          <p:cNvPr id="9" name="object 9"/>
          <p:cNvSpPr txBox="1"/>
          <p:nvPr/>
        </p:nvSpPr>
        <p:spPr>
          <a:xfrm>
            <a:off x="6975475" y="3276345"/>
            <a:ext cx="1616710" cy="880110"/>
          </a:xfrm>
          <a:prstGeom prst="rect">
            <a:avLst/>
          </a:prstGeom>
        </p:spPr>
        <p:txBody>
          <a:bodyPr wrap="square" lIns="0" tIns="13335" rIns="0" bIns="0" rtlCol="0" vert="horz">
            <a:spAutoFit/>
          </a:bodyPr>
          <a:lstStyle/>
          <a:p>
            <a:pPr marL="355600" indent="-342900">
              <a:lnSpc>
                <a:spcPct val="100000"/>
              </a:lnSpc>
              <a:spcBef>
                <a:spcPts val="105"/>
              </a:spcBef>
              <a:buAutoNum type="arabicPeriod"/>
              <a:tabLst>
                <a:tab pos="354965" algn="l"/>
                <a:tab pos="355600" algn="l"/>
              </a:tabLst>
            </a:pPr>
            <a:r>
              <a:rPr dirty="0" sz="1400">
                <a:solidFill>
                  <a:srgbClr val="FF0000"/>
                </a:solidFill>
                <a:latin typeface="微软雅黑"/>
                <a:cs typeface="微软雅黑"/>
              </a:rPr>
              <a:t>无法全局优化</a:t>
            </a:r>
            <a:endParaRPr sz="1400">
              <a:latin typeface="微软雅黑"/>
              <a:cs typeface="微软雅黑"/>
            </a:endParaRPr>
          </a:p>
          <a:p>
            <a:pPr marL="355600" indent="-342900">
              <a:lnSpc>
                <a:spcPct val="100000"/>
              </a:lnSpc>
              <a:buAutoNum type="arabicPeriod"/>
              <a:tabLst>
                <a:tab pos="354965" algn="l"/>
                <a:tab pos="355600" algn="l"/>
              </a:tabLst>
            </a:pPr>
            <a:r>
              <a:rPr dirty="0" sz="1400">
                <a:solidFill>
                  <a:srgbClr val="FF0000"/>
                </a:solidFill>
                <a:latin typeface="微软雅黑"/>
                <a:cs typeface="微软雅黑"/>
              </a:rPr>
              <a:t>实施率低</a:t>
            </a:r>
            <a:endParaRPr sz="1400">
              <a:latin typeface="微软雅黑"/>
              <a:cs typeface="微软雅黑"/>
            </a:endParaRPr>
          </a:p>
          <a:p>
            <a:pPr marL="355600" indent="-342900">
              <a:lnSpc>
                <a:spcPct val="100000"/>
              </a:lnSpc>
              <a:buAutoNum type="arabicPeriod"/>
              <a:tabLst>
                <a:tab pos="354965" algn="l"/>
                <a:tab pos="355600" algn="l"/>
              </a:tabLst>
            </a:pPr>
            <a:r>
              <a:rPr dirty="0" sz="1400">
                <a:solidFill>
                  <a:srgbClr val="FF0000"/>
                </a:solidFill>
                <a:latin typeface="微软雅黑"/>
                <a:cs typeface="微软雅黑"/>
              </a:rPr>
              <a:t>实效性低</a:t>
            </a:r>
            <a:endParaRPr sz="1400">
              <a:latin typeface="微软雅黑"/>
              <a:cs typeface="微软雅黑"/>
            </a:endParaRPr>
          </a:p>
          <a:p>
            <a:pPr marL="355600" indent="-342900">
              <a:lnSpc>
                <a:spcPct val="100000"/>
              </a:lnSpc>
              <a:buAutoNum type="arabicPeriod"/>
              <a:tabLst>
                <a:tab pos="354965" algn="l"/>
                <a:tab pos="355600" algn="l"/>
              </a:tabLst>
            </a:pPr>
            <a:r>
              <a:rPr dirty="0" sz="1400">
                <a:solidFill>
                  <a:srgbClr val="FF0000"/>
                </a:solidFill>
                <a:latin typeface="微软雅黑"/>
                <a:cs typeface="微软雅黑"/>
              </a:rPr>
              <a:t>经营指导意义弱</a:t>
            </a:r>
            <a:endParaRPr sz="1400">
              <a:latin typeface="微软雅黑"/>
              <a:cs typeface="微软雅黑"/>
            </a:endParaRPr>
          </a:p>
        </p:txBody>
      </p:sp>
      <p:sp>
        <p:nvSpPr>
          <p:cNvPr id="10" name="object 10"/>
          <p:cNvSpPr txBox="1"/>
          <p:nvPr/>
        </p:nvSpPr>
        <p:spPr>
          <a:xfrm>
            <a:off x="6912609" y="1336293"/>
            <a:ext cx="144462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0000CC"/>
                </a:solidFill>
                <a:latin typeface="微软雅黑"/>
                <a:cs typeface="微软雅黑"/>
              </a:rPr>
              <a:t>模型已实现应用</a:t>
            </a:r>
            <a:endParaRPr sz="1600">
              <a:latin typeface="微软雅黑"/>
              <a:cs typeface="微软雅黑"/>
            </a:endParaRPr>
          </a:p>
        </p:txBody>
      </p:sp>
      <p:sp>
        <p:nvSpPr>
          <p:cNvPr id="11" name="object 11"/>
          <p:cNvSpPr txBox="1"/>
          <p:nvPr/>
        </p:nvSpPr>
        <p:spPr>
          <a:xfrm>
            <a:off x="9886315" y="2166874"/>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pic>
        <p:nvPicPr>
          <p:cNvPr id="12" name="object 12"/>
          <p:cNvPicPr/>
          <p:nvPr/>
        </p:nvPicPr>
        <p:blipFill>
          <a:blip r:embed="rId2" cstate="print"/>
          <a:stretch>
            <a:fillRect/>
          </a:stretch>
        </p:blipFill>
        <p:spPr>
          <a:xfrm>
            <a:off x="9339071" y="1905000"/>
            <a:ext cx="445007" cy="441960"/>
          </a:xfrm>
          <a:prstGeom prst="rect">
            <a:avLst/>
          </a:prstGeom>
        </p:spPr>
      </p:pic>
      <p:pic>
        <p:nvPicPr>
          <p:cNvPr id="13" name="object 13"/>
          <p:cNvPicPr/>
          <p:nvPr/>
        </p:nvPicPr>
        <p:blipFill>
          <a:blip r:embed="rId2" cstate="print"/>
          <a:stretch>
            <a:fillRect/>
          </a:stretch>
        </p:blipFill>
        <p:spPr>
          <a:xfrm>
            <a:off x="9339071" y="2439923"/>
            <a:ext cx="445007" cy="441960"/>
          </a:xfrm>
          <a:prstGeom prst="rect">
            <a:avLst/>
          </a:prstGeom>
        </p:spPr>
      </p:pic>
      <p:pic>
        <p:nvPicPr>
          <p:cNvPr id="14" name="object 14"/>
          <p:cNvPicPr/>
          <p:nvPr/>
        </p:nvPicPr>
        <p:blipFill>
          <a:blip r:embed="rId2" cstate="print"/>
          <a:stretch>
            <a:fillRect/>
          </a:stretch>
        </p:blipFill>
        <p:spPr>
          <a:xfrm>
            <a:off x="9339071" y="2974848"/>
            <a:ext cx="445007" cy="441960"/>
          </a:xfrm>
          <a:prstGeom prst="rect">
            <a:avLst/>
          </a:prstGeom>
        </p:spPr>
      </p:pic>
      <p:sp>
        <p:nvSpPr>
          <p:cNvPr id="15" name="object 15"/>
          <p:cNvSpPr txBox="1"/>
          <p:nvPr/>
        </p:nvSpPr>
        <p:spPr>
          <a:xfrm>
            <a:off x="9221469" y="2021585"/>
            <a:ext cx="119380"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1</a:t>
            </a:r>
            <a:endParaRPr sz="1200">
              <a:latin typeface="微软雅黑"/>
              <a:cs typeface="微软雅黑"/>
            </a:endParaRPr>
          </a:p>
        </p:txBody>
      </p:sp>
      <p:sp>
        <p:nvSpPr>
          <p:cNvPr id="16" name="object 16"/>
          <p:cNvSpPr txBox="1"/>
          <p:nvPr/>
        </p:nvSpPr>
        <p:spPr>
          <a:xfrm>
            <a:off x="9221469" y="3079241"/>
            <a:ext cx="119380"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3</a:t>
            </a:r>
            <a:endParaRPr sz="1200">
              <a:latin typeface="微软雅黑"/>
              <a:cs typeface="微软雅黑"/>
            </a:endParaRPr>
          </a:p>
        </p:txBody>
      </p:sp>
      <p:sp>
        <p:nvSpPr>
          <p:cNvPr id="17" name="object 17"/>
          <p:cNvSpPr txBox="1"/>
          <p:nvPr/>
        </p:nvSpPr>
        <p:spPr>
          <a:xfrm>
            <a:off x="9221469" y="2550414"/>
            <a:ext cx="119380"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2</a:t>
            </a:r>
            <a:endParaRPr sz="1200">
              <a:latin typeface="微软雅黑"/>
              <a:cs typeface="微软雅黑"/>
            </a:endParaRPr>
          </a:p>
        </p:txBody>
      </p:sp>
      <p:sp>
        <p:nvSpPr>
          <p:cNvPr id="18" name="object 18"/>
          <p:cNvSpPr/>
          <p:nvPr/>
        </p:nvSpPr>
        <p:spPr>
          <a:xfrm>
            <a:off x="9866376" y="2011679"/>
            <a:ext cx="335280" cy="173990"/>
          </a:xfrm>
          <a:custGeom>
            <a:avLst/>
            <a:gdLst/>
            <a:ahLst/>
            <a:cxnLst/>
            <a:rect l="l" t="t" r="r" b="b"/>
            <a:pathLst>
              <a:path w="335279" h="173989">
                <a:moveTo>
                  <a:pt x="161544" y="0"/>
                </a:moveTo>
                <a:lnTo>
                  <a:pt x="161544" y="173736"/>
                </a:lnTo>
                <a:lnTo>
                  <a:pt x="277368" y="115824"/>
                </a:lnTo>
                <a:lnTo>
                  <a:pt x="190500" y="115824"/>
                </a:lnTo>
                <a:lnTo>
                  <a:pt x="190500" y="57912"/>
                </a:lnTo>
                <a:lnTo>
                  <a:pt x="277367" y="57912"/>
                </a:lnTo>
                <a:lnTo>
                  <a:pt x="161544" y="0"/>
                </a:lnTo>
                <a:close/>
              </a:path>
              <a:path w="335279" h="173989">
                <a:moveTo>
                  <a:pt x="161544" y="57912"/>
                </a:moveTo>
                <a:lnTo>
                  <a:pt x="0" y="57912"/>
                </a:lnTo>
                <a:lnTo>
                  <a:pt x="0" y="115824"/>
                </a:lnTo>
                <a:lnTo>
                  <a:pt x="161544" y="115824"/>
                </a:lnTo>
                <a:lnTo>
                  <a:pt x="161544" y="57912"/>
                </a:lnTo>
                <a:close/>
              </a:path>
              <a:path w="335279" h="173989">
                <a:moveTo>
                  <a:pt x="277367" y="57912"/>
                </a:moveTo>
                <a:lnTo>
                  <a:pt x="190500" y="57912"/>
                </a:lnTo>
                <a:lnTo>
                  <a:pt x="190500" y="115824"/>
                </a:lnTo>
                <a:lnTo>
                  <a:pt x="277368" y="115824"/>
                </a:lnTo>
                <a:lnTo>
                  <a:pt x="335279" y="86868"/>
                </a:lnTo>
                <a:lnTo>
                  <a:pt x="277367" y="57912"/>
                </a:lnTo>
                <a:close/>
              </a:path>
            </a:pathLst>
          </a:custGeom>
          <a:solidFill>
            <a:srgbClr val="0E6EC5"/>
          </a:solidFill>
        </p:spPr>
        <p:txBody>
          <a:bodyPr wrap="square" lIns="0" tIns="0" rIns="0" bIns="0" rtlCol="0"/>
          <a:lstStyle/>
          <a:p/>
        </p:txBody>
      </p:sp>
      <p:sp>
        <p:nvSpPr>
          <p:cNvPr id="19" name="object 19"/>
          <p:cNvSpPr txBox="1"/>
          <p:nvPr/>
        </p:nvSpPr>
        <p:spPr>
          <a:xfrm>
            <a:off x="10188320" y="1991995"/>
            <a:ext cx="1809114"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a:t>
            </a:r>
            <a:r>
              <a:rPr dirty="0" sz="1400">
                <a:latin typeface="微软雅黑"/>
                <a:cs typeface="微软雅黑"/>
              </a:rPr>
              <a:t>、</a:t>
            </a:r>
            <a:r>
              <a:rPr dirty="0" sz="1400">
                <a:solidFill>
                  <a:srgbClr val="FF0000"/>
                </a:solidFill>
                <a:latin typeface="微软雅黑"/>
                <a:cs typeface="微软雅黑"/>
              </a:rPr>
              <a:t>稳态</a:t>
            </a:r>
            <a:r>
              <a:rPr dirty="0" sz="1400">
                <a:latin typeface="微软雅黑"/>
                <a:cs typeface="微软雅黑"/>
              </a:rPr>
              <a:t>、</a:t>
            </a:r>
            <a:r>
              <a:rPr dirty="0" sz="1400">
                <a:solidFill>
                  <a:srgbClr val="A4C248"/>
                </a:solidFill>
                <a:latin typeface="微软雅黑"/>
                <a:cs typeface="微软雅黑"/>
              </a:rPr>
              <a:t>在线</a:t>
            </a:r>
            <a:r>
              <a:rPr dirty="0" sz="1400">
                <a:latin typeface="微软雅黑"/>
                <a:cs typeface="微软雅黑"/>
              </a:rPr>
              <a:t>模型</a:t>
            </a:r>
            <a:endParaRPr sz="1400">
              <a:latin typeface="微软雅黑"/>
              <a:cs typeface="微软雅黑"/>
            </a:endParaRPr>
          </a:p>
        </p:txBody>
      </p:sp>
      <p:sp>
        <p:nvSpPr>
          <p:cNvPr id="20" name="object 20"/>
          <p:cNvSpPr/>
          <p:nvPr/>
        </p:nvSpPr>
        <p:spPr>
          <a:xfrm>
            <a:off x="9877043" y="2564892"/>
            <a:ext cx="335280" cy="173990"/>
          </a:xfrm>
          <a:custGeom>
            <a:avLst/>
            <a:gdLst/>
            <a:ahLst/>
            <a:cxnLst/>
            <a:rect l="l" t="t" r="r" b="b"/>
            <a:pathLst>
              <a:path w="335279" h="173989">
                <a:moveTo>
                  <a:pt x="161544" y="0"/>
                </a:moveTo>
                <a:lnTo>
                  <a:pt x="161544" y="173736"/>
                </a:lnTo>
                <a:lnTo>
                  <a:pt x="277368" y="115824"/>
                </a:lnTo>
                <a:lnTo>
                  <a:pt x="190500" y="115824"/>
                </a:lnTo>
                <a:lnTo>
                  <a:pt x="190500" y="57912"/>
                </a:lnTo>
                <a:lnTo>
                  <a:pt x="277367" y="57912"/>
                </a:lnTo>
                <a:lnTo>
                  <a:pt x="161544" y="0"/>
                </a:lnTo>
                <a:close/>
              </a:path>
              <a:path w="335279" h="173989">
                <a:moveTo>
                  <a:pt x="161544" y="57912"/>
                </a:moveTo>
                <a:lnTo>
                  <a:pt x="0" y="57912"/>
                </a:lnTo>
                <a:lnTo>
                  <a:pt x="0" y="115824"/>
                </a:lnTo>
                <a:lnTo>
                  <a:pt x="161544" y="115824"/>
                </a:lnTo>
                <a:lnTo>
                  <a:pt x="161544" y="57912"/>
                </a:lnTo>
                <a:close/>
              </a:path>
              <a:path w="335279" h="173989">
                <a:moveTo>
                  <a:pt x="277367" y="57912"/>
                </a:moveTo>
                <a:lnTo>
                  <a:pt x="190500" y="57912"/>
                </a:lnTo>
                <a:lnTo>
                  <a:pt x="190500" y="115824"/>
                </a:lnTo>
                <a:lnTo>
                  <a:pt x="277368" y="115824"/>
                </a:lnTo>
                <a:lnTo>
                  <a:pt x="335279" y="86868"/>
                </a:lnTo>
                <a:lnTo>
                  <a:pt x="277367" y="57912"/>
                </a:lnTo>
                <a:close/>
              </a:path>
            </a:pathLst>
          </a:custGeom>
          <a:solidFill>
            <a:srgbClr val="0E6EC5"/>
          </a:solidFill>
        </p:spPr>
        <p:txBody>
          <a:bodyPr wrap="square" lIns="0" tIns="0" rIns="0" bIns="0" rtlCol="0"/>
          <a:lstStyle/>
          <a:p/>
        </p:txBody>
      </p:sp>
      <p:sp>
        <p:nvSpPr>
          <p:cNvPr id="21" name="object 21"/>
          <p:cNvSpPr txBox="1"/>
          <p:nvPr/>
        </p:nvSpPr>
        <p:spPr>
          <a:xfrm>
            <a:off x="10188320" y="2544902"/>
            <a:ext cx="1809114" cy="240029"/>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单元、稳态</a:t>
            </a:r>
            <a:r>
              <a:rPr dirty="0" sz="1400" spc="5">
                <a:solidFill>
                  <a:srgbClr val="FF0000"/>
                </a:solidFill>
                <a:latin typeface="微软雅黑"/>
                <a:cs typeface="微软雅黑"/>
              </a:rPr>
              <a:t>、</a:t>
            </a:r>
            <a:r>
              <a:rPr dirty="0" sz="1400">
                <a:solidFill>
                  <a:srgbClr val="00CC00"/>
                </a:solidFill>
                <a:latin typeface="微软雅黑"/>
                <a:cs typeface="微软雅黑"/>
              </a:rPr>
              <a:t>在线</a:t>
            </a:r>
            <a:r>
              <a:rPr dirty="0" sz="1400">
                <a:latin typeface="微软雅黑"/>
                <a:cs typeface="微软雅黑"/>
              </a:rPr>
              <a:t>模型</a:t>
            </a:r>
            <a:endParaRPr sz="1400">
              <a:latin typeface="微软雅黑"/>
              <a:cs typeface="微软雅黑"/>
            </a:endParaRPr>
          </a:p>
        </p:txBody>
      </p:sp>
      <p:sp>
        <p:nvSpPr>
          <p:cNvPr id="22" name="object 22"/>
          <p:cNvSpPr/>
          <p:nvPr/>
        </p:nvSpPr>
        <p:spPr>
          <a:xfrm>
            <a:off x="9877043" y="3076955"/>
            <a:ext cx="335280" cy="173990"/>
          </a:xfrm>
          <a:custGeom>
            <a:avLst/>
            <a:gdLst/>
            <a:ahLst/>
            <a:cxnLst/>
            <a:rect l="l" t="t" r="r" b="b"/>
            <a:pathLst>
              <a:path w="335279" h="173989">
                <a:moveTo>
                  <a:pt x="161544" y="0"/>
                </a:moveTo>
                <a:lnTo>
                  <a:pt x="161544" y="173736"/>
                </a:lnTo>
                <a:lnTo>
                  <a:pt x="277368" y="115824"/>
                </a:lnTo>
                <a:lnTo>
                  <a:pt x="190500" y="115824"/>
                </a:lnTo>
                <a:lnTo>
                  <a:pt x="190500" y="57912"/>
                </a:lnTo>
                <a:lnTo>
                  <a:pt x="277367" y="57912"/>
                </a:lnTo>
                <a:lnTo>
                  <a:pt x="161544" y="0"/>
                </a:lnTo>
                <a:close/>
              </a:path>
              <a:path w="335279" h="173989">
                <a:moveTo>
                  <a:pt x="161544" y="57912"/>
                </a:moveTo>
                <a:lnTo>
                  <a:pt x="0" y="57912"/>
                </a:lnTo>
                <a:lnTo>
                  <a:pt x="0" y="115824"/>
                </a:lnTo>
                <a:lnTo>
                  <a:pt x="161544" y="115824"/>
                </a:lnTo>
                <a:lnTo>
                  <a:pt x="161544" y="57912"/>
                </a:lnTo>
                <a:close/>
              </a:path>
              <a:path w="335279" h="173989">
                <a:moveTo>
                  <a:pt x="277367" y="57912"/>
                </a:moveTo>
                <a:lnTo>
                  <a:pt x="190500" y="57912"/>
                </a:lnTo>
                <a:lnTo>
                  <a:pt x="190500" y="115824"/>
                </a:lnTo>
                <a:lnTo>
                  <a:pt x="277368" y="115824"/>
                </a:lnTo>
                <a:lnTo>
                  <a:pt x="335279" y="86868"/>
                </a:lnTo>
                <a:lnTo>
                  <a:pt x="277367" y="57912"/>
                </a:lnTo>
                <a:close/>
              </a:path>
            </a:pathLst>
          </a:custGeom>
          <a:solidFill>
            <a:srgbClr val="0E6EC5"/>
          </a:solidFill>
        </p:spPr>
        <p:txBody>
          <a:bodyPr wrap="square" lIns="0" tIns="0" rIns="0" bIns="0" rtlCol="0"/>
          <a:lstStyle/>
          <a:p/>
        </p:txBody>
      </p:sp>
      <p:sp>
        <p:nvSpPr>
          <p:cNvPr id="23" name="object 23"/>
          <p:cNvSpPr txBox="1"/>
          <p:nvPr/>
        </p:nvSpPr>
        <p:spPr>
          <a:xfrm>
            <a:off x="9903332" y="3057525"/>
            <a:ext cx="2094230" cy="450850"/>
          </a:xfrm>
          <a:prstGeom prst="rect">
            <a:avLst/>
          </a:prstGeom>
        </p:spPr>
        <p:txBody>
          <a:bodyPr wrap="square" lIns="0" tIns="13335" rIns="0" bIns="0" rtlCol="0" vert="horz">
            <a:spAutoFit/>
          </a:bodyPr>
          <a:lstStyle/>
          <a:p>
            <a:pPr marL="297180">
              <a:lnSpc>
                <a:spcPts val="1670"/>
              </a:lnSpc>
              <a:spcBef>
                <a:spcPts val="105"/>
              </a:spcBef>
            </a:pPr>
            <a:r>
              <a:rPr dirty="0" sz="1400">
                <a:solidFill>
                  <a:srgbClr val="FF0000"/>
                </a:solidFill>
                <a:latin typeface="微软雅黑"/>
                <a:cs typeface="微软雅黑"/>
              </a:rPr>
              <a:t>单元、稳态、</a:t>
            </a:r>
            <a:r>
              <a:rPr dirty="0" sz="1400">
                <a:solidFill>
                  <a:srgbClr val="00CC00"/>
                </a:solidFill>
                <a:latin typeface="微软雅黑"/>
                <a:cs typeface="微软雅黑"/>
              </a:rPr>
              <a:t>在线</a:t>
            </a:r>
            <a:r>
              <a:rPr dirty="0" sz="1400">
                <a:latin typeface="微软雅黑"/>
                <a:cs typeface="微软雅黑"/>
              </a:rPr>
              <a:t>模型</a:t>
            </a:r>
            <a:endParaRPr sz="1400">
              <a:latin typeface="微软雅黑"/>
              <a:cs typeface="微软雅黑"/>
            </a:endParaRPr>
          </a:p>
          <a:p>
            <a:pPr marL="12700">
              <a:lnSpc>
                <a:spcPts val="1670"/>
              </a:lnSpc>
            </a:pPr>
            <a:r>
              <a:rPr dirty="0" sz="1400" b="1">
                <a:latin typeface="微软雅黑"/>
                <a:cs typeface="微软雅黑"/>
              </a:rPr>
              <a:t>OS</a:t>
            </a:r>
            <a:endParaRPr sz="1400">
              <a:latin typeface="微软雅黑"/>
              <a:cs typeface="微软雅黑"/>
            </a:endParaRPr>
          </a:p>
        </p:txBody>
      </p:sp>
      <p:sp>
        <p:nvSpPr>
          <p:cNvPr id="24" name="object 24"/>
          <p:cNvSpPr txBox="1"/>
          <p:nvPr/>
        </p:nvSpPr>
        <p:spPr>
          <a:xfrm>
            <a:off x="9894569" y="2748533"/>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sp>
        <p:nvSpPr>
          <p:cNvPr id="25" name="object 25"/>
          <p:cNvSpPr/>
          <p:nvPr/>
        </p:nvSpPr>
        <p:spPr>
          <a:xfrm>
            <a:off x="9137142" y="2035301"/>
            <a:ext cx="114300" cy="1316990"/>
          </a:xfrm>
          <a:custGeom>
            <a:avLst/>
            <a:gdLst/>
            <a:ahLst/>
            <a:cxnLst/>
            <a:rect l="l" t="t" r="r" b="b"/>
            <a:pathLst>
              <a:path w="114300" h="1316989">
                <a:moveTo>
                  <a:pt x="114300" y="1316736"/>
                </a:moveTo>
                <a:lnTo>
                  <a:pt x="92029" y="1315979"/>
                </a:lnTo>
                <a:lnTo>
                  <a:pt x="73866" y="1313926"/>
                </a:lnTo>
                <a:lnTo>
                  <a:pt x="61632" y="1310895"/>
                </a:lnTo>
                <a:lnTo>
                  <a:pt x="57150" y="1307211"/>
                </a:lnTo>
                <a:lnTo>
                  <a:pt x="57150" y="667893"/>
                </a:lnTo>
                <a:lnTo>
                  <a:pt x="52667" y="664208"/>
                </a:lnTo>
                <a:lnTo>
                  <a:pt x="40433" y="661177"/>
                </a:lnTo>
                <a:lnTo>
                  <a:pt x="22270" y="659124"/>
                </a:lnTo>
                <a:lnTo>
                  <a:pt x="0" y="658368"/>
                </a:lnTo>
                <a:lnTo>
                  <a:pt x="22270" y="657611"/>
                </a:lnTo>
                <a:lnTo>
                  <a:pt x="40433" y="655558"/>
                </a:lnTo>
                <a:lnTo>
                  <a:pt x="52667" y="652527"/>
                </a:lnTo>
                <a:lnTo>
                  <a:pt x="57150" y="648843"/>
                </a:lnTo>
                <a:lnTo>
                  <a:pt x="57150" y="9525"/>
                </a:lnTo>
                <a:lnTo>
                  <a:pt x="61632" y="5840"/>
                </a:lnTo>
                <a:lnTo>
                  <a:pt x="73866" y="2809"/>
                </a:lnTo>
                <a:lnTo>
                  <a:pt x="92029" y="756"/>
                </a:lnTo>
                <a:lnTo>
                  <a:pt x="114300" y="0"/>
                </a:lnTo>
              </a:path>
            </a:pathLst>
          </a:custGeom>
          <a:ln w="28956">
            <a:solidFill>
              <a:srgbClr val="0E6EC5"/>
            </a:solidFill>
          </a:ln>
        </p:spPr>
        <p:txBody>
          <a:bodyPr wrap="square" lIns="0" tIns="0" rIns="0" bIns="0" rtlCol="0"/>
          <a:lstStyle/>
          <a:p/>
        </p:txBody>
      </p:sp>
      <p:sp>
        <p:nvSpPr>
          <p:cNvPr id="26" name="object 26"/>
          <p:cNvSpPr/>
          <p:nvPr/>
        </p:nvSpPr>
        <p:spPr>
          <a:xfrm>
            <a:off x="10026395" y="3691890"/>
            <a:ext cx="114300" cy="872490"/>
          </a:xfrm>
          <a:custGeom>
            <a:avLst/>
            <a:gdLst/>
            <a:ahLst/>
            <a:cxnLst/>
            <a:rect l="l" t="t" r="r" b="b"/>
            <a:pathLst>
              <a:path w="114300" h="872489">
                <a:moveTo>
                  <a:pt x="38100" y="757936"/>
                </a:moveTo>
                <a:lnTo>
                  <a:pt x="0" y="757936"/>
                </a:lnTo>
                <a:lnTo>
                  <a:pt x="57150" y="872236"/>
                </a:lnTo>
                <a:lnTo>
                  <a:pt x="104775" y="776986"/>
                </a:lnTo>
                <a:lnTo>
                  <a:pt x="38100" y="776986"/>
                </a:lnTo>
                <a:lnTo>
                  <a:pt x="38100" y="757936"/>
                </a:lnTo>
                <a:close/>
              </a:path>
              <a:path w="114300" h="872489">
                <a:moveTo>
                  <a:pt x="76200" y="0"/>
                </a:moveTo>
                <a:lnTo>
                  <a:pt x="38100" y="0"/>
                </a:lnTo>
                <a:lnTo>
                  <a:pt x="38100" y="776986"/>
                </a:lnTo>
                <a:lnTo>
                  <a:pt x="76200" y="776986"/>
                </a:lnTo>
                <a:lnTo>
                  <a:pt x="76200" y="0"/>
                </a:lnTo>
                <a:close/>
              </a:path>
              <a:path w="114300" h="872489">
                <a:moveTo>
                  <a:pt x="114300" y="757936"/>
                </a:moveTo>
                <a:lnTo>
                  <a:pt x="76200" y="757936"/>
                </a:lnTo>
                <a:lnTo>
                  <a:pt x="76200" y="776986"/>
                </a:lnTo>
                <a:lnTo>
                  <a:pt x="104775" y="776986"/>
                </a:lnTo>
                <a:lnTo>
                  <a:pt x="114300" y="757936"/>
                </a:lnTo>
                <a:close/>
              </a:path>
            </a:pathLst>
          </a:custGeom>
          <a:solidFill>
            <a:srgbClr val="006FC0"/>
          </a:solidFill>
        </p:spPr>
        <p:txBody>
          <a:bodyPr wrap="square" lIns="0" tIns="0" rIns="0" bIns="0" rtlCol="0"/>
          <a:lstStyle/>
          <a:p/>
        </p:txBody>
      </p:sp>
      <p:sp>
        <p:nvSpPr>
          <p:cNvPr id="27" name="object 27"/>
          <p:cNvSpPr txBox="1"/>
          <p:nvPr/>
        </p:nvSpPr>
        <p:spPr>
          <a:xfrm>
            <a:off x="10235310" y="1370837"/>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0000CC"/>
                </a:solidFill>
                <a:latin typeface="微软雅黑"/>
                <a:cs typeface="微软雅黑"/>
              </a:rPr>
              <a:t>初步开展</a:t>
            </a:r>
            <a:endParaRPr sz="1600">
              <a:latin typeface="微软雅黑"/>
              <a:cs typeface="微软雅黑"/>
            </a:endParaRPr>
          </a:p>
        </p:txBody>
      </p:sp>
      <p:sp>
        <p:nvSpPr>
          <p:cNvPr id="28" name="object 28"/>
          <p:cNvSpPr/>
          <p:nvPr/>
        </p:nvSpPr>
        <p:spPr>
          <a:xfrm>
            <a:off x="9461754" y="4761738"/>
            <a:ext cx="1247140" cy="170815"/>
          </a:xfrm>
          <a:custGeom>
            <a:avLst/>
            <a:gdLst/>
            <a:ahLst/>
            <a:cxnLst/>
            <a:rect l="l" t="t" r="r" b="b"/>
            <a:pathLst>
              <a:path w="1247140" h="170814">
                <a:moveTo>
                  <a:pt x="0" y="170687"/>
                </a:moveTo>
                <a:lnTo>
                  <a:pt x="1115" y="137475"/>
                </a:lnTo>
                <a:lnTo>
                  <a:pt x="4159" y="110347"/>
                </a:lnTo>
                <a:lnTo>
                  <a:pt x="8679" y="92053"/>
                </a:lnTo>
                <a:lnTo>
                  <a:pt x="14224" y="85343"/>
                </a:lnTo>
                <a:lnTo>
                  <a:pt x="609092" y="85343"/>
                </a:lnTo>
                <a:lnTo>
                  <a:pt x="614636" y="78634"/>
                </a:lnTo>
                <a:lnTo>
                  <a:pt x="619156" y="60340"/>
                </a:lnTo>
                <a:lnTo>
                  <a:pt x="622200" y="33212"/>
                </a:lnTo>
                <a:lnTo>
                  <a:pt x="623316" y="0"/>
                </a:lnTo>
                <a:lnTo>
                  <a:pt x="624431" y="33212"/>
                </a:lnTo>
                <a:lnTo>
                  <a:pt x="627475" y="60340"/>
                </a:lnTo>
                <a:lnTo>
                  <a:pt x="631995" y="78634"/>
                </a:lnTo>
                <a:lnTo>
                  <a:pt x="637540" y="85343"/>
                </a:lnTo>
                <a:lnTo>
                  <a:pt x="1232407" y="85343"/>
                </a:lnTo>
                <a:lnTo>
                  <a:pt x="1237952" y="92053"/>
                </a:lnTo>
                <a:lnTo>
                  <a:pt x="1242472" y="110347"/>
                </a:lnTo>
                <a:lnTo>
                  <a:pt x="1245516" y="137475"/>
                </a:lnTo>
                <a:lnTo>
                  <a:pt x="1246631" y="170687"/>
                </a:lnTo>
              </a:path>
            </a:pathLst>
          </a:custGeom>
          <a:ln w="28956">
            <a:solidFill>
              <a:srgbClr val="0E6EC5"/>
            </a:solidFill>
          </a:ln>
        </p:spPr>
        <p:txBody>
          <a:bodyPr wrap="square" lIns="0" tIns="0" rIns="0" bIns="0" rtlCol="0"/>
          <a:lstStyle/>
          <a:p/>
        </p:txBody>
      </p:sp>
      <p:sp>
        <p:nvSpPr>
          <p:cNvPr id="29" name="object 29"/>
          <p:cNvSpPr txBox="1"/>
          <p:nvPr/>
        </p:nvSpPr>
        <p:spPr>
          <a:xfrm>
            <a:off x="9505188" y="5011546"/>
            <a:ext cx="1219835" cy="775335"/>
          </a:xfrm>
          <a:prstGeom prst="rect">
            <a:avLst/>
          </a:prstGeom>
        </p:spPr>
        <p:txBody>
          <a:bodyPr wrap="square" lIns="0" tIns="12700" rIns="0" bIns="0" rtlCol="0" vert="horz">
            <a:spAutoFit/>
          </a:bodyPr>
          <a:lstStyle/>
          <a:p>
            <a:pPr marL="12700">
              <a:lnSpc>
                <a:spcPts val="1545"/>
              </a:lnSpc>
              <a:spcBef>
                <a:spcPts val="100"/>
              </a:spcBef>
              <a:tabLst>
                <a:tab pos="540385" algn="l"/>
                <a:tab pos="1028065" algn="l"/>
              </a:tabLst>
            </a:pPr>
            <a:r>
              <a:rPr dirty="0" sz="1400">
                <a:latin typeface="微软雅黑"/>
                <a:cs typeface="微软雅黑"/>
              </a:rPr>
              <a:t>目</a:t>
            </a:r>
            <a:r>
              <a:rPr dirty="0" sz="1400">
                <a:latin typeface="微软雅黑"/>
                <a:cs typeface="微软雅黑"/>
              </a:rPr>
              <a:t>	</a:t>
            </a:r>
            <a:r>
              <a:rPr dirty="0" sz="1400">
                <a:latin typeface="微软雅黑"/>
                <a:cs typeface="微软雅黑"/>
              </a:rPr>
              <a:t>互</a:t>
            </a:r>
            <a:r>
              <a:rPr dirty="0" sz="1400">
                <a:latin typeface="微软雅黑"/>
                <a:cs typeface="微软雅黑"/>
              </a:rPr>
              <a:t>	</a:t>
            </a:r>
            <a:r>
              <a:rPr dirty="0" sz="1400">
                <a:latin typeface="微软雅黑"/>
                <a:cs typeface="微软雅黑"/>
              </a:rPr>
              <a:t>局</a:t>
            </a:r>
            <a:endParaRPr sz="1400">
              <a:latin typeface="微软雅黑"/>
              <a:cs typeface="微软雅黑"/>
            </a:endParaRPr>
          </a:p>
          <a:p>
            <a:pPr marL="12700">
              <a:lnSpc>
                <a:spcPts val="1405"/>
              </a:lnSpc>
              <a:tabLst>
                <a:tab pos="540385" algn="l"/>
                <a:tab pos="1028065" algn="l"/>
              </a:tabLst>
            </a:pPr>
            <a:r>
              <a:rPr dirty="0" sz="1400">
                <a:latin typeface="微软雅黑"/>
                <a:cs typeface="微软雅黑"/>
              </a:rPr>
              <a:t>标</a:t>
            </a:r>
            <a:r>
              <a:rPr dirty="0" sz="1400">
                <a:latin typeface="微软雅黑"/>
                <a:cs typeface="微软雅黑"/>
              </a:rPr>
              <a:t>	</a:t>
            </a:r>
            <a:r>
              <a:rPr dirty="0" sz="1400">
                <a:latin typeface="微软雅黑"/>
                <a:cs typeface="微软雅黑"/>
              </a:rPr>
              <a:t>动</a:t>
            </a:r>
            <a:r>
              <a:rPr dirty="0" sz="1400">
                <a:latin typeface="微软雅黑"/>
                <a:cs typeface="微软雅黑"/>
              </a:rPr>
              <a:t>	</a:t>
            </a:r>
            <a:r>
              <a:rPr dirty="0" sz="1400">
                <a:latin typeface="微软雅黑"/>
                <a:cs typeface="微软雅黑"/>
              </a:rPr>
              <a:t>部</a:t>
            </a:r>
            <a:endParaRPr sz="1400">
              <a:latin typeface="微软雅黑"/>
              <a:cs typeface="微软雅黑"/>
            </a:endParaRPr>
          </a:p>
          <a:p>
            <a:pPr marL="12700">
              <a:lnSpc>
                <a:spcPts val="1405"/>
              </a:lnSpc>
              <a:tabLst>
                <a:tab pos="540385" algn="l"/>
                <a:tab pos="1028065" algn="l"/>
              </a:tabLst>
            </a:pPr>
            <a:r>
              <a:rPr dirty="0" sz="1400">
                <a:latin typeface="微软雅黑"/>
                <a:cs typeface="微软雅黑"/>
              </a:rPr>
              <a:t>预</a:t>
            </a:r>
            <a:r>
              <a:rPr dirty="0" sz="1400">
                <a:latin typeface="微软雅黑"/>
                <a:cs typeface="微软雅黑"/>
              </a:rPr>
              <a:t>	</a:t>
            </a:r>
            <a:r>
              <a:rPr dirty="0" sz="1400">
                <a:latin typeface="微软雅黑"/>
                <a:cs typeface="微软雅黑"/>
              </a:rPr>
              <a:t>指</a:t>
            </a:r>
            <a:r>
              <a:rPr dirty="0" sz="1400">
                <a:latin typeface="微软雅黑"/>
                <a:cs typeface="微软雅黑"/>
              </a:rPr>
              <a:t>	</a:t>
            </a:r>
            <a:r>
              <a:rPr dirty="0" sz="1400">
                <a:latin typeface="微软雅黑"/>
                <a:cs typeface="微软雅黑"/>
              </a:rPr>
              <a:t>调</a:t>
            </a:r>
            <a:endParaRPr sz="1400">
              <a:latin typeface="微软雅黑"/>
              <a:cs typeface="微软雅黑"/>
            </a:endParaRPr>
          </a:p>
          <a:p>
            <a:pPr marL="12700">
              <a:lnSpc>
                <a:spcPts val="1545"/>
              </a:lnSpc>
              <a:tabLst>
                <a:tab pos="540385" algn="l"/>
                <a:tab pos="1028065" algn="l"/>
              </a:tabLst>
            </a:pPr>
            <a:r>
              <a:rPr dirty="0" sz="1400">
                <a:latin typeface="微软雅黑"/>
                <a:cs typeface="微软雅黑"/>
              </a:rPr>
              <a:t>测</a:t>
            </a:r>
            <a:r>
              <a:rPr dirty="0" sz="1400">
                <a:latin typeface="微软雅黑"/>
                <a:cs typeface="微软雅黑"/>
              </a:rPr>
              <a:t>	</a:t>
            </a:r>
            <a:r>
              <a:rPr dirty="0" sz="1400">
                <a:latin typeface="微软雅黑"/>
                <a:cs typeface="微软雅黑"/>
              </a:rPr>
              <a:t>导</a:t>
            </a:r>
            <a:r>
              <a:rPr dirty="0" sz="1400">
                <a:latin typeface="微软雅黑"/>
                <a:cs typeface="微软雅黑"/>
              </a:rPr>
              <a:t>	</a:t>
            </a:r>
            <a:r>
              <a:rPr dirty="0" sz="1400">
                <a:latin typeface="微软雅黑"/>
                <a:cs typeface="微软雅黑"/>
              </a:rPr>
              <a:t>优</a:t>
            </a:r>
            <a:endParaRPr sz="1400">
              <a:latin typeface="微软雅黑"/>
              <a:cs typeface="微软雅黑"/>
            </a:endParaRPr>
          </a:p>
        </p:txBody>
      </p:sp>
      <p:sp>
        <p:nvSpPr>
          <p:cNvPr id="30" name="object 30"/>
          <p:cNvSpPr txBox="1"/>
          <p:nvPr/>
        </p:nvSpPr>
        <p:spPr>
          <a:xfrm>
            <a:off x="10979784" y="4863972"/>
            <a:ext cx="960119" cy="1282700"/>
          </a:xfrm>
          <a:prstGeom prst="rect">
            <a:avLst/>
          </a:prstGeom>
        </p:spPr>
        <p:txBody>
          <a:bodyPr wrap="square" lIns="0" tIns="52705" rIns="0" bIns="0" rtlCol="0" vert="horz">
            <a:spAutoFit/>
          </a:bodyPr>
          <a:lstStyle/>
          <a:p>
            <a:pPr algn="just" marL="12700" marR="5080">
              <a:lnSpc>
                <a:spcPts val="1600"/>
              </a:lnSpc>
              <a:spcBef>
                <a:spcPts val="415"/>
              </a:spcBef>
            </a:pPr>
            <a:r>
              <a:rPr dirty="0" sz="1600" spc="315">
                <a:solidFill>
                  <a:srgbClr val="FF0000"/>
                </a:solidFill>
                <a:latin typeface="微软雅黑"/>
                <a:cs typeface="微软雅黑"/>
              </a:rPr>
              <a:t>不实实</a:t>
            </a:r>
            <a:r>
              <a:rPr dirty="0" sz="1600" spc="-5">
                <a:solidFill>
                  <a:srgbClr val="FF0000"/>
                </a:solidFill>
                <a:latin typeface="微软雅黑"/>
                <a:cs typeface="微软雅黑"/>
              </a:rPr>
              <a:t>限 </a:t>
            </a:r>
            <a:r>
              <a:rPr dirty="0" sz="1600" spc="315">
                <a:solidFill>
                  <a:srgbClr val="FF0000"/>
                </a:solidFill>
                <a:latin typeface="微软雅黑"/>
                <a:cs typeface="微软雅黑"/>
              </a:rPr>
              <a:t>能施效</a:t>
            </a:r>
            <a:r>
              <a:rPr dirty="0" sz="1600" spc="-5">
                <a:solidFill>
                  <a:srgbClr val="FF0000"/>
                </a:solidFill>
                <a:latin typeface="微软雅黑"/>
                <a:cs typeface="微软雅黑"/>
              </a:rPr>
              <a:t>于 </a:t>
            </a:r>
            <a:r>
              <a:rPr dirty="0" sz="1600" spc="315">
                <a:solidFill>
                  <a:srgbClr val="FF0000"/>
                </a:solidFill>
                <a:latin typeface="微软雅黑"/>
                <a:cs typeface="微软雅黑"/>
              </a:rPr>
              <a:t>支率性</a:t>
            </a:r>
            <a:r>
              <a:rPr dirty="0" sz="1600" spc="-5">
                <a:solidFill>
                  <a:srgbClr val="FF0000"/>
                </a:solidFill>
                <a:latin typeface="微软雅黑"/>
                <a:cs typeface="微软雅黑"/>
              </a:rPr>
              <a:t>局 </a:t>
            </a:r>
            <a:r>
              <a:rPr dirty="0" sz="1600" spc="315">
                <a:solidFill>
                  <a:srgbClr val="FF0000"/>
                </a:solidFill>
                <a:latin typeface="微软雅黑"/>
                <a:cs typeface="微软雅黑"/>
              </a:rPr>
              <a:t>持提高</a:t>
            </a:r>
            <a:r>
              <a:rPr dirty="0" sz="1600" spc="-5">
                <a:solidFill>
                  <a:srgbClr val="FF0000"/>
                </a:solidFill>
                <a:latin typeface="微软雅黑"/>
                <a:cs typeface="微软雅黑"/>
              </a:rPr>
              <a:t>部 </a:t>
            </a:r>
            <a:r>
              <a:rPr dirty="0" sz="1600" spc="315">
                <a:solidFill>
                  <a:srgbClr val="FF0000"/>
                </a:solidFill>
                <a:latin typeface="微软雅黑"/>
                <a:cs typeface="微软雅黑"/>
              </a:rPr>
              <a:t>经</a:t>
            </a:r>
            <a:r>
              <a:rPr dirty="0" sz="1600" spc="-5">
                <a:solidFill>
                  <a:srgbClr val="FF0000"/>
                </a:solidFill>
                <a:latin typeface="微软雅黑"/>
                <a:cs typeface="微软雅黑"/>
              </a:rPr>
              <a:t>升</a:t>
            </a:r>
            <a:endParaRPr sz="1600">
              <a:latin typeface="微软雅黑"/>
              <a:cs typeface="微软雅黑"/>
            </a:endParaRPr>
          </a:p>
          <a:p>
            <a:pPr marL="12700">
              <a:lnSpc>
                <a:spcPts val="1580"/>
              </a:lnSpc>
            </a:pPr>
            <a:r>
              <a:rPr dirty="0" sz="1600" spc="-5">
                <a:solidFill>
                  <a:srgbClr val="FF0000"/>
                </a:solidFill>
                <a:latin typeface="微软雅黑"/>
                <a:cs typeface="微软雅黑"/>
              </a:rPr>
              <a:t>营</a:t>
            </a:r>
            <a:endParaRPr sz="1600">
              <a:latin typeface="微软雅黑"/>
              <a:cs typeface="微软雅黑"/>
            </a:endParaRPr>
          </a:p>
        </p:txBody>
      </p:sp>
      <p:sp>
        <p:nvSpPr>
          <p:cNvPr id="31" name="object 31"/>
          <p:cNvSpPr/>
          <p:nvPr/>
        </p:nvSpPr>
        <p:spPr>
          <a:xfrm>
            <a:off x="7050785" y="5259323"/>
            <a:ext cx="2086610" cy="114300"/>
          </a:xfrm>
          <a:custGeom>
            <a:avLst/>
            <a:gdLst/>
            <a:ahLst/>
            <a:cxnLst/>
            <a:rect l="l" t="t" r="r" b="b"/>
            <a:pathLst>
              <a:path w="2086609" h="114300">
                <a:moveTo>
                  <a:pt x="114300" y="0"/>
                </a:moveTo>
                <a:lnTo>
                  <a:pt x="0" y="57150"/>
                </a:lnTo>
                <a:lnTo>
                  <a:pt x="114300" y="114300"/>
                </a:lnTo>
                <a:lnTo>
                  <a:pt x="114300" y="76200"/>
                </a:lnTo>
                <a:lnTo>
                  <a:pt x="95250" y="76200"/>
                </a:lnTo>
                <a:lnTo>
                  <a:pt x="95250" y="38100"/>
                </a:lnTo>
                <a:lnTo>
                  <a:pt x="114300" y="38100"/>
                </a:lnTo>
                <a:lnTo>
                  <a:pt x="114300" y="0"/>
                </a:lnTo>
                <a:close/>
              </a:path>
              <a:path w="2086609" h="114300">
                <a:moveTo>
                  <a:pt x="114300" y="38100"/>
                </a:moveTo>
                <a:lnTo>
                  <a:pt x="95250" y="38100"/>
                </a:lnTo>
                <a:lnTo>
                  <a:pt x="95250" y="76200"/>
                </a:lnTo>
                <a:lnTo>
                  <a:pt x="114300" y="76200"/>
                </a:lnTo>
                <a:lnTo>
                  <a:pt x="114300" y="38100"/>
                </a:lnTo>
                <a:close/>
              </a:path>
              <a:path w="2086609" h="114300">
                <a:moveTo>
                  <a:pt x="2086102" y="38100"/>
                </a:moveTo>
                <a:lnTo>
                  <a:pt x="114300" y="38100"/>
                </a:lnTo>
                <a:lnTo>
                  <a:pt x="114300" y="76200"/>
                </a:lnTo>
                <a:lnTo>
                  <a:pt x="2086102" y="76200"/>
                </a:lnTo>
                <a:lnTo>
                  <a:pt x="2086102" y="38100"/>
                </a:lnTo>
                <a:close/>
              </a:path>
            </a:pathLst>
          </a:custGeom>
          <a:solidFill>
            <a:srgbClr val="0E6EC5"/>
          </a:solidFill>
        </p:spPr>
        <p:txBody>
          <a:bodyPr wrap="square" lIns="0" tIns="0" rIns="0" bIns="0" rtlCol="0"/>
          <a:lstStyle/>
          <a:p/>
        </p:txBody>
      </p:sp>
      <p:sp>
        <p:nvSpPr>
          <p:cNvPr id="32" name="object 32"/>
          <p:cNvSpPr txBox="1"/>
          <p:nvPr/>
        </p:nvSpPr>
        <p:spPr>
          <a:xfrm>
            <a:off x="4892421" y="5171897"/>
            <a:ext cx="2052955" cy="269240"/>
          </a:xfrm>
          <a:prstGeom prst="rect">
            <a:avLst/>
          </a:prstGeom>
        </p:spPr>
        <p:txBody>
          <a:bodyPr wrap="square" lIns="0" tIns="12065" rIns="0" bIns="0" rtlCol="0" vert="horz">
            <a:spAutoFit/>
          </a:bodyPr>
          <a:lstStyle/>
          <a:p>
            <a:pPr marL="12700">
              <a:lnSpc>
                <a:spcPct val="100000"/>
              </a:lnSpc>
              <a:spcBef>
                <a:spcPts val="95"/>
              </a:spcBef>
            </a:pPr>
            <a:r>
              <a:rPr dirty="0" sz="1600" spc="-10">
                <a:solidFill>
                  <a:srgbClr val="A4C248"/>
                </a:solidFill>
                <a:latin typeface="微软雅黑"/>
                <a:cs typeface="微软雅黑"/>
              </a:rPr>
              <a:t>全局</a:t>
            </a:r>
            <a:r>
              <a:rPr dirty="0" sz="1600" spc="-10">
                <a:latin typeface="微软雅黑"/>
                <a:cs typeface="微软雅黑"/>
              </a:rPr>
              <a:t>、</a:t>
            </a:r>
            <a:r>
              <a:rPr dirty="0" sz="1600" spc="-10">
                <a:solidFill>
                  <a:srgbClr val="FF0000"/>
                </a:solidFill>
                <a:latin typeface="微软雅黑"/>
                <a:cs typeface="微软雅黑"/>
              </a:rPr>
              <a:t>稳</a:t>
            </a:r>
            <a:r>
              <a:rPr dirty="0" sz="1600" spc="-5">
                <a:solidFill>
                  <a:srgbClr val="FF0000"/>
                </a:solidFill>
                <a:latin typeface="微软雅黑"/>
                <a:cs typeface="微软雅黑"/>
              </a:rPr>
              <a:t>态</a:t>
            </a:r>
            <a:r>
              <a:rPr dirty="0" sz="1600" spc="-10">
                <a:latin typeface="微软雅黑"/>
                <a:cs typeface="微软雅黑"/>
              </a:rPr>
              <a:t>、</a:t>
            </a:r>
            <a:r>
              <a:rPr dirty="0" sz="1600" spc="-10">
                <a:solidFill>
                  <a:srgbClr val="A4C248"/>
                </a:solidFill>
                <a:latin typeface="微软雅黑"/>
                <a:cs typeface="微软雅黑"/>
              </a:rPr>
              <a:t>在线</a:t>
            </a:r>
            <a:r>
              <a:rPr dirty="0" sz="1600" spc="-10">
                <a:latin typeface="微软雅黑"/>
                <a:cs typeface="微软雅黑"/>
              </a:rPr>
              <a:t>模型</a:t>
            </a:r>
            <a:endParaRPr sz="1600">
              <a:latin typeface="微软雅黑"/>
              <a:cs typeface="微软雅黑"/>
            </a:endParaRPr>
          </a:p>
        </p:txBody>
      </p:sp>
      <p:sp>
        <p:nvSpPr>
          <p:cNvPr id="33" name="object 33"/>
          <p:cNvSpPr/>
          <p:nvPr/>
        </p:nvSpPr>
        <p:spPr>
          <a:xfrm>
            <a:off x="4575809" y="4563617"/>
            <a:ext cx="241300" cy="1685925"/>
          </a:xfrm>
          <a:custGeom>
            <a:avLst/>
            <a:gdLst/>
            <a:ahLst/>
            <a:cxnLst/>
            <a:rect l="l" t="t" r="r" b="b"/>
            <a:pathLst>
              <a:path w="241300" h="1685925">
                <a:moveTo>
                  <a:pt x="0" y="0"/>
                </a:moveTo>
                <a:lnTo>
                  <a:pt x="46886" y="1581"/>
                </a:lnTo>
                <a:lnTo>
                  <a:pt x="85153" y="5889"/>
                </a:lnTo>
                <a:lnTo>
                  <a:pt x="110942" y="12269"/>
                </a:lnTo>
                <a:lnTo>
                  <a:pt x="120395" y="20065"/>
                </a:lnTo>
                <a:lnTo>
                  <a:pt x="120395" y="763904"/>
                </a:lnTo>
                <a:lnTo>
                  <a:pt x="129849" y="771701"/>
                </a:lnTo>
                <a:lnTo>
                  <a:pt x="155638" y="778081"/>
                </a:lnTo>
                <a:lnTo>
                  <a:pt x="193905" y="782389"/>
                </a:lnTo>
                <a:lnTo>
                  <a:pt x="240791" y="783970"/>
                </a:lnTo>
                <a:lnTo>
                  <a:pt x="193905" y="785534"/>
                </a:lnTo>
                <a:lnTo>
                  <a:pt x="155638" y="789812"/>
                </a:lnTo>
                <a:lnTo>
                  <a:pt x="129849" y="796186"/>
                </a:lnTo>
                <a:lnTo>
                  <a:pt x="120395" y="804036"/>
                </a:lnTo>
                <a:lnTo>
                  <a:pt x="120395" y="1665477"/>
                </a:lnTo>
                <a:lnTo>
                  <a:pt x="110942" y="1673290"/>
                </a:lnTo>
                <a:lnTo>
                  <a:pt x="85153" y="1679668"/>
                </a:lnTo>
                <a:lnTo>
                  <a:pt x="46886" y="1683967"/>
                </a:lnTo>
                <a:lnTo>
                  <a:pt x="0" y="1685543"/>
                </a:lnTo>
              </a:path>
            </a:pathLst>
          </a:custGeom>
          <a:ln w="28956">
            <a:solidFill>
              <a:srgbClr val="0E6EC5"/>
            </a:solidFill>
          </a:ln>
        </p:spPr>
        <p:txBody>
          <a:bodyPr wrap="square" lIns="0" tIns="0" rIns="0" bIns="0" rtlCol="0"/>
          <a:lstStyle/>
          <a:p/>
        </p:txBody>
      </p:sp>
      <p:sp>
        <p:nvSpPr>
          <p:cNvPr id="34" name="object 34"/>
          <p:cNvSpPr txBox="1"/>
          <p:nvPr/>
        </p:nvSpPr>
        <p:spPr>
          <a:xfrm>
            <a:off x="3212719" y="4523206"/>
            <a:ext cx="1096645" cy="800100"/>
          </a:xfrm>
          <a:prstGeom prst="rect">
            <a:avLst/>
          </a:prstGeom>
        </p:spPr>
        <p:txBody>
          <a:bodyPr wrap="square" lIns="0" tIns="12700" rIns="0" bIns="0" rtlCol="0" vert="horz">
            <a:spAutoFit/>
          </a:bodyPr>
          <a:lstStyle/>
          <a:p>
            <a:pPr marL="191770" marR="5080" indent="-179705">
              <a:lnSpc>
                <a:spcPct val="116599"/>
              </a:lnSpc>
              <a:spcBef>
                <a:spcPts val="100"/>
              </a:spcBef>
            </a:pPr>
            <a:r>
              <a:rPr dirty="0" sz="1400">
                <a:solidFill>
                  <a:srgbClr val="A4C248"/>
                </a:solidFill>
                <a:latin typeface="微软雅黑"/>
                <a:cs typeface="微软雅黑"/>
              </a:rPr>
              <a:t>可以指导经营 全流程调优</a:t>
            </a:r>
            <a:endParaRPr sz="1400">
              <a:latin typeface="微软雅黑"/>
              <a:cs typeface="微软雅黑"/>
            </a:endParaRPr>
          </a:p>
          <a:p>
            <a:pPr marL="191770">
              <a:lnSpc>
                <a:spcPct val="100000"/>
              </a:lnSpc>
              <a:spcBef>
                <a:spcPts val="500"/>
              </a:spcBef>
            </a:pPr>
            <a:r>
              <a:rPr dirty="0" sz="1400">
                <a:solidFill>
                  <a:srgbClr val="A4C248"/>
                </a:solidFill>
                <a:latin typeface="微软雅黑"/>
                <a:cs typeface="微软雅黑"/>
              </a:rPr>
              <a:t>跨区域集成</a:t>
            </a:r>
            <a:endParaRPr sz="1400">
              <a:latin typeface="微软雅黑"/>
              <a:cs typeface="微软雅黑"/>
            </a:endParaRPr>
          </a:p>
        </p:txBody>
      </p:sp>
      <p:sp>
        <p:nvSpPr>
          <p:cNvPr id="35" name="object 35"/>
          <p:cNvSpPr txBox="1"/>
          <p:nvPr/>
        </p:nvSpPr>
        <p:spPr>
          <a:xfrm>
            <a:off x="7455534" y="4961382"/>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0000CC"/>
                </a:solidFill>
                <a:latin typeface="微软雅黑"/>
                <a:cs typeface="微软雅黑"/>
              </a:rPr>
              <a:t>未来工作</a:t>
            </a:r>
            <a:endParaRPr sz="1600">
              <a:latin typeface="微软雅黑"/>
              <a:cs typeface="微软雅黑"/>
            </a:endParaRPr>
          </a:p>
        </p:txBody>
      </p:sp>
      <p:sp>
        <p:nvSpPr>
          <p:cNvPr id="36" name="object 36"/>
          <p:cNvSpPr txBox="1"/>
          <p:nvPr/>
        </p:nvSpPr>
        <p:spPr>
          <a:xfrm>
            <a:off x="3287648" y="5459374"/>
            <a:ext cx="1095375" cy="886460"/>
          </a:xfrm>
          <a:prstGeom prst="rect">
            <a:avLst/>
          </a:prstGeom>
        </p:spPr>
        <p:txBody>
          <a:bodyPr wrap="square" lIns="0" tIns="13335" rIns="0" bIns="0" rtlCol="0" vert="horz">
            <a:spAutoFit/>
          </a:bodyPr>
          <a:lstStyle/>
          <a:p>
            <a:pPr algn="just" marL="12700" marR="5080">
              <a:lnSpc>
                <a:spcPct val="134400"/>
              </a:lnSpc>
              <a:spcBef>
                <a:spcPts val="105"/>
              </a:spcBef>
            </a:pPr>
            <a:r>
              <a:rPr dirty="0" sz="1400">
                <a:solidFill>
                  <a:srgbClr val="FF0000"/>
                </a:solidFill>
                <a:latin typeface="微软雅黑"/>
                <a:cs typeface="微软雅黑"/>
              </a:rPr>
              <a:t>数据传递瓶颈 过程数据未知 发展迭代较难</a:t>
            </a:r>
            <a:endParaRPr sz="1400">
              <a:latin typeface="微软雅黑"/>
              <a:cs typeface="微软雅黑"/>
            </a:endParaRPr>
          </a:p>
        </p:txBody>
      </p:sp>
      <p:sp>
        <p:nvSpPr>
          <p:cNvPr id="37" name="object 37"/>
          <p:cNvSpPr txBox="1"/>
          <p:nvPr/>
        </p:nvSpPr>
        <p:spPr>
          <a:xfrm>
            <a:off x="3623564" y="1695704"/>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pic>
        <p:nvPicPr>
          <p:cNvPr id="38" name="object 38"/>
          <p:cNvPicPr/>
          <p:nvPr/>
        </p:nvPicPr>
        <p:blipFill>
          <a:blip r:embed="rId3" cstate="print"/>
          <a:stretch>
            <a:fillRect/>
          </a:stretch>
        </p:blipFill>
        <p:spPr>
          <a:xfrm>
            <a:off x="3080004" y="1475232"/>
            <a:ext cx="385571" cy="371856"/>
          </a:xfrm>
          <a:prstGeom prst="rect">
            <a:avLst/>
          </a:prstGeom>
        </p:spPr>
      </p:pic>
      <p:pic>
        <p:nvPicPr>
          <p:cNvPr id="39" name="object 39"/>
          <p:cNvPicPr/>
          <p:nvPr/>
        </p:nvPicPr>
        <p:blipFill>
          <a:blip r:embed="rId3" cstate="print"/>
          <a:stretch>
            <a:fillRect/>
          </a:stretch>
        </p:blipFill>
        <p:spPr>
          <a:xfrm>
            <a:off x="3080004" y="1924811"/>
            <a:ext cx="385571" cy="370332"/>
          </a:xfrm>
          <a:prstGeom prst="rect">
            <a:avLst/>
          </a:prstGeom>
        </p:spPr>
      </p:pic>
      <p:pic>
        <p:nvPicPr>
          <p:cNvPr id="40" name="object 40"/>
          <p:cNvPicPr/>
          <p:nvPr/>
        </p:nvPicPr>
        <p:blipFill>
          <a:blip r:embed="rId3" cstate="print"/>
          <a:stretch>
            <a:fillRect/>
          </a:stretch>
        </p:blipFill>
        <p:spPr>
          <a:xfrm>
            <a:off x="3080004" y="2372867"/>
            <a:ext cx="385571" cy="371855"/>
          </a:xfrm>
          <a:prstGeom prst="rect">
            <a:avLst/>
          </a:prstGeom>
        </p:spPr>
      </p:pic>
      <p:pic>
        <p:nvPicPr>
          <p:cNvPr id="41" name="object 41"/>
          <p:cNvPicPr/>
          <p:nvPr/>
        </p:nvPicPr>
        <p:blipFill>
          <a:blip r:embed="rId3" cstate="print"/>
          <a:stretch>
            <a:fillRect/>
          </a:stretch>
        </p:blipFill>
        <p:spPr>
          <a:xfrm>
            <a:off x="3081527" y="3268979"/>
            <a:ext cx="385572" cy="370332"/>
          </a:xfrm>
          <a:prstGeom prst="rect">
            <a:avLst/>
          </a:prstGeom>
        </p:spPr>
      </p:pic>
      <p:pic>
        <p:nvPicPr>
          <p:cNvPr id="42" name="object 42"/>
          <p:cNvPicPr/>
          <p:nvPr/>
        </p:nvPicPr>
        <p:blipFill>
          <a:blip r:embed="rId3" cstate="print"/>
          <a:stretch>
            <a:fillRect/>
          </a:stretch>
        </p:blipFill>
        <p:spPr>
          <a:xfrm>
            <a:off x="3081527" y="2819400"/>
            <a:ext cx="385572" cy="371855"/>
          </a:xfrm>
          <a:prstGeom prst="rect">
            <a:avLst/>
          </a:prstGeom>
        </p:spPr>
      </p:pic>
      <p:sp>
        <p:nvSpPr>
          <p:cNvPr id="43" name="object 43"/>
          <p:cNvSpPr txBox="1"/>
          <p:nvPr/>
        </p:nvSpPr>
        <p:spPr>
          <a:xfrm>
            <a:off x="2629154" y="2464054"/>
            <a:ext cx="458470" cy="1153160"/>
          </a:xfrm>
          <a:prstGeom prst="rect">
            <a:avLst/>
          </a:prstGeom>
        </p:spPr>
        <p:txBody>
          <a:bodyPr wrap="square" lIns="0" tIns="35560" rIns="0" bIns="0" rtlCol="0" vert="horz">
            <a:spAutoFit/>
          </a:bodyPr>
          <a:lstStyle/>
          <a:p>
            <a:pPr marL="38100" marR="30480">
              <a:lnSpc>
                <a:spcPct val="89400"/>
              </a:lnSpc>
              <a:spcBef>
                <a:spcPts val="280"/>
              </a:spcBef>
            </a:pPr>
            <a:r>
              <a:rPr dirty="0" baseline="-7936" sz="2100" b="1">
                <a:latin typeface="微软雅黑"/>
                <a:cs typeface="微软雅黑"/>
              </a:rPr>
              <a:t>装 </a:t>
            </a:r>
            <a:r>
              <a:rPr dirty="0" sz="1400" b="1">
                <a:latin typeface="微软雅黑"/>
                <a:cs typeface="微软雅黑"/>
              </a:rPr>
              <a:t>3  置 群</a:t>
            </a:r>
            <a:r>
              <a:rPr dirty="0" sz="1400" spc="225" b="1">
                <a:latin typeface="微软雅黑"/>
                <a:cs typeface="微软雅黑"/>
              </a:rPr>
              <a:t> </a:t>
            </a:r>
            <a:r>
              <a:rPr dirty="0" baseline="-23809" sz="2100" b="1">
                <a:latin typeface="微软雅黑"/>
                <a:cs typeface="微软雅黑"/>
              </a:rPr>
              <a:t>4</a:t>
            </a:r>
            <a:endParaRPr baseline="-23809" sz="2100">
              <a:latin typeface="微软雅黑"/>
              <a:cs typeface="微软雅黑"/>
            </a:endParaRPr>
          </a:p>
          <a:p>
            <a:pPr>
              <a:lnSpc>
                <a:spcPct val="100000"/>
              </a:lnSpc>
              <a:spcBef>
                <a:spcPts val="20"/>
              </a:spcBef>
            </a:pPr>
            <a:endParaRPr sz="1350">
              <a:latin typeface="微软雅黑"/>
              <a:cs typeface="微软雅黑"/>
            </a:endParaRPr>
          </a:p>
          <a:p>
            <a:pPr algn="r" marR="30480">
              <a:lnSpc>
                <a:spcPct val="100000"/>
              </a:lnSpc>
            </a:pPr>
            <a:r>
              <a:rPr dirty="0" sz="1400" b="1">
                <a:latin typeface="微软雅黑"/>
                <a:cs typeface="微软雅黑"/>
              </a:rPr>
              <a:t>5</a:t>
            </a:r>
            <a:endParaRPr sz="1400">
              <a:latin typeface="微软雅黑"/>
              <a:cs typeface="微软雅黑"/>
            </a:endParaRPr>
          </a:p>
        </p:txBody>
      </p:sp>
      <p:sp>
        <p:nvSpPr>
          <p:cNvPr id="44" name="object 44"/>
          <p:cNvSpPr txBox="1"/>
          <p:nvPr/>
        </p:nvSpPr>
        <p:spPr>
          <a:xfrm>
            <a:off x="2926460" y="1576196"/>
            <a:ext cx="13589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1</a:t>
            </a:r>
            <a:endParaRPr sz="1400">
              <a:latin typeface="微软雅黑"/>
              <a:cs typeface="微软雅黑"/>
            </a:endParaRPr>
          </a:p>
        </p:txBody>
      </p:sp>
      <p:sp>
        <p:nvSpPr>
          <p:cNvPr id="45" name="object 45"/>
          <p:cNvSpPr txBox="1"/>
          <p:nvPr/>
        </p:nvSpPr>
        <p:spPr>
          <a:xfrm>
            <a:off x="2926460" y="2020062"/>
            <a:ext cx="13589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2</a:t>
            </a:r>
            <a:endParaRPr sz="1400">
              <a:latin typeface="微软雅黑"/>
              <a:cs typeface="微软雅黑"/>
            </a:endParaRPr>
          </a:p>
        </p:txBody>
      </p:sp>
      <p:sp>
        <p:nvSpPr>
          <p:cNvPr id="46" name="object 46"/>
          <p:cNvSpPr/>
          <p:nvPr/>
        </p:nvSpPr>
        <p:spPr>
          <a:xfrm>
            <a:off x="3569208" y="1563624"/>
            <a:ext cx="390525" cy="173990"/>
          </a:xfrm>
          <a:custGeom>
            <a:avLst/>
            <a:gdLst/>
            <a:ahLst/>
            <a:cxnLst/>
            <a:rect l="l" t="t" r="r" b="b"/>
            <a:pathLst>
              <a:path w="390525" h="173989">
                <a:moveTo>
                  <a:pt x="216788" y="0"/>
                </a:moveTo>
                <a:lnTo>
                  <a:pt x="216788" y="173736"/>
                </a:lnTo>
                <a:lnTo>
                  <a:pt x="332612" y="115824"/>
                </a:lnTo>
                <a:lnTo>
                  <a:pt x="245744" y="115824"/>
                </a:lnTo>
                <a:lnTo>
                  <a:pt x="245744" y="57912"/>
                </a:lnTo>
                <a:lnTo>
                  <a:pt x="332613" y="57912"/>
                </a:lnTo>
                <a:lnTo>
                  <a:pt x="216788" y="0"/>
                </a:lnTo>
                <a:close/>
              </a:path>
              <a:path w="390525" h="173989">
                <a:moveTo>
                  <a:pt x="216788" y="57912"/>
                </a:moveTo>
                <a:lnTo>
                  <a:pt x="0" y="57912"/>
                </a:lnTo>
                <a:lnTo>
                  <a:pt x="0" y="115824"/>
                </a:lnTo>
                <a:lnTo>
                  <a:pt x="216788" y="115824"/>
                </a:lnTo>
                <a:lnTo>
                  <a:pt x="216788" y="57912"/>
                </a:lnTo>
                <a:close/>
              </a:path>
              <a:path w="390525" h="173989">
                <a:moveTo>
                  <a:pt x="332613" y="57912"/>
                </a:moveTo>
                <a:lnTo>
                  <a:pt x="245744" y="57912"/>
                </a:lnTo>
                <a:lnTo>
                  <a:pt x="245744" y="115824"/>
                </a:lnTo>
                <a:lnTo>
                  <a:pt x="332612" y="115824"/>
                </a:lnTo>
                <a:lnTo>
                  <a:pt x="390525" y="86867"/>
                </a:lnTo>
                <a:lnTo>
                  <a:pt x="332613" y="57912"/>
                </a:lnTo>
                <a:close/>
              </a:path>
            </a:pathLst>
          </a:custGeom>
          <a:solidFill>
            <a:srgbClr val="0E6EC5"/>
          </a:solidFill>
        </p:spPr>
        <p:txBody>
          <a:bodyPr wrap="square" lIns="0" tIns="0" rIns="0" bIns="0" rtlCol="0"/>
          <a:lstStyle/>
          <a:p/>
        </p:txBody>
      </p:sp>
      <p:sp>
        <p:nvSpPr>
          <p:cNvPr id="47" name="object 47"/>
          <p:cNvSpPr txBox="1"/>
          <p:nvPr/>
        </p:nvSpPr>
        <p:spPr>
          <a:xfrm>
            <a:off x="4173473" y="1565528"/>
            <a:ext cx="1809114"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a:t>
            </a:r>
            <a:r>
              <a:rPr dirty="0" sz="1400">
                <a:latin typeface="微软雅黑"/>
                <a:cs typeface="微软雅黑"/>
              </a:rPr>
              <a:t>、</a:t>
            </a:r>
            <a:r>
              <a:rPr dirty="0" sz="1400">
                <a:solidFill>
                  <a:srgbClr val="FF0000"/>
                </a:solidFill>
                <a:latin typeface="微软雅黑"/>
                <a:cs typeface="微软雅黑"/>
              </a:rPr>
              <a:t>稳态</a:t>
            </a:r>
            <a:r>
              <a:rPr dirty="0" sz="1400">
                <a:latin typeface="微软雅黑"/>
                <a:cs typeface="微软雅黑"/>
              </a:rPr>
              <a:t>、</a:t>
            </a:r>
            <a:r>
              <a:rPr dirty="0" sz="1400">
                <a:solidFill>
                  <a:srgbClr val="FF0000"/>
                </a:solidFill>
                <a:latin typeface="微软雅黑"/>
                <a:cs typeface="微软雅黑"/>
              </a:rPr>
              <a:t>离线</a:t>
            </a:r>
            <a:r>
              <a:rPr dirty="0" sz="1400">
                <a:latin typeface="微软雅黑"/>
                <a:cs typeface="微软雅黑"/>
              </a:rPr>
              <a:t>模型</a:t>
            </a:r>
            <a:endParaRPr sz="1400">
              <a:latin typeface="微软雅黑"/>
              <a:cs typeface="微软雅黑"/>
            </a:endParaRPr>
          </a:p>
        </p:txBody>
      </p:sp>
      <p:sp>
        <p:nvSpPr>
          <p:cNvPr id="48" name="object 48"/>
          <p:cNvSpPr/>
          <p:nvPr/>
        </p:nvSpPr>
        <p:spPr>
          <a:xfrm>
            <a:off x="3582923" y="2028444"/>
            <a:ext cx="390525" cy="173990"/>
          </a:xfrm>
          <a:custGeom>
            <a:avLst/>
            <a:gdLst/>
            <a:ahLst/>
            <a:cxnLst/>
            <a:rect l="l" t="t" r="r" b="b"/>
            <a:pathLst>
              <a:path w="390525" h="173989">
                <a:moveTo>
                  <a:pt x="216788" y="0"/>
                </a:moveTo>
                <a:lnTo>
                  <a:pt x="216788" y="173735"/>
                </a:lnTo>
                <a:lnTo>
                  <a:pt x="332613" y="115823"/>
                </a:lnTo>
                <a:lnTo>
                  <a:pt x="245745" y="115823"/>
                </a:lnTo>
                <a:lnTo>
                  <a:pt x="245745" y="57911"/>
                </a:lnTo>
                <a:lnTo>
                  <a:pt x="332612" y="57911"/>
                </a:lnTo>
                <a:lnTo>
                  <a:pt x="216788" y="0"/>
                </a:lnTo>
                <a:close/>
              </a:path>
              <a:path w="390525" h="173989">
                <a:moveTo>
                  <a:pt x="216788" y="57911"/>
                </a:moveTo>
                <a:lnTo>
                  <a:pt x="0" y="57911"/>
                </a:lnTo>
                <a:lnTo>
                  <a:pt x="0" y="115823"/>
                </a:lnTo>
                <a:lnTo>
                  <a:pt x="216788" y="115823"/>
                </a:lnTo>
                <a:lnTo>
                  <a:pt x="216788" y="57911"/>
                </a:lnTo>
                <a:close/>
              </a:path>
              <a:path w="390525" h="173989">
                <a:moveTo>
                  <a:pt x="332612" y="57911"/>
                </a:moveTo>
                <a:lnTo>
                  <a:pt x="245745" y="57911"/>
                </a:lnTo>
                <a:lnTo>
                  <a:pt x="245745" y="115823"/>
                </a:lnTo>
                <a:lnTo>
                  <a:pt x="332613" y="115823"/>
                </a:lnTo>
                <a:lnTo>
                  <a:pt x="390525" y="86867"/>
                </a:lnTo>
                <a:lnTo>
                  <a:pt x="332612" y="57911"/>
                </a:lnTo>
                <a:close/>
              </a:path>
            </a:pathLst>
          </a:custGeom>
          <a:solidFill>
            <a:srgbClr val="0E6EC5"/>
          </a:solidFill>
        </p:spPr>
        <p:txBody>
          <a:bodyPr wrap="square" lIns="0" tIns="0" rIns="0" bIns="0" rtlCol="0"/>
          <a:lstStyle/>
          <a:p/>
        </p:txBody>
      </p:sp>
      <p:sp>
        <p:nvSpPr>
          <p:cNvPr id="49" name="object 49"/>
          <p:cNvSpPr txBox="1"/>
          <p:nvPr/>
        </p:nvSpPr>
        <p:spPr>
          <a:xfrm>
            <a:off x="4173473" y="2029409"/>
            <a:ext cx="1809114" cy="66992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单元、稳态、离线</a:t>
            </a:r>
            <a:r>
              <a:rPr dirty="0" sz="1400">
                <a:latin typeface="微软雅黑"/>
                <a:cs typeface="微软雅黑"/>
              </a:rPr>
              <a:t>模型</a:t>
            </a:r>
            <a:endParaRPr sz="1400">
              <a:latin typeface="微软雅黑"/>
              <a:cs typeface="微软雅黑"/>
            </a:endParaRPr>
          </a:p>
          <a:p>
            <a:pPr>
              <a:lnSpc>
                <a:spcPct val="100000"/>
              </a:lnSpc>
              <a:spcBef>
                <a:spcPts val="45"/>
              </a:spcBef>
            </a:pPr>
            <a:endParaRPr sz="900">
              <a:latin typeface="微软雅黑"/>
              <a:cs typeface="微软雅黑"/>
            </a:endParaRPr>
          </a:p>
          <a:p>
            <a:pPr marL="12700">
              <a:lnSpc>
                <a:spcPct val="100000"/>
              </a:lnSpc>
              <a:spcBef>
                <a:spcPts val="5"/>
              </a:spcBef>
            </a:pPr>
            <a:r>
              <a:rPr dirty="0" sz="1400">
                <a:solidFill>
                  <a:srgbClr val="FF0000"/>
                </a:solidFill>
                <a:latin typeface="微软雅黑"/>
                <a:cs typeface="微软雅黑"/>
              </a:rPr>
              <a:t>单元、稳态、离线</a:t>
            </a:r>
            <a:r>
              <a:rPr dirty="0" sz="1400">
                <a:latin typeface="微软雅黑"/>
                <a:cs typeface="微软雅黑"/>
              </a:rPr>
              <a:t>模型</a:t>
            </a:r>
            <a:endParaRPr sz="1400">
              <a:latin typeface="微软雅黑"/>
              <a:cs typeface="微软雅黑"/>
            </a:endParaRPr>
          </a:p>
        </p:txBody>
      </p:sp>
      <p:sp>
        <p:nvSpPr>
          <p:cNvPr id="50" name="object 50"/>
          <p:cNvSpPr/>
          <p:nvPr/>
        </p:nvSpPr>
        <p:spPr>
          <a:xfrm>
            <a:off x="3581400" y="2458211"/>
            <a:ext cx="390525" cy="173990"/>
          </a:xfrm>
          <a:custGeom>
            <a:avLst/>
            <a:gdLst/>
            <a:ahLst/>
            <a:cxnLst/>
            <a:rect l="l" t="t" r="r" b="b"/>
            <a:pathLst>
              <a:path w="390525" h="173989">
                <a:moveTo>
                  <a:pt x="216788" y="0"/>
                </a:moveTo>
                <a:lnTo>
                  <a:pt x="216788" y="173736"/>
                </a:lnTo>
                <a:lnTo>
                  <a:pt x="332612" y="115824"/>
                </a:lnTo>
                <a:lnTo>
                  <a:pt x="245745" y="115824"/>
                </a:lnTo>
                <a:lnTo>
                  <a:pt x="245745" y="57912"/>
                </a:lnTo>
                <a:lnTo>
                  <a:pt x="332613" y="57912"/>
                </a:lnTo>
                <a:lnTo>
                  <a:pt x="216788" y="0"/>
                </a:lnTo>
                <a:close/>
              </a:path>
              <a:path w="390525" h="173989">
                <a:moveTo>
                  <a:pt x="216788" y="57912"/>
                </a:moveTo>
                <a:lnTo>
                  <a:pt x="0" y="57912"/>
                </a:lnTo>
                <a:lnTo>
                  <a:pt x="0" y="115824"/>
                </a:lnTo>
                <a:lnTo>
                  <a:pt x="216788" y="115824"/>
                </a:lnTo>
                <a:lnTo>
                  <a:pt x="216788" y="57912"/>
                </a:lnTo>
                <a:close/>
              </a:path>
              <a:path w="390525" h="173989">
                <a:moveTo>
                  <a:pt x="332613" y="57912"/>
                </a:moveTo>
                <a:lnTo>
                  <a:pt x="245745" y="57912"/>
                </a:lnTo>
                <a:lnTo>
                  <a:pt x="245745" y="115824"/>
                </a:lnTo>
                <a:lnTo>
                  <a:pt x="332612" y="115824"/>
                </a:lnTo>
                <a:lnTo>
                  <a:pt x="390525" y="86867"/>
                </a:lnTo>
                <a:lnTo>
                  <a:pt x="332613" y="57912"/>
                </a:lnTo>
                <a:close/>
              </a:path>
            </a:pathLst>
          </a:custGeom>
          <a:solidFill>
            <a:srgbClr val="0E6EC5"/>
          </a:solidFill>
        </p:spPr>
        <p:txBody>
          <a:bodyPr wrap="square" lIns="0" tIns="0" rIns="0" bIns="0" rtlCol="0"/>
          <a:lstStyle/>
          <a:p/>
        </p:txBody>
      </p:sp>
      <p:sp>
        <p:nvSpPr>
          <p:cNvPr id="51" name="object 51"/>
          <p:cNvSpPr/>
          <p:nvPr/>
        </p:nvSpPr>
        <p:spPr>
          <a:xfrm>
            <a:off x="3581400" y="2903220"/>
            <a:ext cx="390525" cy="173990"/>
          </a:xfrm>
          <a:custGeom>
            <a:avLst/>
            <a:gdLst/>
            <a:ahLst/>
            <a:cxnLst/>
            <a:rect l="l" t="t" r="r" b="b"/>
            <a:pathLst>
              <a:path w="390525" h="173989">
                <a:moveTo>
                  <a:pt x="216788" y="0"/>
                </a:moveTo>
                <a:lnTo>
                  <a:pt x="216788" y="173735"/>
                </a:lnTo>
                <a:lnTo>
                  <a:pt x="332612" y="115824"/>
                </a:lnTo>
                <a:lnTo>
                  <a:pt x="245745" y="115824"/>
                </a:lnTo>
                <a:lnTo>
                  <a:pt x="245745" y="57912"/>
                </a:lnTo>
                <a:lnTo>
                  <a:pt x="332613" y="57912"/>
                </a:lnTo>
                <a:lnTo>
                  <a:pt x="216788" y="0"/>
                </a:lnTo>
                <a:close/>
              </a:path>
              <a:path w="390525" h="173989">
                <a:moveTo>
                  <a:pt x="216788" y="57912"/>
                </a:moveTo>
                <a:lnTo>
                  <a:pt x="0" y="57912"/>
                </a:lnTo>
                <a:lnTo>
                  <a:pt x="0" y="115824"/>
                </a:lnTo>
                <a:lnTo>
                  <a:pt x="216788" y="115824"/>
                </a:lnTo>
                <a:lnTo>
                  <a:pt x="216788" y="57912"/>
                </a:lnTo>
                <a:close/>
              </a:path>
              <a:path w="390525" h="173989">
                <a:moveTo>
                  <a:pt x="332613" y="57912"/>
                </a:moveTo>
                <a:lnTo>
                  <a:pt x="245745" y="57912"/>
                </a:lnTo>
                <a:lnTo>
                  <a:pt x="245745" y="115824"/>
                </a:lnTo>
                <a:lnTo>
                  <a:pt x="332612" y="115824"/>
                </a:lnTo>
                <a:lnTo>
                  <a:pt x="390525" y="86867"/>
                </a:lnTo>
                <a:lnTo>
                  <a:pt x="332613" y="57912"/>
                </a:lnTo>
                <a:close/>
              </a:path>
            </a:pathLst>
          </a:custGeom>
          <a:solidFill>
            <a:srgbClr val="0E6EC5"/>
          </a:solidFill>
        </p:spPr>
        <p:txBody>
          <a:bodyPr wrap="square" lIns="0" tIns="0" rIns="0" bIns="0" rtlCol="0"/>
          <a:lstStyle/>
          <a:p/>
        </p:txBody>
      </p:sp>
      <p:sp>
        <p:nvSpPr>
          <p:cNvPr id="52" name="object 52"/>
          <p:cNvSpPr txBox="1"/>
          <p:nvPr/>
        </p:nvSpPr>
        <p:spPr>
          <a:xfrm>
            <a:off x="4173473" y="2904870"/>
            <a:ext cx="1809114"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单元、稳态、离线</a:t>
            </a:r>
            <a:r>
              <a:rPr dirty="0" sz="1400">
                <a:latin typeface="微软雅黑"/>
                <a:cs typeface="微软雅黑"/>
              </a:rPr>
              <a:t>模型</a:t>
            </a:r>
            <a:endParaRPr sz="1400">
              <a:latin typeface="微软雅黑"/>
              <a:cs typeface="微软雅黑"/>
            </a:endParaRPr>
          </a:p>
        </p:txBody>
      </p:sp>
      <p:sp>
        <p:nvSpPr>
          <p:cNvPr id="53" name="object 53"/>
          <p:cNvSpPr/>
          <p:nvPr/>
        </p:nvSpPr>
        <p:spPr>
          <a:xfrm>
            <a:off x="3569208" y="3375659"/>
            <a:ext cx="390525" cy="173990"/>
          </a:xfrm>
          <a:custGeom>
            <a:avLst/>
            <a:gdLst/>
            <a:ahLst/>
            <a:cxnLst/>
            <a:rect l="l" t="t" r="r" b="b"/>
            <a:pathLst>
              <a:path w="390525" h="173989">
                <a:moveTo>
                  <a:pt x="216788" y="0"/>
                </a:moveTo>
                <a:lnTo>
                  <a:pt x="216788" y="173736"/>
                </a:lnTo>
                <a:lnTo>
                  <a:pt x="332612" y="115824"/>
                </a:lnTo>
                <a:lnTo>
                  <a:pt x="245744" y="115824"/>
                </a:lnTo>
                <a:lnTo>
                  <a:pt x="245744" y="57912"/>
                </a:lnTo>
                <a:lnTo>
                  <a:pt x="332613" y="57912"/>
                </a:lnTo>
                <a:lnTo>
                  <a:pt x="216788" y="0"/>
                </a:lnTo>
                <a:close/>
              </a:path>
              <a:path w="390525" h="173989">
                <a:moveTo>
                  <a:pt x="216788" y="57912"/>
                </a:moveTo>
                <a:lnTo>
                  <a:pt x="0" y="57912"/>
                </a:lnTo>
                <a:lnTo>
                  <a:pt x="0" y="115824"/>
                </a:lnTo>
                <a:lnTo>
                  <a:pt x="216788" y="115824"/>
                </a:lnTo>
                <a:lnTo>
                  <a:pt x="216788" y="57912"/>
                </a:lnTo>
                <a:close/>
              </a:path>
              <a:path w="390525" h="173989">
                <a:moveTo>
                  <a:pt x="332613" y="57912"/>
                </a:moveTo>
                <a:lnTo>
                  <a:pt x="245744" y="57912"/>
                </a:lnTo>
                <a:lnTo>
                  <a:pt x="245744" y="115824"/>
                </a:lnTo>
                <a:lnTo>
                  <a:pt x="332612" y="115824"/>
                </a:lnTo>
                <a:lnTo>
                  <a:pt x="390525" y="86867"/>
                </a:lnTo>
                <a:lnTo>
                  <a:pt x="332613" y="57912"/>
                </a:lnTo>
                <a:close/>
              </a:path>
            </a:pathLst>
          </a:custGeom>
          <a:solidFill>
            <a:srgbClr val="0E6EC5"/>
          </a:solidFill>
        </p:spPr>
        <p:txBody>
          <a:bodyPr wrap="square" lIns="0" tIns="0" rIns="0" bIns="0" rtlCol="0"/>
          <a:lstStyle/>
          <a:p/>
        </p:txBody>
      </p:sp>
      <p:sp>
        <p:nvSpPr>
          <p:cNvPr id="54" name="object 54"/>
          <p:cNvSpPr txBox="1"/>
          <p:nvPr/>
        </p:nvSpPr>
        <p:spPr>
          <a:xfrm>
            <a:off x="4173473" y="3377564"/>
            <a:ext cx="1809114" cy="239395"/>
          </a:xfrm>
          <a:prstGeom prst="rect">
            <a:avLst/>
          </a:prstGeom>
        </p:spPr>
        <p:txBody>
          <a:bodyPr wrap="square" lIns="0" tIns="13335" rIns="0" bIns="0" rtlCol="0" vert="horz">
            <a:spAutoFit/>
          </a:bodyPr>
          <a:lstStyle/>
          <a:p>
            <a:pPr marL="12700">
              <a:lnSpc>
                <a:spcPct val="100000"/>
              </a:lnSpc>
              <a:spcBef>
                <a:spcPts val="105"/>
              </a:spcBef>
            </a:pPr>
            <a:r>
              <a:rPr dirty="0" sz="1400">
                <a:solidFill>
                  <a:srgbClr val="FF0000"/>
                </a:solidFill>
                <a:latin typeface="微软雅黑"/>
                <a:cs typeface="微软雅黑"/>
              </a:rPr>
              <a:t>单元、稳态、离线</a:t>
            </a:r>
            <a:r>
              <a:rPr dirty="0" sz="1400">
                <a:latin typeface="微软雅黑"/>
                <a:cs typeface="微软雅黑"/>
              </a:rPr>
              <a:t>模型</a:t>
            </a:r>
            <a:endParaRPr sz="1400">
              <a:latin typeface="微软雅黑"/>
              <a:cs typeface="微软雅黑"/>
            </a:endParaRPr>
          </a:p>
        </p:txBody>
      </p:sp>
      <p:sp>
        <p:nvSpPr>
          <p:cNvPr id="55" name="object 55"/>
          <p:cNvSpPr txBox="1"/>
          <p:nvPr/>
        </p:nvSpPr>
        <p:spPr>
          <a:xfrm>
            <a:off x="3612641" y="2212670"/>
            <a:ext cx="279400" cy="240029"/>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sp>
        <p:nvSpPr>
          <p:cNvPr id="56" name="object 56"/>
          <p:cNvSpPr txBox="1"/>
          <p:nvPr/>
        </p:nvSpPr>
        <p:spPr>
          <a:xfrm>
            <a:off x="3636390" y="2658237"/>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sp>
        <p:nvSpPr>
          <p:cNvPr id="57" name="object 57"/>
          <p:cNvSpPr txBox="1"/>
          <p:nvPr/>
        </p:nvSpPr>
        <p:spPr>
          <a:xfrm>
            <a:off x="3623564" y="3108706"/>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sp>
        <p:nvSpPr>
          <p:cNvPr id="58" name="object 58"/>
          <p:cNvSpPr txBox="1"/>
          <p:nvPr/>
        </p:nvSpPr>
        <p:spPr>
          <a:xfrm>
            <a:off x="3623564" y="3554095"/>
            <a:ext cx="27940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OS</a:t>
            </a:r>
            <a:endParaRPr sz="1400">
              <a:latin typeface="微软雅黑"/>
              <a:cs typeface="微软雅黑"/>
            </a:endParaRPr>
          </a:p>
        </p:txBody>
      </p:sp>
      <p:sp>
        <p:nvSpPr>
          <p:cNvPr id="59" name="object 59"/>
          <p:cNvSpPr txBox="1"/>
          <p:nvPr/>
        </p:nvSpPr>
        <p:spPr>
          <a:xfrm>
            <a:off x="3150518" y="3696461"/>
            <a:ext cx="494665" cy="604520"/>
          </a:xfrm>
          <a:prstGeom prst="rect">
            <a:avLst/>
          </a:prstGeom>
        </p:spPr>
        <p:txBody>
          <a:bodyPr wrap="square" lIns="0" tIns="32384" rIns="0" bIns="0" rtlCol="0" vert="vert">
            <a:spAutoFit/>
          </a:bodyPr>
          <a:lstStyle/>
          <a:p>
            <a:pPr marL="12700">
              <a:lnSpc>
                <a:spcPct val="100000"/>
              </a:lnSpc>
              <a:spcBef>
                <a:spcPts val="254"/>
              </a:spcBef>
            </a:pPr>
            <a:r>
              <a:rPr dirty="0" sz="2800" spc="5">
                <a:latin typeface="微软雅黑"/>
                <a:cs typeface="微软雅黑"/>
              </a:rPr>
              <a:t>……</a:t>
            </a:r>
            <a:endParaRPr sz="2800">
              <a:latin typeface="微软雅黑"/>
              <a:cs typeface="微软雅黑"/>
            </a:endParaRPr>
          </a:p>
        </p:txBody>
      </p:sp>
      <p:sp>
        <p:nvSpPr>
          <p:cNvPr id="60" name="object 60"/>
          <p:cNvSpPr txBox="1"/>
          <p:nvPr/>
        </p:nvSpPr>
        <p:spPr>
          <a:xfrm>
            <a:off x="9429779" y="3531234"/>
            <a:ext cx="494665" cy="605155"/>
          </a:xfrm>
          <a:prstGeom prst="rect">
            <a:avLst/>
          </a:prstGeom>
        </p:spPr>
        <p:txBody>
          <a:bodyPr wrap="square" lIns="0" tIns="32384" rIns="0" bIns="0" rtlCol="0" vert="vert">
            <a:spAutoFit/>
          </a:bodyPr>
          <a:lstStyle/>
          <a:p>
            <a:pPr marL="12700">
              <a:lnSpc>
                <a:spcPct val="100000"/>
              </a:lnSpc>
              <a:spcBef>
                <a:spcPts val="254"/>
              </a:spcBef>
            </a:pPr>
            <a:r>
              <a:rPr dirty="0" sz="2800" spc="5">
                <a:latin typeface="微软雅黑"/>
                <a:cs typeface="微软雅黑"/>
              </a:rPr>
              <a:t>……</a:t>
            </a:r>
            <a:endParaRPr sz="2800">
              <a:latin typeface="微软雅黑"/>
              <a:cs typeface="微软雅黑"/>
            </a:endParaRPr>
          </a:p>
        </p:txBody>
      </p:sp>
      <p:sp>
        <p:nvSpPr>
          <p:cNvPr id="61" name="object 61"/>
          <p:cNvSpPr/>
          <p:nvPr/>
        </p:nvSpPr>
        <p:spPr>
          <a:xfrm>
            <a:off x="2733294" y="4400550"/>
            <a:ext cx="5966460" cy="0"/>
          </a:xfrm>
          <a:custGeom>
            <a:avLst/>
            <a:gdLst/>
            <a:ahLst/>
            <a:cxnLst/>
            <a:rect l="l" t="t" r="r" b="b"/>
            <a:pathLst>
              <a:path w="5966459" h="0">
                <a:moveTo>
                  <a:pt x="0" y="0"/>
                </a:moveTo>
                <a:lnTo>
                  <a:pt x="5966079" y="0"/>
                </a:lnTo>
              </a:path>
            </a:pathLst>
          </a:custGeom>
          <a:ln w="28956">
            <a:solidFill>
              <a:srgbClr val="0E6EC5"/>
            </a:solidFill>
          </a:ln>
        </p:spPr>
        <p:txBody>
          <a:bodyPr wrap="square" lIns="0" tIns="0" rIns="0" bIns="0" rtlCol="0"/>
          <a:lstStyle/>
          <a:p/>
        </p:txBody>
      </p:sp>
      <p:sp>
        <p:nvSpPr>
          <p:cNvPr id="62" name="object 62"/>
          <p:cNvSpPr txBox="1"/>
          <p:nvPr/>
        </p:nvSpPr>
        <p:spPr>
          <a:xfrm>
            <a:off x="532587" y="2585084"/>
            <a:ext cx="1968500" cy="2494915"/>
          </a:xfrm>
          <a:prstGeom prst="rect">
            <a:avLst/>
          </a:prstGeom>
        </p:spPr>
        <p:txBody>
          <a:bodyPr wrap="square" lIns="0" tIns="12700" rIns="0" bIns="0" rtlCol="0" vert="horz">
            <a:spAutoFit/>
          </a:bodyPr>
          <a:lstStyle/>
          <a:p>
            <a:pPr algn="just" marL="355600" marR="233679" indent="-342900">
              <a:lnSpc>
                <a:spcPct val="100000"/>
              </a:lnSpc>
              <a:spcBef>
                <a:spcPts val="100"/>
              </a:spcBef>
              <a:buAutoNum type="arabicPeriod"/>
              <a:tabLst>
                <a:tab pos="355600" algn="l"/>
              </a:tabLst>
            </a:pPr>
            <a:r>
              <a:rPr dirty="0" sz="1800">
                <a:solidFill>
                  <a:srgbClr val="FF0000"/>
                </a:solidFill>
                <a:latin typeface="微软雅黑"/>
                <a:cs typeface="微软雅黑"/>
              </a:rPr>
              <a:t>数据挖掘利用 不足</a:t>
            </a:r>
            <a:endParaRPr sz="1800">
              <a:latin typeface="微软雅黑"/>
              <a:cs typeface="微软雅黑"/>
            </a:endParaRPr>
          </a:p>
          <a:p>
            <a:pPr algn="just" marL="355600" marR="233679" indent="-342900">
              <a:lnSpc>
                <a:spcPct val="100000"/>
              </a:lnSpc>
              <a:buAutoNum type="arabicPeriod"/>
              <a:tabLst>
                <a:tab pos="355600" algn="l"/>
              </a:tabLst>
            </a:pPr>
            <a:r>
              <a:rPr dirty="0" sz="1800">
                <a:solidFill>
                  <a:srgbClr val="FF0000"/>
                </a:solidFill>
                <a:latin typeface="微软雅黑"/>
                <a:cs typeface="微软雅黑"/>
              </a:rPr>
              <a:t>各领域应用协 同不足（无全 </a:t>
            </a:r>
            <a:r>
              <a:rPr dirty="0" sz="1800" spc="-5">
                <a:solidFill>
                  <a:srgbClr val="FF0000"/>
                </a:solidFill>
                <a:latin typeface="微软雅黑"/>
                <a:cs typeface="微软雅黑"/>
              </a:rPr>
              <a:t>局算法）</a:t>
            </a:r>
            <a:endParaRPr sz="1800">
              <a:latin typeface="微软雅黑"/>
              <a:cs typeface="微软雅黑"/>
            </a:endParaRPr>
          </a:p>
          <a:p>
            <a:pPr algn="just" marL="355600" marR="233679" indent="-342900">
              <a:lnSpc>
                <a:spcPct val="100000"/>
              </a:lnSpc>
              <a:buAutoNum type="arabicPeriod"/>
              <a:tabLst>
                <a:tab pos="355600" algn="l"/>
              </a:tabLst>
            </a:pPr>
            <a:r>
              <a:rPr dirty="0" sz="1800">
                <a:solidFill>
                  <a:srgbClr val="FF0000"/>
                </a:solidFill>
                <a:latin typeface="微软雅黑"/>
                <a:cs typeface="微软雅黑"/>
              </a:rPr>
              <a:t>不同领域、地 域协同不足</a:t>
            </a:r>
            <a:endParaRPr sz="1800">
              <a:latin typeface="微软雅黑"/>
              <a:cs typeface="微软雅黑"/>
            </a:endParaRPr>
          </a:p>
          <a:p>
            <a:pPr algn="just" marL="355600" marR="5080" indent="-342900">
              <a:lnSpc>
                <a:spcPct val="100000"/>
              </a:lnSpc>
              <a:buAutoNum type="arabicPeriod"/>
              <a:tabLst>
                <a:tab pos="355600" algn="l"/>
              </a:tabLst>
            </a:pPr>
            <a:r>
              <a:rPr dirty="0" sz="1800">
                <a:solidFill>
                  <a:srgbClr val="FF0000"/>
                </a:solidFill>
                <a:latin typeface="微软雅黑"/>
                <a:cs typeface="微软雅黑"/>
              </a:rPr>
              <a:t>可积累、进化、 发展性不足</a:t>
            </a:r>
            <a:endParaRPr sz="1800">
              <a:latin typeface="微软雅黑"/>
              <a:cs typeface="微软雅黑"/>
            </a:endParaRPr>
          </a:p>
        </p:txBody>
      </p:sp>
      <p:sp>
        <p:nvSpPr>
          <p:cNvPr id="63" name="object 63"/>
          <p:cNvSpPr/>
          <p:nvPr/>
        </p:nvSpPr>
        <p:spPr>
          <a:xfrm>
            <a:off x="2502407" y="1184147"/>
            <a:ext cx="0" cy="5286375"/>
          </a:xfrm>
          <a:custGeom>
            <a:avLst/>
            <a:gdLst/>
            <a:ahLst/>
            <a:cxnLst/>
            <a:rect l="l" t="t" r="r" b="b"/>
            <a:pathLst>
              <a:path w="0" h="5286375">
                <a:moveTo>
                  <a:pt x="0" y="0"/>
                </a:moveTo>
                <a:lnTo>
                  <a:pt x="0" y="5286375"/>
                </a:lnTo>
              </a:path>
            </a:pathLst>
          </a:custGeom>
          <a:ln w="6096">
            <a:solidFill>
              <a:srgbClr val="0E6EC5"/>
            </a:solidFill>
          </a:ln>
        </p:spPr>
        <p:txBody>
          <a:bodyPr wrap="square" lIns="0" tIns="0" rIns="0" bIns="0" rtlCol="0"/>
          <a:lstStyle/>
          <a:p/>
        </p:txBody>
      </p:sp>
      <p:sp>
        <p:nvSpPr>
          <p:cNvPr id="64" name="object 6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65" name="object 65"/>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6404" y="172034"/>
            <a:ext cx="35191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4.2</a:t>
            </a:r>
            <a:r>
              <a:rPr dirty="0" spc="-60">
                <a:latin typeface="Tahoma"/>
                <a:cs typeface="Tahoma"/>
              </a:rPr>
              <a:t> </a:t>
            </a:r>
            <a:r>
              <a:rPr dirty="0" spc="-10"/>
              <a:t>数智化瓶颈</a:t>
            </a:r>
          </a:p>
        </p:txBody>
      </p:sp>
      <p:sp>
        <p:nvSpPr>
          <p:cNvPr id="5" name="object 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6" name="object 6"/>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
        <p:nvSpPr>
          <p:cNvPr id="4" name="object 4"/>
          <p:cNvSpPr txBox="1"/>
          <p:nvPr/>
        </p:nvSpPr>
        <p:spPr>
          <a:xfrm>
            <a:off x="799287" y="1161749"/>
            <a:ext cx="10211435" cy="4965700"/>
          </a:xfrm>
          <a:prstGeom prst="rect">
            <a:avLst/>
          </a:prstGeom>
        </p:spPr>
        <p:txBody>
          <a:bodyPr wrap="square" lIns="0" tIns="150495" rIns="0" bIns="0" rtlCol="0" vert="horz">
            <a:spAutoFit/>
          </a:bodyPr>
          <a:lstStyle/>
          <a:p>
            <a:pPr marL="12700">
              <a:lnSpc>
                <a:spcPct val="100000"/>
              </a:lnSpc>
              <a:spcBef>
                <a:spcPts val="1185"/>
              </a:spcBef>
            </a:pPr>
            <a:r>
              <a:rPr dirty="0" sz="1800" b="1">
                <a:solidFill>
                  <a:srgbClr val="FF0000"/>
                </a:solidFill>
                <a:latin typeface="微软雅黑"/>
                <a:cs typeface="微软雅黑"/>
              </a:rPr>
              <a:t>1.</a:t>
            </a:r>
            <a:r>
              <a:rPr dirty="0" sz="1800" spc="535" b="1">
                <a:solidFill>
                  <a:srgbClr val="FF0000"/>
                </a:solidFill>
                <a:latin typeface="微软雅黑"/>
                <a:cs typeface="微软雅黑"/>
              </a:rPr>
              <a:t> </a:t>
            </a:r>
            <a:r>
              <a:rPr dirty="0" sz="1800" b="1">
                <a:solidFill>
                  <a:srgbClr val="FF0000"/>
                </a:solidFill>
                <a:latin typeface="微软雅黑"/>
                <a:cs typeface="微软雅黑"/>
              </a:rPr>
              <a:t>工厂数据的全面收集及整</a:t>
            </a:r>
            <a:r>
              <a:rPr dirty="0" sz="1800" spc="-25" b="1">
                <a:solidFill>
                  <a:srgbClr val="FF0000"/>
                </a:solidFill>
                <a:latin typeface="微软雅黑"/>
                <a:cs typeface="微软雅黑"/>
              </a:rPr>
              <a:t>合</a:t>
            </a:r>
            <a:r>
              <a:rPr dirty="0" sz="1800" spc="-5" b="1">
                <a:solidFill>
                  <a:srgbClr val="FF0000"/>
                </a:solidFill>
                <a:latin typeface="微软雅黑"/>
                <a:cs typeface="微软雅黑"/>
              </a:rPr>
              <a:t>：</a:t>
            </a:r>
            <a:r>
              <a:rPr dirty="0" sz="1800" spc="-5" b="1">
                <a:solidFill>
                  <a:srgbClr val="001F5F"/>
                </a:solidFill>
                <a:latin typeface="微软雅黑"/>
                <a:cs typeface="微软雅黑"/>
              </a:rPr>
              <a:t>数字孪生以全要素、全生命周期的海量数据为基础</a:t>
            </a:r>
            <a:endParaRPr sz="1800">
              <a:latin typeface="微软雅黑"/>
              <a:cs typeface="微软雅黑"/>
            </a:endParaRPr>
          </a:p>
          <a:p>
            <a:pPr marL="355600" indent="-342900">
              <a:lnSpc>
                <a:spcPct val="100000"/>
              </a:lnSpc>
              <a:spcBef>
                <a:spcPts val="1085"/>
              </a:spcBef>
              <a:buAutoNum type="alphaLcParenR"/>
              <a:tabLst>
                <a:tab pos="355600" algn="l"/>
              </a:tabLst>
            </a:pPr>
            <a:r>
              <a:rPr dirty="0" sz="1800">
                <a:latin typeface="微软雅黑"/>
                <a:cs typeface="微软雅黑"/>
              </a:rPr>
              <a:t>由于技术保密等原因，流程和设备的关键参数并不对外开放；</a:t>
            </a:r>
            <a:endParaRPr sz="1800">
              <a:latin typeface="微软雅黑"/>
              <a:cs typeface="微软雅黑"/>
            </a:endParaRPr>
          </a:p>
          <a:p>
            <a:pPr marL="355600" indent="-342900">
              <a:lnSpc>
                <a:spcPct val="100000"/>
              </a:lnSpc>
              <a:spcBef>
                <a:spcPts val="1080"/>
              </a:spcBef>
              <a:buAutoNum type="alphaLcParenR"/>
              <a:tabLst>
                <a:tab pos="355600" algn="l"/>
              </a:tabLst>
            </a:pPr>
            <a:r>
              <a:rPr dirty="0" sz="1800">
                <a:latin typeface="微软雅黑"/>
                <a:cs typeface="微软雅黑"/>
              </a:rPr>
              <a:t>一些设备和仪器仪表本身并不记录自身数据，关键过程节点缺少仪表，造成数据缺失或可信度低；</a:t>
            </a:r>
            <a:endParaRPr sz="1800">
              <a:latin typeface="微软雅黑"/>
              <a:cs typeface="微软雅黑"/>
            </a:endParaRPr>
          </a:p>
          <a:p>
            <a:pPr marL="355600" indent="-342900">
              <a:lnSpc>
                <a:spcPct val="100000"/>
              </a:lnSpc>
              <a:spcBef>
                <a:spcPts val="1080"/>
              </a:spcBef>
              <a:buAutoNum type="alphaLcParenR"/>
              <a:tabLst>
                <a:tab pos="355600" algn="l"/>
              </a:tabLst>
            </a:pPr>
            <a:r>
              <a:rPr dirty="0" sz="1800">
                <a:latin typeface="微软雅黑"/>
                <a:cs typeface="微软雅黑"/>
              </a:rPr>
              <a:t>化工过程流程和操作复杂，数据随时间波动大，数据量巨大；</a:t>
            </a:r>
            <a:endParaRPr sz="1800">
              <a:latin typeface="微软雅黑"/>
              <a:cs typeface="微软雅黑"/>
            </a:endParaRPr>
          </a:p>
          <a:p>
            <a:pPr marL="355600" indent="-342900">
              <a:lnSpc>
                <a:spcPct val="100000"/>
              </a:lnSpc>
              <a:spcBef>
                <a:spcPts val="1080"/>
              </a:spcBef>
              <a:buAutoNum type="alphaLcParenR"/>
              <a:tabLst>
                <a:tab pos="355600" algn="l"/>
              </a:tabLst>
            </a:pPr>
            <a:r>
              <a:rPr dirty="0" sz="1800">
                <a:latin typeface="微软雅黑"/>
                <a:cs typeface="微软雅黑"/>
              </a:rPr>
              <a:t>面向具体分析任务，应采集哪些数据需要经验，有时并不明确。</a:t>
            </a:r>
            <a:endParaRPr sz="1800">
              <a:latin typeface="微软雅黑"/>
              <a:cs typeface="微软雅黑"/>
            </a:endParaRPr>
          </a:p>
          <a:p>
            <a:pPr marL="12700">
              <a:lnSpc>
                <a:spcPct val="100000"/>
              </a:lnSpc>
              <a:spcBef>
                <a:spcPts val="1080"/>
              </a:spcBef>
            </a:pPr>
            <a:r>
              <a:rPr dirty="0" sz="1800" b="1">
                <a:solidFill>
                  <a:srgbClr val="FF0000"/>
                </a:solidFill>
                <a:latin typeface="微软雅黑"/>
                <a:cs typeface="微软雅黑"/>
              </a:rPr>
              <a:t>2.</a:t>
            </a:r>
            <a:r>
              <a:rPr dirty="0" sz="1800" spc="520" b="1">
                <a:solidFill>
                  <a:srgbClr val="FF0000"/>
                </a:solidFill>
                <a:latin typeface="微软雅黑"/>
                <a:cs typeface="微软雅黑"/>
              </a:rPr>
              <a:t> </a:t>
            </a:r>
            <a:r>
              <a:rPr dirty="0" sz="1800" b="1">
                <a:solidFill>
                  <a:srgbClr val="FF0000"/>
                </a:solidFill>
                <a:latin typeface="微软雅黑"/>
                <a:cs typeface="微软雅黑"/>
              </a:rPr>
              <a:t>数据的智能分析及虚拟过程的建立</a:t>
            </a:r>
            <a:r>
              <a:rPr dirty="0" sz="1800" spc="-35" b="1">
                <a:solidFill>
                  <a:srgbClr val="FF0000"/>
                </a:solidFill>
                <a:latin typeface="微软雅黑"/>
                <a:cs typeface="微软雅黑"/>
              </a:rPr>
              <a:t>：</a:t>
            </a:r>
            <a:r>
              <a:rPr dirty="0" sz="1800" b="1">
                <a:solidFill>
                  <a:srgbClr val="001F5F"/>
                </a:solidFill>
                <a:latin typeface="微软雅黑"/>
                <a:cs typeface="微软雅黑"/>
              </a:rPr>
              <a:t>高保真度的仿真建模是数字孪生体系的关键</a:t>
            </a:r>
            <a:endParaRPr sz="1800">
              <a:latin typeface="微软雅黑"/>
              <a:cs typeface="微软雅黑"/>
            </a:endParaRPr>
          </a:p>
          <a:p>
            <a:pPr marL="355600" indent="-342900">
              <a:lnSpc>
                <a:spcPct val="100000"/>
              </a:lnSpc>
              <a:spcBef>
                <a:spcPts val="1080"/>
              </a:spcBef>
              <a:buAutoNum type="alphaLcParenR"/>
              <a:tabLst>
                <a:tab pos="355600" algn="l"/>
              </a:tabLst>
            </a:pPr>
            <a:r>
              <a:rPr dirty="0" sz="1800">
                <a:latin typeface="微软雅黑"/>
                <a:cs typeface="微软雅黑"/>
              </a:rPr>
              <a:t>过程单元的多物理场建模，特别是反应单元机理复杂，影响因素多，建模难度大；</a:t>
            </a:r>
            <a:endParaRPr sz="1800">
              <a:latin typeface="微软雅黑"/>
              <a:cs typeface="微软雅黑"/>
            </a:endParaRPr>
          </a:p>
          <a:p>
            <a:pPr marL="355600" indent="-342900">
              <a:lnSpc>
                <a:spcPct val="100000"/>
              </a:lnSpc>
              <a:spcBef>
                <a:spcPts val="1080"/>
              </a:spcBef>
              <a:buAutoNum type="alphaLcParenR"/>
              <a:tabLst>
                <a:tab pos="355600" algn="l"/>
              </a:tabLst>
            </a:pPr>
            <a:r>
              <a:rPr dirty="0" sz="1800">
                <a:latin typeface="微软雅黑"/>
                <a:cs typeface="微软雅黑"/>
              </a:rPr>
              <a:t>如何保证虚拟过程的高保真度，实际过程波动和工况改变时虚拟过程的吻合度；</a:t>
            </a:r>
            <a:endParaRPr sz="1800">
              <a:latin typeface="微软雅黑"/>
              <a:cs typeface="微软雅黑"/>
            </a:endParaRPr>
          </a:p>
          <a:p>
            <a:pPr marL="355600" indent="-342900">
              <a:lnSpc>
                <a:spcPct val="100000"/>
              </a:lnSpc>
              <a:spcBef>
                <a:spcPts val="1085"/>
              </a:spcBef>
              <a:buAutoNum type="alphaLcParenR"/>
              <a:tabLst>
                <a:tab pos="355600" algn="l"/>
              </a:tabLst>
            </a:pPr>
            <a:r>
              <a:rPr dirty="0" sz="1800">
                <a:latin typeface="微软雅黑"/>
                <a:cs typeface="微软雅黑"/>
              </a:rPr>
              <a:t>可能缺少针对具体优化任务的优化方法，如何建立高性能优化方法以及与虚拟过程有效耦合。</a:t>
            </a:r>
            <a:endParaRPr sz="1800">
              <a:latin typeface="微软雅黑"/>
              <a:cs typeface="微软雅黑"/>
            </a:endParaRPr>
          </a:p>
          <a:p>
            <a:pPr marL="12700">
              <a:lnSpc>
                <a:spcPct val="100000"/>
              </a:lnSpc>
              <a:spcBef>
                <a:spcPts val="1080"/>
              </a:spcBef>
            </a:pPr>
            <a:r>
              <a:rPr dirty="0" sz="1800" b="1">
                <a:solidFill>
                  <a:srgbClr val="FF0000"/>
                </a:solidFill>
                <a:latin typeface="微软雅黑"/>
                <a:cs typeface="微软雅黑"/>
              </a:rPr>
              <a:t>3.</a:t>
            </a:r>
            <a:r>
              <a:rPr dirty="0" sz="1800" spc="525" b="1">
                <a:solidFill>
                  <a:srgbClr val="FF0000"/>
                </a:solidFill>
                <a:latin typeface="微软雅黑"/>
                <a:cs typeface="微软雅黑"/>
              </a:rPr>
              <a:t> </a:t>
            </a:r>
            <a:r>
              <a:rPr dirty="0" sz="1800" b="1">
                <a:solidFill>
                  <a:srgbClr val="FF0000"/>
                </a:solidFill>
                <a:latin typeface="微软雅黑"/>
                <a:cs typeface="微软雅黑"/>
              </a:rPr>
              <a:t>生产过程的实时监测与优化</a:t>
            </a:r>
            <a:r>
              <a:rPr dirty="0" sz="1800" spc="-25" b="1">
                <a:solidFill>
                  <a:srgbClr val="FF0000"/>
                </a:solidFill>
                <a:latin typeface="微软雅黑"/>
                <a:cs typeface="微软雅黑"/>
              </a:rPr>
              <a:t>：</a:t>
            </a:r>
            <a:r>
              <a:rPr dirty="0" sz="1800" b="1">
                <a:solidFill>
                  <a:srgbClr val="001F5F"/>
                </a:solidFill>
                <a:latin typeface="微软雅黑"/>
                <a:cs typeface="微软雅黑"/>
              </a:rPr>
              <a:t>数字孪生系统的核心要素</a:t>
            </a:r>
            <a:endParaRPr sz="1800">
              <a:latin typeface="微软雅黑"/>
              <a:cs typeface="微软雅黑"/>
            </a:endParaRPr>
          </a:p>
          <a:p>
            <a:pPr marL="355600" indent="-342900">
              <a:lnSpc>
                <a:spcPct val="100000"/>
              </a:lnSpc>
              <a:spcBef>
                <a:spcPts val="1075"/>
              </a:spcBef>
              <a:buAutoNum type="alphaLcParenR"/>
              <a:tabLst>
                <a:tab pos="355600" algn="l"/>
              </a:tabLst>
            </a:pPr>
            <a:r>
              <a:rPr dirty="0" sz="1800">
                <a:latin typeface="微软雅黑"/>
                <a:cs typeface="微软雅黑"/>
              </a:rPr>
              <a:t>基于大数据进行分析决策，进而控制实际过程，需要的高实时性数据交互及超级计算能力。</a:t>
            </a:r>
            <a:endParaRPr sz="1800">
              <a:latin typeface="微软雅黑"/>
              <a:cs typeface="微软雅黑"/>
            </a:endParaRPr>
          </a:p>
          <a:p>
            <a:pPr marL="355600" indent="-342900">
              <a:lnSpc>
                <a:spcPct val="100000"/>
              </a:lnSpc>
              <a:spcBef>
                <a:spcPts val="1085"/>
              </a:spcBef>
              <a:buAutoNum type="alphaLcParenR"/>
              <a:tabLst>
                <a:tab pos="355600" algn="l"/>
              </a:tabLst>
            </a:pPr>
            <a:r>
              <a:rPr dirty="0" sz="1800">
                <a:latin typeface="微软雅黑"/>
                <a:cs typeface="微软雅黑"/>
              </a:rPr>
              <a:t>实时预测和优化结果具有时效性，如何保证结果具有较好的可实施性；</a:t>
            </a:r>
            <a:endParaRPr sz="1800">
              <a:latin typeface="微软雅黑"/>
              <a:cs typeface="微软雅黑"/>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850517" y="191516"/>
            <a:ext cx="4177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4.4</a:t>
            </a:r>
            <a:r>
              <a:rPr dirty="0" spc="1100">
                <a:latin typeface="Tahoma"/>
                <a:cs typeface="Tahoma"/>
              </a:rPr>
              <a:t> </a:t>
            </a:r>
            <a:r>
              <a:rPr dirty="0" spc="-5"/>
              <a:t>数智化可行性</a:t>
            </a:r>
          </a:p>
        </p:txBody>
      </p:sp>
      <p:sp>
        <p:nvSpPr>
          <p:cNvPr id="5" name="object 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6" name="object 6"/>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
        <p:nvSpPr>
          <p:cNvPr id="4" name="object 4"/>
          <p:cNvSpPr txBox="1"/>
          <p:nvPr/>
        </p:nvSpPr>
        <p:spPr>
          <a:xfrm>
            <a:off x="804468" y="1019936"/>
            <a:ext cx="10581640" cy="5513070"/>
          </a:xfrm>
          <a:prstGeom prst="rect">
            <a:avLst/>
          </a:prstGeom>
        </p:spPr>
        <p:txBody>
          <a:bodyPr wrap="square" lIns="0" tIns="81280" rIns="0" bIns="0" rtlCol="0" vert="horz">
            <a:spAutoFit/>
          </a:bodyPr>
          <a:lstStyle/>
          <a:p>
            <a:pPr marL="12700">
              <a:lnSpc>
                <a:spcPct val="100000"/>
              </a:lnSpc>
              <a:spcBef>
                <a:spcPts val="640"/>
              </a:spcBef>
            </a:pPr>
            <a:r>
              <a:rPr dirty="0" sz="1800" b="1">
                <a:solidFill>
                  <a:srgbClr val="FF0000"/>
                </a:solidFill>
                <a:latin typeface="微软雅黑"/>
                <a:cs typeface="微软雅黑"/>
              </a:rPr>
              <a:t>1.</a:t>
            </a:r>
            <a:r>
              <a:rPr dirty="0" sz="1800" spc="525" b="1">
                <a:solidFill>
                  <a:srgbClr val="FF0000"/>
                </a:solidFill>
                <a:latin typeface="微软雅黑"/>
                <a:cs typeface="微软雅黑"/>
              </a:rPr>
              <a:t> </a:t>
            </a:r>
            <a:r>
              <a:rPr dirty="0" sz="1800" b="1">
                <a:solidFill>
                  <a:srgbClr val="FF0000"/>
                </a:solidFill>
                <a:latin typeface="微软雅黑"/>
                <a:cs typeface="微软雅黑"/>
              </a:rPr>
              <a:t>工厂数据的全面收集及整合：</a:t>
            </a:r>
            <a:r>
              <a:rPr dirty="0" sz="1800" b="1">
                <a:solidFill>
                  <a:srgbClr val="001F5F"/>
                </a:solidFill>
                <a:latin typeface="微软雅黑"/>
                <a:cs typeface="微软雅黑"/>
              </a:rPr>
              <a:t>数字孪生以全要素、全生命周期的海量数据为基础</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a:latin typeface="微软雅黑"/>
                <a:cs typeface="微软雅黑"/>
              </a:rPr>
              <a:t>可以通过保密协议的方式实现数据的共享或由工厂完成关于保密数据的相关工作；</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a:latin typeface="微软雅黑"/>
                <a:cs typeface="微软雅黑"/>
              </a:rPr>
              <a:t>通过安装传感器和进行智能化改造，基于有线或无线方式，将数据传输到网关或云端；</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spc="-5">
                <a:latin typeface="微软雅黑"/>
                <a:cs typeface="微软雅黑"/>
              </a:rPr>
              <a:t>前期可通过投入大量人力和计算资源，对历史数据进行整理、分析和存储；对于项目开始后的实时数</a:t>
            </a:r>
            <a:endParaRPr sz="1800">
              <a:latin typeface="微软雅黑"/>
              <a:cs typeface="微软雅黑"/>
            </a:endParaRPr>
          </a:p>
          <a:p>
            <a:pPr marL="355600">
              <a:lnSpc>
                <a:spcPct val="100000"/>
              </a:lnSpc>
              <a:spcBef>
                <a:spcPts val="540"/>
              </a:spcBef>
            </a:pPr>
            <a:r>
              <a:rPr dirty="0" sz="1800">
                <a:latin typeface="微软雅黑"/>
                <a:cs typeface="微软雅黑"/>
              </a:rPr>
              <a:t>据，则通过数据实时传送，实现数据的实时处理和分析；</a:t>
            </a:r>
            <a:endParaRPr sz="1800">
              <a:latin typeface="微软雅黑"/>
              <a:cs typeface="微软雅黑"/>
            </a:endParaRPr>
          </a:p>
          <a:p>
            <a:pPr marL="355600" marR="159385" indent="-342900">
              <a:lnSpc>
                <a:spcPct val="125000"/>
              </a:lnSpc>
              <a:buAutoNum type="alphaLcParenR" startAt="4"/>
              <a:tabLst>
                <a:tab pos="355600" algn="l"/>
              </a:tabLst>
            </a:pPr>
            <a:r>
              <a:rPr dirty="0" sz="1800">
                <a:latin typeface="微软雅黑"/>
                <a:cs typeface="微软雅黑"/>
              </a:rPr>
              <a:t>可选定一套装置作为对象，总结数字化过程中的问题和经验，明确数据需求，形成规范，为其他装置 提供参考。</a:t>
            </a:r>
            <a:endParaRPr sz="1800">
              <a:latin typeface="微软雅黑"/>
              <a:cs typeface="微软雅黑"/>
            </a:endParaRPr>
          </a:p>
          <a:p>
            <a:pPr marL="12700">
              <a:lnSpc>
                <a:spcPct val="100000"/>
              </a:lnSpc>
              <a:spcBef>
                <a:spcPts val="540"/>
              </a:spcBef>
            </a:pPr>
            <a:r>
              <a:rPr dirty="0" sz="1800" b="1">
                <a:solidFill>
                  <a:srgbClr val="FF0000"/>
                </a:solidFill>
                <a:latin typeface="微软雅黑"/>
                <a:cs typeface="微软雅黑"/>
              </a:rPr>
              <a:t>2.</a:t>
            </a:r>
            <a:r>
              <a:rPr dirty="0" sz="1800" spc="535" b="1">
                <a:solidFill>
                  <a:srgbClr val="FF0000"/>
                </a:solidFill>
                <a:latin typeface="微软雅黑"/>
                <a:cs typeface="微软雅黑"/>
              </a:rPr>
              <a:t> </a:t>
            </a:r>
            <a:r>
              <a:rPr dirty="0" sz="1800" spc="-5" b="1">
                <a:solidFill>
                  <a:srgbClr val="FF0000"/>
                </a:solidFill>
                <a:latin typeface="微软雅黑"/>
                <a:cs typeface="微软雅黑"/>
              </a:rPr>
              <a:t>数据的智能分析及虚拟过程的建立</a:t>
            </a:r>
            <a:r>
              <a:rPr dirty="0" sz="1800" b="1">
                <a:solidFill>
                  <a:srgbClr val="FF0000"/>
                </a:solidFill>
                <a:latin typeface="微软雅黑"/>
                <a:cs typeface="微软雅黑"/>
              </a:rPr>
              <a:t>：</a:t>
            </a:r>
            <a:r>
              <a:rPr dirty="0" sz="1800" b="1">
                <a:solidFill>
                  <a:srgbClr val="001F5F"/>
                </a:solidFill>
                <a:latin typeface="微软雅黑"/>
                <a:cs typeface="微软雅黑"/>
              </a:rPr>
              <a:t>高保真度的仿真建模是数字孪生体系的关键</a:t>
            </a:r>
            <a:endParaRPr sz="1800">
              <a:latin typeface="微软雅黑"/>
              <a:cs typeface="微软雅黑"/>
            </a:endParaRPr>
          </a:p>
          <a:p>
            <a:pPr marL="355600" marR="5080" indent="-342900">
              <a:lnSpc>
                <a:spcPct val="125000"/>
              </a:lnSpc>
              <a:spcBef>
                <a:spcPts val="5"/>
              </a:spcBef>
              <a:buAutoNum type="alphaLcParenR"/>
              <a:tabLst>
                <a:tab pos="355600" algn="l"/>
              </a:tabLst>
            </a:pPr>
            <a:r>
              <a:rPr dirty="0" sz="1800">
                <a:latin typeface="微软雅黑"/>
                <a:cs typeface="微软雅黑"/>
              </a:rPr>
              <a:t>基于化工流程模拟商业软件（如A</a:t>
            </a:r>
            <a:r>
              <a:rPr dirty="0" sz="1800" spc="5">
                <a:latin typeface="微软雅黑"/>
                <a:cs typeface="微软雅黑"/>
              </a:rPr>
              <a:t>S</a:t>
            </a:r>
            <a:r>
              <a:rPr dirty="0" sz="1800">
                <a:latin typeface="微软雅黑"/>
                <a:cs typeface="微软雅黑"/>
              </a:rPr>
              <a:t>PE</a:t>
            </a:r>
            <a:r>
              <a:rPr dirty="0" sz="1800" spc="-5">
                <a:latin typeface="微软雅黑"/>
                <a:cs typeface="微软雅黑"/>
              </a:rPr>
              <a:t>N</a:t>
            </a:r>
            <a:r>
              <a:rPr dirty="0" sz="1800">
                <a:latin typeface="微软雅黑"/>
                <a:cs typeface="微软雅黑"/>
              </a:rPr>
              <a:t>，UniSim）建立操作单元模型；对于保真度低的单元模块（如 反应器）可以结合用户自定义模型提高精度；</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a:latin typeface="微软雅黑"/>
                <a:cs typeface="微软雅黑"/>
              </a:rPr>
              <a:t>通过大量的历史运行数据，对模型进行校验，保证虚拟模型的精度和稳定性；</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spc="-5">
                <a:latin typeface="微软雅黑"/>
                <a:cs typeface="微软雅黑"/>
              </a:rPr>
              <a:t>根据优化任务的特征，筛选优化方法，或开发高效优化方法。</a:t>
            </a:r>
            <a:endParaRPr sz="1800">
              <a:latin typeface="微软雅黑"/>
              <a:cs typeface="微软雅黑"/>
            </a:endParaRPr>
          </a:p>
          <a:p>
            <a:pPr marL="12700">
              <a:lnSpc>
                <a:spcPct val="100000"/>
              </a:lnSpc>
              <a:spcBef>
                <a:spcPts val="540"/>
              </a:spcBef>
            </a:pPr>
            <a:r>
              <a:rPr dirty="0" sz="1800" b="1">
                <a:solidFill>
                  <a:srgbClr val="FF0000"/>
                </a:solidFill>
                <a:latin typeface="微软雅黑"/>
                <a:cs typeface="微软雅黑"/>
              </a:rPr>
              <a:t>3.</a:t>
            </a:r>
            <a:r>
              <a:rPr dirty="0" sz="1800" spc="525" b="1">
                <a:solidFill>
                  <a:srgbClr val="FF0000"/>
                </a:solidFill>
                <a:latin typeface="微软雅黑"/>
                <a:cs typeface="微软雅黑"/>
              </a:rPr>
              <a:t> </a:t>
            </a:r>
            <a:r>
              <a:rPr dirty="0" sz="1800" b="1">
                <a:solidFill>
                  <a:srgbClr val="FF0000"/>
                </a:solidFill>
                <a:latin typeface="微软雅黑"/>
                <a:cs typeface="微软雅黑"/>
              </a:rPr>
              <a:t>生产过程的实时监测与优化：</a:t>
            </a:r>
            <a:r>
              <a:rPr dirty="0" sz="1800" b="1">
                <a:solidFill>
                  <a:srgbClr val="001F5F"/>
                </a:solidFill>
                <a:latin typeface="微软雅黑"/>
                <a:cs typeface="微软雅黑"/>
              </a:rPr>
              <a:t>数字孪生系统的核心要素</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b="1">
                <a:solidFill>
                  <a:srgbClr val="FF00FF"/>
                </a:solidFill>
                <a:latin typeface="微软雅黑"/>
                <a:cs typeface="微软雅黑"/>
              </a:rPr>
              <a:t>建立超算平台提供计算能力</a:t>
            </a:r>
            <a:r>
              <a:rPr dirty="0" sz="1800">
                <a:latin typeface="微软雅黑"/>
                <a:cs typeface="微软雅黑"/>
              </a:rPr>
              <a:t>，实现数据实时交互；</a:t>
            </a:r>
            <a:endParaRPr sz="1800">
              <a:latin typeface="微软雅黑"/>
              <a:cs typeface="微软雅黑"/>
            </a:endParaRPr>
          </a:p>
          <a:p>
            <a:pPr marL="355600" indent="-342900">
              <a:lnSpc>
                <a:spcPct val="100000"/>
              </a:lnSpc>
              <a:spcBef>
                <a:spcPts val="540"/>
              </a:spcBef>
              <a:buAutoNum type="alphaLcParenR"/>
              <a:tabLst>
                <a:tab pos="355600" algn="l"/>
              </a:tabLst>
            </a:pPr>
            <a:r>
              <a:rPr dirty="0" sz="1800">
                <a:latin typeface="微软雅黑"/>
                <a:cs typeface="微软雅黑"/>
              </a:rPr>
              <a:t>分层次优化：面对新的生产任务，可基于虚拟过程预测实际过程性能，提出优化方案；实时监测生产</a:t>
            </a:r>
            <a:endParaRPr sz="1800">
              <a:latin typeface="微软雅黑"/>
              <a:cs typeface="微软雅黑"/>
            </a:endParaRPr>
          </a:p>
          <a:p>
            <a:pPr marL="355600">
              <a:lnSpc>
                <a:spcPct val="100000"/>
              </a:lnSpc>
              <a:spcBef>
                <a:spcPts val="540"/>
              </a:spcBef>
            </a:pPr>
            <a:r>
              <a:rPr dirty="0" sz="1800" spc="-5">
                <a:latin typeface="微软雅黑"/>
                <a:cs typeface="微软雅黑"/>
              </a:rPr>
              <a:t>过程，主要优化过程操作参数，通过对优化效果进行评价，确定优化方案实施必要性。</a:t>
            </a:r>
            <a:endParaRPr sz="1800">
              <a:latin typeface="微软雅黑"/>
              <a:cs typeface="微软雅黑"/>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4906010"/>
            <a:chOff x="0" y="958596"/>
            <a:chExt cx="12192000" cy="4906010"/>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1470660" y="982980"/>
              <a:ext cx="2400300" cy="4879848"/>
            </a:xfrm>
            <a:prstGeom prst="rect">
              <a:avLst/>
            </a:prstGeom>
          </p:spPr>
        </p:pic>
        <p:pic>
          <p:nvPicPr>
            <p:cNvPr id="5" name="object 5"/>
            <p:cNvPicPr/>
            <p:nvPr/>
          </p:nvPicPr>
          <p:blipFill>
            <a:blip r:embed="rId3" cstate="print"/>
            <a:stretch>
              <a:fillRect/>
            </a:stretch>
          </p:blipFill>
          <p:spPr>
            <a:xfrm>
              <a:off x="9162288" y="981456"/>
              <a:ext cx="2401824" cy="4881372"/>
            </a:xfrm>
            <a:prstGeom prst="rect">
              <a:avLst/>
            </a:prstGeom>
          </p:spPr>
        </p:pic>
        <p:pic>
          <p:nvPicPr>
            <p:cNvPr id="6" name="object 6"/>
            <p:cNvPicPr/>
            <p:nvPr/>
          </p:nvPicPr>
          <p:blipFill>
            <a:blip r:embed="rId4" cstate="print"/>
            <a:stretch>
              <a:fillRect/>
            </a:stretch>
          </p:blipFill>
          <p:spPr>
            <a:xfrm>
              <a:off x="3953255" y="981456"/>
              <a:ext cx="2554224" cy="4881372"/>
            </a:xfrm>
            <a:prstGeom prst="rect">
              <a:avLst/>
            </a:prstGeom>
          </p:spPr>
        </p:pic>
        <p:pic>
          <p:nvPicPr>
            <p:cNvPr id="7" name="object 7"/>
            <p:cNvPicPr/>
            <p:nvPr/>
          </p:nvPicPr>
          <p:blipFill>
            <a:blip r:embed="rId5" cstate="print"/>
            <a:stretch>
              <a:fillRect/>
            </a:stretch>
          </p:blipFill>
          <p:spPr>
            <a:xfrm>
              <a:off x="6544056" y="982980"/>
              <a:ext cx="2554224" cy="4881372"/>
            </a:xfrm>
            <a:prstGeom prst="rect">
              <a:avLst/>
            </a:prstGeom>
          </p:spPr>
        </p:pic>
        <p:sp>
          <p:nvSpPr>
            <p:cNvPr id="8" name="object 8"/>
            <p:cNvSpPr/>
            <p:nvPr/>
          </p:nvSpPr>
          <p:spPr>
            <a:xfrm>
              <a:off x="5077205" y="2824734"/>
              <a:ext cx="6448425" cy="2577465"/>
            </a:xfrm>
            <a:custGeom>
              <a:avLst/>
              <a:gdLst/>
              <a:ahLst/>
              <a:cxnLst/>
              <a:rect l="l" t="t" r="r" b="b"/>
              <a:pathLst>
                <a:path w="6448425" h="2577465">
                  <a:moveTo>
                    <a:pt x="5227320" y="880109"/>
                  </a:moveTo>
                  <a:lnTo>
                    <a:pt x="5232691" y="833450"/>
                  </a:lnTo>
                  <a:lnTo>
                    <a:pt x="5247993" y="790622"/>
                  </a:lnTo>
                  <a:lnTo>
                    <a:pt x="5272006" y="752847"/>
                  </a:lnTo>
                  <a:lnTo>
                    <a:pt x="5303511" y="721342"/>
                  </a:lnTo>
                  <a:lnTo>
                    <a:pt x="5341286" y="697329"/>
                  </a:lnTo>
                  <a:lnTo>
                    <a:pt x="5384114" y="682027"/>
                  </a:lnTo>
                  <a:lnTo>
                    <a:pt x="5430774" y="676655"/>
                  </a:lnTo>
                  <a:lnTo>
                    <a:pt x="6244590" y="676655"/>
                  </a:lnTo>
                  <a:lnTo>
                    <a:pt x="6291249" y="682027"/>
                  </a:lnTo>
                  <a:lnTo>
                    <a:pt x="6334077" y="697329"/>
                  </a:lnTo>
                  <a:lnTo>
                    <a:pt x="6371852" y="721342"/>
                  </a:lnTo>
                  <a:lnTo>
                    <a:pt x="6403357" y="752847"/>
                  </a:lnTo>
                  <a:lnTo>
                    <a:pt x="6427370" y="790622"/>
                  </a:lnTo>
                  <a:lnTo>
                    <a:pt x="6442672" y="833450"/>
                  </a:lnTo>
                  <a:lnTo>
                    <a:pt x="6448044" y="880109"/>
                  </a:lnTo>
                  <a:lnTo>
                    <a:pt x="6448044" y="2373629"/>
                  </a:lnTo>
                  <a:lnTo>
                    <a:pt x="6442672" y="2420289"/>
                  </a:lnTo>
                  <a:lnTo>
                    <a:pt x="6427370" y="2463117"/>
                  </a:lnTo>
                  <a:lnTo>
                    <a:pt x="6403357" y="2500892"/>
                  </a:lnTo>
                  <a:lnTo>
                    <a:pt x="6371852" y="2532397"/>
                  </a:lnTo>
                  <a:lnTo>
                    <a:pt x="6334077" y="2556410"/>
                  </a:lnTo>
                  <a:lnTo>
                    <a:pt x="6291249" y="2571712"/>
                  </a:lnTo>
                  <a:lnTo>
                    <a:pt x="6244590" y="2577084"/>
                  </a:lnTo>
                  <a:lnTo>
                    <a:pt x="5430774" y="2577084"/>
                  </a:lnTo>
                  <a:lnTo>
                    <a:pt x="5384114" y="2571712"/>
                  </a:lnTo>
                  <a:lnTo>
                    <a:pt x="5341286" y="2556410"/>
                  </a:lnTo>
                  <a:lnTo>
                    <a:pt x="5303511" y="2532397"/>
                  </a:lnTo>
                  <a:lnTo>
                    <a:pt x="5272006" y="2500892"/>
                  </a:lnTo>
                  <a:lnTo>
                    <a:pt x="5247993" y="2463117"/>
                  </a:lnTo>
                  <a:lnTo>
                    <a:pt x="5232691" y="2420289"/>
                  </a:lnTo>
                  <a:lnTo>
                    <a:pt x="5227320" y="2373629"/>
                  </a:lnTo>
                  <a:lnTo>
                    <a:pt x="5227320" y="880109"/>
                  </a:lnTo>
                  <a:close/>
                </a:path>
                <a:path w="6448425" h="2577465">
                  <a:moveTo>
                    <a:pt x="0" y="147065"/>
                  </a:moveTo>
                  <a:lnTo>
                    <a:pt x="7491" y="100559"/>
                  </a:lnTo>
                  <a:lnTo>
                    <a:pt x="28358" y="60185"/>
                  </a:lnTo>
                  <a:lnTo>
                    <a:pt x="60185" y="28358"/>
                  </a:lnTo>
                  <a:lnTo>
                    <a:pt x="100559" y="7491"/>
                  </a:lnTo>
                  <a:lnTo>
                    <a:pt x="147066" y="0"/>
                  </a:lnTo>
                  <a:lnTo>
                    <a:pt x="735330" y="0"/>
                  </a:lnTo>
                  <a:lnTo>
                    <a:pt x="781836" y="7491"/>
                  </a:lnTo>
                  <a:lnTo>
                    <a:pt x="822210" y="28358"/>
                  </a:lnTo>
                  <a:lnTo>
                    <a:pt x="854037" y="60185"/>
                  </a:lnTo>
                  <a:lnTo>
                    <a:pt x="874904" y="100559"/>
                  </a:lnTo>
                  <a:lnTo>
                    <a:pt x="882396" y="147065"/>
                  </a:lnTo>
                  <a:lnTo>
                    <a:pt x="882396" y="1052321"/>
                  </a:lnTo>
                  <a:lnTo>
                    <a:pt x="874904" y="1098828"/>
                  </a:lnTo>
                  <a:lnTo>
                    <a:pt x="854037" y="1139202"/>
                  </a:lnTo>
                  <a:lnTo>
                    <a:pt x="822210" y="1171029"/>
                  </a:lnTo>
                  <a:lnTo>
                    <a:pt x="781836" y="1191896"/>
                  </a:lnTo>
                  <a:lnTo>
                    <a:pt x="735330" y="1199388"/>
                  </a:lnTo>
                  <a:lnTo>
                    <a:pt x="147066" y="1199388"/>
                  </a:lnTo>
                  <a:lnTo>
                    <a:pt x="100559" y="1191896"/>
                  </a:lnTo>
                  <a:lnTo>
                    <a:pt x="60185" y="1171029"/>
                  </a:lnTo>
                  <a:lnTo>
                    <a:pt x="28358" y="1139202"/>
                  </a:lnTo>
                  <a:lnTo>
                    <a:pt x="7491" y="1098828"/>
                  </a:lnTo>
                  <a:lnTo>
                    <a:pt x="0" y="1052321"/>
                  </a:lnTo>
                  <a:lnTo>
                    <a:pt x="0" y="147065"/>
                  </a:lnTo>
                  <a:close/>
                </a:path>
              </a:pathLst>
            </a:custGeom>
            <a:ln w="28956">
              <a:solidFill>
                <a:srgbClr val="FF0000"/>
              </a:solidFill>
              <a:prstDash val="lgDash"/>
            </a:ln>
          </p:spPr>
          <p:txBody>
            <a:bodyPr wrap="square" lIns="0" tIns="0" rIns="0" bIns="0" rtlCol="0"/>
            <a:lstStyle/>
            <a:p/>
          </p:txBody>
        </p:sp>
      </p:grpSp>
      <p:sp>
        <p:nvSpPr>
          <p:cNvPr id="9" name="object 9"/>
          <p:cNvSpPr txBox="1">
            <a:spLocks noGrp="1"/>
          </p:cNvSpPr>
          <p:nvPr>
            <p:ph type="title"/>
          </p:nvPr>
        </p:nvSpPr>
        <p:spPr>
          <a:xfrm>
            <a:off x="1716404" y="172034"/>
            <a:ext cx="7579359"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4.4</a:t>
            </a:r>
            <a:r>
              <a:rPr dirty="0" spc="-35">
                <a:latin typeface="Tahoma"/>
                <a:cs typeface="Tahoma"/>
              </a:rPr>
              <a:t> </a:t>
            </a:r>
            <a:r>
              <a:rPr dirty="0" spc="-10"/>
              <a:t>智慧能源与智能化工技术框架</a:t>
            </a:r>
          </a:p>
        </p:txBody>
      </p:sp>
      <p:sp>
        <p:nvSpPr>
          <p:cNvPr id="10" name="object 10"/>
          <p:cNvSpPr txBox="1"/>
          <p:nvPr/>
        </p:nvSpPr>
        <p:spPr>
          <a:xfrm>
            <a:off x="1792985" y="6013500"/>
            <a:ext cx="53467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数据</a:t>
            </a:r>
            <a:endParaRPr sz="2000">
              <a:latin typeface="微软雅黑"/>
              <a:cs typeface="微软雅黑"/>
            </a:endParaRPr>
          </a:p>
        </p:txBody>
      </p:sp>
      <p:sp>
        <p:nvSpPr>
          <p:cNvPr id="11" name="object 11"/>
          <p:cNvSpPr txBox="1"/>
          <p:nvPr/>
        </p:nvSpPr>
        <p:spPr>
          <a:xfrm>
            <a:off x="3706748" y="6013500"/>
            <a:ext cx="53467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信息</a:t>
            </a:r>
            <a:endParaRPr sz="2000">
              <a:latin typeface="微软雅黑"/>
              <a:cs typeface="微软雅黑"/>
            </a:endParaRPr>
          </a:p>
        </p:txBody>
      </p:sp>
      <p:sp>
        <p:nvSpPr>
          <p:cNvPr id="12" name="object 12"/>
          <p:cNvSpPr txBox="1"/>
          <p:nvPr/>
        </p:nvSpPr>
        <p:spPr>
          <a:xfrm>
            <a:off x="5779770" y="6013500"/>
            <a:ext cx="53467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模型</a:t>
            </a:r>
            <a:endParaRPr sz="2000">
              <a:latin typeface="微软雅黑"/>
              <a:cs typeface="微软雅黑"/>
            </a:endParaRPr>
          </a:p>
        </p:txBody>
      </p:sp>
      <p:sp>
        <p:nvSpPr>
          <p:cNvPr id="13" name="object 13"/>
          <p:cNvSpPr txBox="1"/>
          <p:nvPr/>
        </p:nvSpPr>
        <p:spPr>
          <a:xfrm>
            <a:off x="8171433" y="6013500"/>
            <a:ext cx="535305"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决策</a:t>
            </a:r>
            <a:endParaRPr sz="2000">
              <a:latin typeface="微软雅黑"/>
              <a:cs typeface="微软雅黑"/>
            </a:endParaRPr>
          </a:p>
        </p:txBody>
      </p:sp>
      <p:sp>
        <p:nvSpPr>
          <p:cNvPr id="14" name="object 14"/>
          <p:cNvSpPr txBox="1"/>
          <p:nvPr/>
        </p:nvSpPr>
        <p:spPr>
          <a:xfrm>
            <a:off x="10324592" y="6013500"/>
            <a:ext cx="53467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价值</a:t>
            </a:r>
            <a:endParaRPr sz="2000">
              <a:latin typeface="微软雅黑"/>
              <a:cs typeface="微软雅黑"/>
            </a:endParaRPr>
          </a:p>
        </p:txBody>
      </p:sp>
      <p:sp>
        <p:nvSpPr>
          <p:cNvPr id="15" name="object 15"/>
          <p:cNvSpPr/>
          <p:nvPr/>
        </p:nvSpPr>
        <p:spPr>
          <a:xfrm>
            <a:off x="1737360" y="6327647"/>
            <a:ext cx="9424670" cy="340360"/>
          </a:xfrm>
          <a:custGeom>
            <a:avLst/>
            <a:gdLst/>
            <a:ahLst/>
            <a:cxnLst/>
            <a:rect l="l" t="t" r="r" b="b"/>
            <a:pathLst>
              <a:path w="9424670" h="340359">
                <a:moveTo>
                  <a:pt x="9254490" y="0"/>
                </a:moveTo>
                <a:lnTo>
                  <a:pt x="9254490" y="84962"/>
                </a:lnTo>
                <a:lnTo>
                  <a:pt x="0" y="84962"/>
                </a:lnTo>
                <a:lnTo>
                  <a:pt x="0" y="254888"/>
                </a:lnTo>
                <a:lnTo>
                  <a:pt x="9254490" y="254888"/>
                </a:lnTo>
                <a:lnTo>
                  <a:pt x="9254490" y="339851"/>
                </a:lnTo>
                <a:lnTo>
                  <a:pt x="9424416" y="169925"/>
                </a:lnTo>
                <a:lnTo>
                  <a:pt x="9254490" y="0"/>
                </a:lnTo>
                <a:close/>
              </a:path>
            </a:pathLst>
          </a:custGeom>
          <a:solidFill>
            <a:srgbClr val="FFC000"/>
          </a:solidFill>
        </p:spPr>
        <p:txBody>
          <a:bodyPr wrap="square" lIns="0" tIns="0" rIns="0" bIns="0" rtlCol="0"/>
          <a:lstStyle/>
          <a:p/>
        </p:txBody>
      </p:sp>
      <p:sp>
        <p:nvSpPr>
          <p:cNvPr id="16" name="object 1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7" name="object 17"/>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6404" y="172034"/>
            <a:ext cx="301180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4.5</a:t>
            </a:r>
            <a:r>
              <a:rPr dirty="0" spc="-65">
                <a:latin typeface="Tahoma"/>
                <a:cs typeface="Tahoma"/>
              </a:rPr>
              <a:t> </a:t>
            </a:r>
            <a:r>
              <a:rPr dirty="0" spc="-10"/>
              <a:t>人才需求</a:t>
            </a:r>
          </a:p>
        </p:txBody>
      </p:sp>
      <p:sp>
        <p:nvSpPr>
          <p:cNvPr id="4" name="object 4"/>
          <p:cNvSpPr/>
          <p:nvPr/>
        </p:nvSpPr>
        <p:spPr>
          <a:xfrm>
            <a:off x="2583179" y="1670304"/>
            <a:ext cx="670560" cy="567055"/>
          </a:xfrm>
          <a:custGeom>
            <a:avLst/>
            <a:gdLst/>
            <a:ahLst/>
            <a:cxnLst/>
            <a:rect l="l" t="t" r="r" b="b"/>
            <a:pathLst>
              <a:path w="670560" h="567055">
                <a:moveTo>
                  <a:pt x="576071" y="0"/>
                </a:moveTo>
                <a:lnTo>
                  <a:pt x="94487" y="0"/>
                </a:lnTo>
                <a:lnTo>
                  <a:pt x="57703" y="7423"/>
                </a:lnTo>
                <a:lnTo>
                  <a:pt x="27670" y="27670"/>
                </a:lnTo>
                <a:lnTo>
                  <a:pt x="7423" y="57703"/>
                </a:lnTo>
                <a:lnTo>
                  <a:pt x="0" y="94487"/>
                </a:lnTo>
                <a:lnTo>
                  <a:pt x="0" y="472440"/>
                </a:lnTo>
                <a:lnTo>
                  <a:pt x="7423" y="509224"/>
                </a:lnTo>
                <a:lnTo>
                  <a:pt x="27670" y="539257"/>
                </a:lnTo>
                <a:lnTo>
                  <a:pt x="57703" y="559504"/>
                </a:lnTo>
                <a:lnTo>
                  <a:pt x="94487" y="566928"/>
                </a:lnTo>
                <a:lnTo>
                  <a:pt x="576071" y="566928"/>
                </a:lnTo>
                <a:lnTo>
                  <a:pt x="612856" y="559504"/>
                </a:lnTo>
                <a:lnTo>
                  <a:pt x="642889" y="539257"/>
                </a:lnTo>
                <a:lnTo>
                  <a:pt x="663136" y="509224"/>
                </a:lnTo>
                <a:lnTo>
                  <a:pt x="670559" y="472440"/>
                </a:lnTo>
                <a:lnTo>
                  <a:pt x="670559" y="94487"/>
                </a:lnTo>
                <a:lnTo>
                  <a:pt x="663136" y="57703"/>
                </a:lnTo>
                <a:lnTo>
                  <a:pt x="642889" y="27670"/>
                </a:lnTo>
                <a:lnTo>
                  <a:pt x="612856" y="7423"/>
                </a:lnTo>
                <a:lnTo>
                  <a:pt x="576071" y="0"/>
                </a:lnTo>
                <a:close/>
              </a:path>
            </a:pathLst>
          </a:custGeom>
          <a:solidFill>
            <a:srgbClr val="0E6EC5"/>
          </a:solidFill>
        </p:spPr>
        <p:txBody>
          <a:bodyPr wrap="square" lIns="0" tIns="0" rIns="0" bIns="0" rtlCol="0"/>
          <a:lstStyle/>
          <a:p/>
        </p:txBody>
      </p:sp>
      <p:sp>
        <p:nvSpPr>
          <p:cNvPr id="5" name="object 5"/>
          <p:cNvSpPr txBox="1"/>
          <p:nvPr/>
        </p:nvSpPr>
        <p:spPr>
          <a:xfrm>
            <a:off x="980643" y="1198829"/>
            <a:ext cx="6260465" cy="142748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0000CC"/>
                </a:solidFill>
                <a:latin typeface="微软雅黑"/>
                <a:cs typeface="微软雅黑"/>
              </a:rPr>
              <a:t>工业4.0背景下能源与化工行</a:t>
            </a:r>
            <a:r>
              <a:rPr dirty="0" sz="2000" spc="-10" b="1">
                <a:solidFill>
                  <a:srgbClr val="0000CC"/>
                </a:solidFill>
                <a:latin typeface="微软雅黑"/>
                <a:cs typeface="微软雅黑"/>
              </a:rPr>
              <a:t>业</a:t>
            </a:r>
            <a:r>
              <a:rPr dirty="0" sz="2000" b="1">
                <a:solidFill>
                  <a:srgbClr val="0000CC"/>
                </a:solidFill>
                <a:latin typeface="微软雅黑"/>
                <a:cs typeface="微软雅黑"/>
              </a:rPr>
              <a:t>的人</a:t>
            </a:r>
            <a:r>
              <a:rPr dirty="0" sz="2000" spc="-10" b="1">
                <a:solidFill>
                  <a:srgbClr val="0000CC"/>
                </a:solidFill>
                <a:latin typeface="微软雅黑"/>
                <a:cs typeface="微软雅黑"/>
              </a:rPr>
              <a:t>才</a:t>
            </a:r>
            <a:r>
              <a:rPr dirty="0" sz="2000" b="1">
                <a:solidFill>
                  <a:srgbClr val="0000CC"/>
                </a:solidFill>
                <a:latin typeface="微软雅黑"/>
                <a:cs typeface="微软雅黑"/>
              </a:rPr>
              <a:t>需求</a:t>
            </a:r>
            <a:r>
              <a:rPr dirty="0" sz="2000" spc="-10" b="1">
                <a:solidFill>
                  <a:srgbClr val="0000CC"/>
                </a:solidFill>
                <a:latin typeface="微软雅黑"/>
                <a:cs typeface="微软雅黑"/>
              </a:rPr>
              <a:t>：</a:t>
            </a:r>
            <a:r>
              <a:rPr dirty="0" sz="2000" b="1">
                <a:solidFill>
                  <a:srgbClr val="0000CC"/>
                </a:solidFill>
                <a:latin typeface="微软雅黑"/>
                <a:cs typeface="微软雅黑"/>
              </a:rPr>
              <a:t>复合</a:t>
            </a:r>
            <a:r>
              <a:rPr dirty="0" sz="2000" spc="-10" b="1">
                <a:solidFill>
                  <a:srgbClr val="0000CC"/>
                </a:solidFill>
                <a:latin typeface="微软雅黑"/>
                <a:cs typeface="微软雅黑"/>
              </a:rPr>
              <a:t>型</a:t>
            </a:r>
            <a:r>
              <a:rPr dirty="0" sz="2000" b="1">
                <a:solidFill>
                  <a:srgbClr val="0000CC"/>
                </a:solidFill>
                <a:latin typeface="微软雅黑"/>
                <a:cs typeface="微软雅黑"/>
              </a:rPr>
              <a:t>人才</a:t>
            </a:r>
            <a:endParaRPr sz="2000">
              <a:latin typeface="微软雅黑"/>
              <a:cs typeface="微软雅黑"/>
            </a:endParaRPr>
          </a:p>
          <a:p>
            <a:pPr marL="1779905">
              <a:lnSpc>
                <a:spcPct val="100000"/>
              </a:lnSpc>
              <a:spcBef>
                <a:spcPts val="2165"/>
              </a:spcBef>
            </a:pPr>
            <a:r>
              <a:rPr dirty="0" sz="2000" b="1">
                <a:solidFill>
                  <a:srgbClr val="FFFFFF"/>
                </a:solidFill>
                <a:latin typeface="微软雅黑"/>
                <a:cs typeface="微软雅黑"/>
              </a:rPr>
              <a:t>01</a:t>
            </a:r>
            <a:endParaRPr sz="2000">
              <a:latin typeface="微软雅黑"/>
              <a:cs typeface="微软雅黑"/>
            </a:endParaRPr>
          </a:p>
          <a:p>
            <a:pPr marL="1502410">
              <a:lnSpc>
                <a:spcPct val="100000"/>
              </a:lnSpc>
              <a:spcBef>
                <a:spcPts val="1665"/>
              </a:spcBef>
            </a:pPr>
            <a:r>
              <a:rPr dirty="0" sz="2000" b="1">
                <a:solidFill>
                  <a:srgbClr val="0E6EC5"/>
                </a:solidFill>
                <a:latin typeface="微软雅黑"/>
                <a:cs typeface="微软雅黑"/>
              </a:rPr>
              <a:t>能源工程</a:t>
            </a:r>
            <a:endParaRPr sz="2000">
              <a:latin typeface="微软雅黑"/>
              <a:cs typeface="微软雅黑"/>
            </a:endParaRPr>
          </a:p>
        </p:txBody>
      </p:sp>
      <p:sp>
        <p:nvSpPr>
          <p:cNvPr id="6" name="object 6"/>
          <p:cNvSpPr/>
          <p:nvPr/>
        </p:nvSpPr>
        <p:spPr>
          <a:xfrm>
            <a:off x="10037064" y="1670304"/>
            <a:ext cx="670560" cy="567055"/>
          </a:xfrm>
          <a:custGeom>
            <a:avLst/>
            <a:gdLst/>
            <a:ahLst/>
            <a:cxnLst/>
            <a:rect l="l" t="t" r="r" b="b"/>
            <a:pathLst>
              <a:path w="670559" h="567055">
                <a:moveTo>
                  <a:pt x="576071" y="0"/>
                </a:moveTo>
                <a:lnTo>
                  <a:pt x="94487" y="0"/>
                </a:lnTo>
                <a:lnTo>
                  <a:pt x="57703" y="7423"/>
                </a:lnTo>
                <a:lnTo>
                  <a:pt x="27670" y="27670"/>
                </a:lnTo>
                <a:lnTo>
                  <a:pt x="7423" y="57703"/>
                </a:lnTo>
                <a:lnTo>
                  <a:pt x="0" y="94487"/>
                </a:lnTo>
                <a:lnTo>
                  <a:pt x="0" y="472440"/>
                </a:lnTo>
                <a:lnTo>
                  <a:pt x="7423" y="509224"/>
                </a:lnTo>
                <a:lnTo>
                  <a:pt x="27670" y="539257"/>
                </a:lnTo>
                <a:lnTo>
                  <a:pt x="57703" y="559504"/>
                </a:lnTo>
                <a:lnTo>
                  <a:pt x="94487" y="566928"/>
                </a:lnTo>
                <a:lnTo>
                  <a:pt x="576071" y="566928"/>
                </a:lnTo>
                <a:lnTo>
                  <a:pt x="612856" y="559504"/>
                </a:lnTo>
                <a:lnTo>
                  <a:pt x="642889" y="539257"/>
                </a:lnTo>
                <a:lnTo>
                  <a:pt x="663136" y="509224"/>
                </a:lnTo>
                <a:lnTo>
                  <a:pt x="670559" y="472440"/>
                </a:lnTo>
                <a:lnTo>
                  <a:pt x="670559" y="94487"/>
                </a:lnTo>
                <a:lnTo>
                  <a:pt x="663136" y="57703"/>
                </a:lnTo>
                <a:lnTo>
                  <a:pt x="642889" y="27670"/>
                </a:lnTo>
                <a:lnTo>
                  <a:pt x="612856" y="7423"/>
                </a:lnTo>
                <a:lnTo>
                  <a:pt x="576071" y="0"/>
                </a:lnTo>
                <a:close/>
              </a:path>
            </a:pathLst>
          </a:custGeom>
          <a:solidFill>
            <a:srgbClr val="009DD9"/>
          </a:solidFill>
        </p:spPr>
        <p:txBody>
          <a:bodyPr wrap="square" lIns="0" tIns="0" rIns="0" bIns="0" rtlCol="0"/>
          <a:lstStyle/>
          <a:p/>
        </p:txBody>
      </p:sp>
      <p:sp>
        <p:nvSpPr>
          <p:cNvPr id="7" name="object 7"/>
          <p:cNvSpPr txBox="1"/>
          <p:nvPr/>
        </p:nvSpPr>
        <p:spPr>
          <a:xfrm>
            <a:off x="9942321" y="1778635"/>
            <a:ext cx="1043940" cy="854710"/>
          </a:xfrm>
          <a:prstGeom prst="rect">
            <a:avLst/>
          </a:prstGeom>
        </p:spPr>
        <p:txBody>
          <a:bodyPr wrap="square" lIns="0" tIns="13335" rIns="0" bIns="0" rtlCol="0" vert="horz">
            <a:spAutoFit/>
          </a:bodyPr>
          <a:lstStyle/>
          <a:p>
            <a:pPr marL="273050">
              <a:lnSpc>
                <a:spcPct val="100000"/>
              </a:lnSpc>
              <a:spcBef>
                <a:spcPts val="105"/>
              </a:spcBef>
            </a:pPr>
            <a:r>
              <a:rPr dirty="0" sz="2000" b="1">
                <a:solidFill>
                  <a:srgbClr val="FFFFFF"/>
                </a:solidFill>
                <a:latin typeface="微软雅黑"/>
                <a:cs typeface="微软雅黑"/>
              </a:rPr>
              <a:t>02</a:t>
            </a:r>
            <a:endParaRPr sz="2000">
              <a:latin typeface="微软雅黑"/>
              <a:cs typeface="微软雅黑"/>
            </a:endParaRPr>
          </a:p>
          <a:p>
            <a:pPr marL="12700">
              <a:lnSpc>
                <a:spcPct val="100000"/>
              </a:lnSpc>
              <a:spcBef>
                <a:spcPts val="1720"/>
              </a:spcBef>
            </a:pPr>
            <a:r>
              <a:rPr dirty="0" sz="2000" b="1">
                <a:solidFill>
                  <a:srgbClr val="009DD9"/>
                </a:solidFill>
                <a:latin typeface="微软雅黑"/>
                <a:cs typeface="微软雅黑"/>
              </a:rPr>
              <a:t>化学工程</a:t>
            </a:r>
            <a:endParaRPr sz="2000">
              <a:latin typeface="微软雅黑"/>
              <a:cs typeface="微软雅黑"/>
            </a:endParaRPr>
          </a:p>
        </p:txBody>
      </p:sp>
      <p:sp>
        <p:nvSpPr>
          <p:cNvPr id="8" name="object 8"/>
          <p:cNvSpPr/>
          <p:nvPr/>
        </p:nvSpPr>
        <p:spPr>
          <a:xfrm>
            <a:off x="2583179" y="3182111"/>
            <a:ext cx="670560" cy="567055"/>
          </a:xfrm>
          <a:custGeom>
            <a:avLst/>
            <a:gdLst/>
            <a:ahLst/>
            <a:cxnLst/>
            <a:rect l="l" t="t" r="r" b="b"/>
            <a:pathLst>
              <a:path w="670560" h="567054">
                <a:moveTo>
                  <a:pt x="576071" y="0"/>
                </a:moveTo>
                <a:lnTo>
                  <a:pt x="94487" y="0"/>
                </a:lnTo>
                <a:lnTo>
                  <a:pt x="57703" y="7423"/>
                </a:lnTo>
                <a:lnTo>
                  <a:pt x="27670" y="27670"/>
                </a:lnTo>
                <a:lnTo>
                  <a:pt x="7423" y="57703"/>
                </a:lnTo>
                <a:lnTo>
                  <a:pt x="0" y="94487"/>
                </a:lnTo>
                <a:lnTo>
                  <a:pt x="0" y="472439"/>
                </a:lnTo>
                <a:lnTo>
                  <a:pt x="7423" y="509224"/>
                </a:lnTo>
                <a:lnTo>
                  <a:pt x="27670" y="539257"/>
                </a:lnTo>
                <a:lnTo>
                  <a:pt x="57703" y="559504"/>
                </a:lnTo>
                <a:lnTo>
                  <a:pt x="94487" y="566927"/>
                </a:lnTo>
                <a:lnTo>
                  <a:pt x="576071" y="566927"/>
                </a:lnTo>
                <a:lnTo>
                  <a:pt x="612856" y="559504"/>
                </a:lnTo>
                <a:lnTo>
                  <a:pt x="642889" y="539257"/>
                </a:lnTo>
                <a:lnTo>
                  <a:pt x="663136" y="509224"/>
                </a:lnTo>
                <a:lnTo>
                  <a:pt x="670559" y="472439"/>
                </a:lnTo>
                <a:lnTo>
                  <a:pt x="670559" y="94487"/>
                </a:lnTo>
                <a:lnTo>
                  <a:pt x="663136" y="57703"/>
                </a:lnTo>
                <a:lnTo>
                  <a:pt x="642889" y="27670"/>
                </a:lnTo>
                <a:lnTo>
                  <a:pt x="612856" y="7423"/>
                </a:lnTo>
                <a:lnTo>
                  <a:pt x="576071" y="0"/>
                </a:lnTo>
                <a:close/>
              </a:path>
            </a:pathLst>
          </a:custGeom>
          <a:solidFill>
            <a:srgbClr val="0FCF9B"/>
          </a:solidFill>
        </p:spPr>
        <p:txBody>
          <a:bodyPr wrap="square" lIns="0" tIns="0" rIns="0" bIns="0" rtlCol="0"/>
          <a:lstStyle/>
          <a:p/>
        </p:txBody>
      </p:sp>
      <p:sp>
        <p:nvSpPr>
          <p:cNvPr id="9" name="object 9"/>
          <p:cNvSpPr txBox="1"/>
          <p:nvPr/>
        </p:nvSpPr>
        <p:spPr>
          <a:xfrm>
            <a:off x="2447035" y="3290442"/>
            <a:ext cx="1043940" cy="857250"/>
          </a:xfrm>
          <a:prstGeom prst="rect">
            <a:avLst/>
          </a:prstGeom>
        </p:spPr>
        <p:txBody>
          <a:bodyPr wrap="square" lIns="0" tIns="13335" rIns="0" bIns="0" rtlCol="0" vert="horz">
            <a:spAutoFit/>
          </a:bodyPr>
          <a:lstStyle/>
          <a:p>
            <a:pPr marL="313690">
              <a:lnSpc>
                <a:spcPct val="100000"/>
              </a:lnSpc>
              <a:spcBef>
                <a:spcPts val="105"/>
              </a:spcBef>
            </a:pPr>
            <a:r>
              <a:rPr dirty="0" sz="2000" b="1">
                <a:solidFill>
                  <a:srgbClr val="FFFFFF"/>
                </a:solidFill>
                <a:latin typeface="微软雅黑"/>
                <a:cs typeface="微软雅黑"/>
              </a:rPr>
              <a:t>03</a:t>
            </a:r>
            <a:endParaRPr sz="2000">
              <a:latin typeface="微软雅黑"/>
              <a:cs typeface="微软雅黑"/>
            </a:endParaRPr>
          </a:p>
          <a:p>
            <a:pPr marL="12700">
              <a:lnSpc>
                <a:spcPct val="100000"/>
              </a:lnSpc>
              <a:spcBef>
                <a:spcPts val="1739"/>
              </a:spcBef>
            </a:pPr>
            <a:r>
              <a:rPr dirty="0" sz="2000" b="1">
                <a:solidFill>
                  <a:srgbClr val="0FCF9B"/>
                </a:solidFill>
                <a:latin typeface="微软雅黑"/>
                <a:cs typeface="微软雅黑"/>
              </a:rPr>
              <a:t>过程控制</a:t>
            </a:r>
            <a:endParaRPr sz="2000">
              <a:latin typeface="微软雅黑"/>
              <a:cs typeface="微软雅黑"/>
            </a:endParaRPr>
          </a:p>
        </p:txBody>
      </p:sp>
      <p:sp>
        <p:nvSpPr>
          <p:cNvPr id="10" name="object 10"/>
          <p:cNvSpPr/>
          <p:nvPr/>
        </p:nvSpPr>
        <p:spPr>
          <a:xfrm>
            <a:off x="10037064" y="3182111"/>
            <a:ext cx="670560" cy="567055"/>
          </a:xfrm>
          <a:custGeom>
            <a:avLst/>
            <a:gdLst/>
            <a:ahLst/>
            <a:cxnLst/>
            <a:rect l="l" t="t" r="r" b="b"/>
            <a:pathLst>
              <a:path w="670559" h="567054">
                <a:moveTo>
                  <a:pt x="576071" y="0"/>
                </a:moveTo>
                <a:lnTo>
                  <a:pt x="94487" y="0"/>
                </a:lnTo>
                <a:lnTo>
                  <a:pt x="57703" y="7423"/>
                </a:lnTo>
                <a:lnTo>
                  <a:pt x="27670" y="27670"/>
                </a:lnTo>
                <a:lnTo>
                  <a:pt x="7423" y="57703"/>
                </a:lnTo>
                <a:lnTo>
                  <a:pt x="0" y="94487"/>
                </a:lnTo>
                <a:lnTo>
                  <a:pt x="0" y="472439"/>
                </a:lnTo>
                <a:lnTo>
                  <a:pt x="7423" y="509224"/>
                </a:lnTo>
                <a:lnTo>
                  <a:pt x="27670" y="539257"/>
                </a:lnTo>
                <a:lnTo>
                  <a:pt x="57703" y="559504"/>
                </a:lnTo>
                <a:lnTo>
                  <a:pt x="94487" y="566927"/>
                </a:lnTo>
                <a:lnTo>
                  <a:pt x="576071" y="566927"/>
                </a:lnTo>
                <a:lnTo>
                  <a:pt x="612856" y="559504"/>
                </a:lnTo>
                <a:lnTo>
                  <a:pt x="642889" y="539257"/>
                </a:lnTo>
                <a:lnTo>
                  <a:pt x="663136" y="509224"/>
                </a:lnTo>
                <a:lnTo>
                  <a:pt x="670559" y="472439"/>
                </a:lnTo>
                <a:lnTo>
                  <a:pt x="670559" y="94487"/>
                </a:lnTo>
                <a:lnTo>
                  <a:pt x="663136" y="57703"/>
                </a:lnTo>
                <a:lnTo>
                  <a:pt x="642889" y="27670"/>
                </a:lnTo>
                <a:lnTo>
                  <a:pt x="612856" y="7423"/>
                </a:lnTo>
                <a:lnTo>
                  <a:pt x="576071" y="0"/>
                </a:lnTo>
                <a:close/>
              </a:path>
            </a:pathLst>
          </a:custGeom>
          <a:solidFill>
            <a:srgbClr val="0AD0D9"/>
          </a:solidFill>
        </p:spPr>
        <p:txBody>
          <a:bodyPr wrap="square" lIns="0" tIns="0" rIns="0" bIns="0" rtlCol="0"/>
          <a:lstStyle/>
          <a:p/>
        </p:txBody>
      </p:sp>
      <p:sp>
        <p:nvSpPr>
          <p:cNvPr id="11" name="object 11"/>
          <p:cNvSpPr txBox="1"/>
          <p:nvPr/>
        </p:nvSpPr>
        <p:spPr>
          <a:xfrm>
            <a:off x="9942321" y="3290442"/>
            <a:ext cx="1043940" cy="857250"/>
          </a:xfrm>
          <a:prstGeom prst="rect">
            <a:avLst/>
          </a:prstGeom>
        </p:spPr>
        <p:txBody>
          <a:bodyPr wrap="square" lIns="0" tIns="13335" rIns="0" bIns="0" rtlCol="0" vert="horz">
            <a:spAutoFit/>
          </a:bodyPr>
          <a:lstStyle/>
          <a:p>
            <a:pPr marL="273050">
              <a:lnSpc>
                <a:spcPct val="100000"/>
              </a:lnSpc>
              <a:spcBef>
                <a:spcPts val="105"/>
              </a:spcBef>
            </a:pPr>
            <a:r>
              <a:rPr dirty="0" sz="2000" b="1">
                <a:solidFill>
                  <a:srgbClr val="FFFFFF"/>
                </a:solidFill>
                <a:latin typeface="微软雅黑"/>
                <a:cs typeface="微软雅黑"/>
              </a:rPr>
              <a:t>04</a:t>
            </a:r>
            <a:endParaRPr sz="2000">
              <a:latin typeface="微软雅黑"/>
              <a:cs typeface="微软雅黑"/>
            </a:endParaRPr>
          </a:p>
          <a:p>
            <a:pPr marL="12700">
              <a:lnSpc>
                <a:spcPct val="100000"/>
              </a:lnSpc>
              <a:spcBef>
                <a:spcPts val="1739"/>
              </a:spcBef>
            </a:pPr>
            <a:r>
              <a:rPr dirty="0" sz="2000" b="1">
                <a:solidFill>
                  <a:srgbClr val="0AD0D9"/>
                </a:solidFill>
                <a:latin typeface="微软雅黑"/>
                <a:cs typeface="微软雅黑"/>
              </a:rPr>
              <a:t>人工智能</a:t>
            </a:r>
            <a:endParaRPr sz="2000">
              <a:latin typeface="微软雅黑"/>
              <a:cs typeface="微软雅黑"/>
            </a:endParaRPr>
          </a:p>
        </p:txBody>
      </p:sp>
      <p:sp>
        <p:nvSpPr>
          <p:cNvPr id="12" name="object 12"/>
          <p:cNvSpPr/>
          <p:nvPr/>
        </p:nvSpPr>
        <p:spPr>
          <a:xfrm>
            <a:off x="2583179" y="4692396"/>
            <a:ext cx="670560" cy="568960"/>
          </a:xfrm>
          <a:custGeom>
            <a:avLst/>
            <a:gdLst/>
            <a:ahLst/>
            <a:cxnLst/>
            <a:rect l="l" t="t" r="r" b="b"/>
            <a:pathLst>
              <a:path w="670560" h="568960">
                <a:moveTo>
                  <a:pt x="575818" y="0"/>
                </a:moveTo>
                <a:lnTo>
                  <a:pt x="94742" y="0"/>
                </a:lnTo>
                <a:lnTo>
                  <a:pt x="57864" y="7445"/>
                </a:lnTo>
                <a:lnTo>
                  <a:pt x="27749" y="27749"/>
                </a:lnTo>
                <a:lnTo>
                  <a:pt x="7445" y="57864"/>
                </a:lnTo>
                <a:lnTo>
                  <a:pt x="0" y="94741"/>
                </a:lnTo>
                <a:lnTo>
                  <a:pt x="0" y="473709"/>
                </a:lnTo>
                <a:lnTo>
                  <a:pt x="7445" y="510587"/>
                </a:lnTo>
                <a:lnTo>
                  <a:pt x="27749" y="540702"/>
                </a:lnTo>
                <a:lnTo>
                  <a:pt x="57864" y="561006"/>
                </a:lnTo>
                <a:lnTo>
                  <a:pt x="94742" y="568451"/>
                </a:lnTo>
                <a:lnTo>
                  <a:pt x="575818" y="568451"/>
                </a:lnTo>
                <a:lnTo>
                  <a:pt x="612695" y="561006"/>
                </a:lnTo>
                <a:lnTo>
                  <a:pt x="642810" y="540702"/>
                </a:lnTo>
                <a:lnTo>
                  <a:pt x="663114" y="510587"/>
                </a:lnTo>
                <a:lnTo>
                  <a:pt x="670559" y="473709"/>
                </a:lnTo>
                <a:lnTo>
                  <a:pt x="670559" y="94741"/>
                </a:lnTo>
                <a:lnTo>
                  <a:pt x="663114" y="57864"/>
                </a:lnTo>
                <a:lnTo>
                  <a:pt x="642810" y="27749"/>
                </a:lnTo>
                <a:lnTo>
                  <a:pt x="612695" y="7445"/>
                </a:lnTo>
                <a:lnTo>
                  <a:pt x="575818" y="0"/>
                </a:lnTo>
                <a:close/>
              </a:path>
            </a:pathLst>
          </a:custGeom>
          <a:solidFill>
            <a:srgbClr val="7BC961"/>
          </a:solidFill>
        </p:spPr>
        <p:txBody>
          <a:bodyPr wrap="square" lIns="0" tIns="0" rIns="0" bIns="0" rtlCol="0"/>
          <a:lstStyle/>
          <a:p/>
        </p:txBody>
      </p:sp>
      <p:sp>
        <p:nvSpPr>
          <p:cNvPr id="13" name="object 13"/>
          <p:cNvSpPr txBox="1"/>
          <p:nvPr/>
        </p:nvSpPr>
        <p:spPr>
          <a:xfrm>
            <a:off x="2343404" y="4801870"/>
            <a:ext cx="1043940" cy="857250"/>
          </a:xfrm>
          <a:prstGeom prst="rect">
            <a:avLst/>
          </a:prstGeom>
        </p:spPr>
        <p:txBody>
          <a:bodyPr wrap="square" lIns="0" tIns="12700" rIns="0" bIns="0" rtlCol="0" vert="horz">
            <a:spAutoFit/>
          </a:bodyPr>
          <a:lstStyle/>
          <a:p>
            <a:pPr marL="417195">
              <a:lnSpc>
                <a:spcPct val="100000"/>
              </a:lnSpc>
              <a:spcBef>
                <a:spcPts val="100"/>
              </a:spcBef>
            </a:pPr>
            <a:r>
              <a:rPr dirty="0" sz="2000" b="1">
                <a:solidFill>
                  <a:srgbClr val="FFFFFF"/>
                </a:solidFill>
                <a:latin typeface="微软雅黑"/>
                <a:cs typeface="微软雅黑"/>
              </a:rPr>
              <a:t>05</a:t>
            </a:r>
            <a:endParaRPr sz="2000">
              <a:latin typeface="微软雅黑"/>
              <a:cs typeface="微软雅黑"/>
            </a:endParaRPr>
          </a:p>
          <a:p>
            <a:pPr marL="12700">
              <a:lnSpc>
                <a:spcPct val="100000"/>
              </a:lnSpc>
              <a:spcBef>
                <a:spcPts val="1750"/>
              </a:spcBef>
            </a:pPr>
            <a:r>
              <a:rPr dirty="0" sz="2000" b="1">
                <a:solidFill>
                  <a:srgbClr val="7BC961"/>
                </a:solidFill>
                <a:latin typeface="微软雅黑"/>
                <a:cs typeface="微软雅黑"/>
              </a:rPr>
              <a:t>信息工程</a:t>
            </a:r>
            <a:endParaRPr sz="2000">
              <a:latin typeface="微软雅黑"/>
              <a:cs typeface="微软雅黑"/>
            </a:endParaRPr>
          </a:p>
        </p:txBody>
      </p:sp>
      <p:sp>
        <p:nvSpPr>
          <p:cNvPr id="14" name="object 14"/>
          <p:cNvSpPr/>
          <p:nvPr/>
        </p:nvSpPr>
        <p:spPr>
          <a:xfrm>
            <a:off x="10037064" y="4692396"/>
            <a:ext cx="670560" cy="568960"/>
          </a:xfrm>
          <a:custGeom>
            <a:avLst/>
            <a:gdLst/>
            <a:ahLst/>
            <a:cxnLst/>
            <a:rect l="l" t="t" r="r" b="b"/>
            <a:pathLst>
              <a:path w="670559" h="568960">
                <a:moveTo>
                  <a:pt x="575817" y="0"/>
                </a:moveTo>
                <a:lnTo>
                  <a:pt x="94741" y="0"/>
                </a:lnTo>
                <a:lnTo>
                  <a:pt x="57864" y="7445"/>
                </a:lnTo>
                <a:lnTo>
                  <a:pt x="27749" y="27749"/>
                </a:lnTo>
                <a:lnTo>
                  <a:pt x="7445" y="57864"/>
                </a:lnTo>
                <a:lnTo>
                  <a:pt x="0" y="94741"/>
                </a:lnTo>
                <a:lnTo>
                  <a:pt x="0" y="473709"/>
                </a:lnTo>
                <a:lnTo>
                  <a:pt x="7445" y="510587"/>
                </a:lnTo>
                <a:lnTo>
                  <a:pt x="27749" y="540702"/>
                </a:lnTo>
                <a:lnTo>
                  <a:pt x="57864" y="561006"/>
                </a:lnTo>
                <a:lnTo>
                  <a:pt x="94741" y="568451"/>
                </a:lnTo>
                <a:lnTo>
                  <a:pt x="575817" y="568451"/>
                </a:lnTo>
                <a:lnTo>
                  <a:pt x="612695" y="561006"/>
                </a:lnTo>
                <a:lnTo>
                  <a:pt x="642810" y="540702"/>
                </a:lnTo>
                <a:lnTo>
                  <a:pt x="663114" y="510587"/>
                </a:lnTo>
                <a:lnTo>
                  <a:pt x="670559" y="473709"/>
                </a:lnTo>
                <a:lnTo>
                  <a:pt x="670559" y="94741"/>
                </a:lnTo>
                <a:lnTo>
                  <a:pt x="663114" y="57864"/>
                </a:lnTo>
                <a:lnTo>
                  <a:pt x="642810" y="27749"/>
                </a:lnTo>
                <a:lnTo>
                  <a:pt x="612695" y="7445"/>
                </a:lnTo>
                <a:lnTo>
                  <a:pt x="575817" y="0"/>
                </a:lnTo>
                <a:close/>
              </a:path>
            </a:pathLst>
          </a:custGeom>
          <a:solidFill>
            <a:srgbClr val="A4C248"/>
          </a:solidFill>
        </p:spPr>
        <p:txBody>
          <a:bodyPr wrap="square" lIns="0" tIns="0" rIns="0" bIns="0" rtlCol="0"/>
          <a:lstStyle/>
          <a:p/>
        </p:txBody>
      </p:sp>
      <p:sp>
        <p:nvSpPr>
          <p:cNvPr id="15" name="object 15"/>
          <p:cNvSpPr txBox="1"/>
          <p:nvPr/>
        </p:nvSpPr>
        <p:spPr>
          <a:xfrm>
            <a:off x="9755251" y="4801870"/>
            <a:ext cx="1418590" cy="859790"/>
          </a:xfrm>
          <a:prstGeom prst="rect">
            <a:avLst/>
          </a:prstGeom>
        </p:spPr>
        <p:txBody>
          <a:bodyPr wrap="square" lIns="0" tIns="12700" rIns="0" bIns="0" rtlCol="0" vert="horz">
            <a:spAutoFit/>
          </a:bodyPr>
          <a:lstStyle/>
          <a:p>
            <a:pPr marL="460375">
              <a:lnSpc>
                <a:spcPct val="100000"/>
              </a:lnSpc>
              <a:spcBef>
                <a:spcPts val="100"/>
              </a:spcBef>
            </a:pPr>
            <a:r>
              <a:rPr dirty="0" sz="2000" b="1">
                <a:solidFill>
                  <a:srgbClr val="FFFFFF"/>
                </a:solidFill>
                <a:latin typeface="微软雅黑"/>
                <a:cs typeface="微软雅黑"/>
              </a:rPr>
              <a:t>06</a:t>
            </a:r>
            <a:endParaRPr sz="2000">
              <a:latin typeface="微软雅黑"/>
              <a:cs typeface="微软雅黑"/>
            </a:endParaRPr>
          </a:p>
          <a:p>
            <a:pPr marL="12700">
              <a:lnSpc>
                <a:spcPct val="100000"/>
              </a:lnSpc>
              <a:spcBef>
                <a:spcPts val="1764"/>
              </a:spcBef>
            </a:pPr>
            <a:r>
              <a:rPr dirty="0" sz="2000" b="1">
                <a:solidFill>
                  <a:srgbClr val="7BC961"/>
                </a:solidFill>
                <a:latin typeface="微软雅黑"/>
                <a:cs typeface="微软雅黑"/>
              </a:rPr>
              <a:t>计算</a:t>
            </a:r>
            <a:r>
              <a:rPr dirty="0" sz="2000" spc="-5" b="1">
                <a:solidFill>
                  <a:srgbClr val="7BC961"/>
                </a:solidFill>
                <a:latin typeface="微软雅黑"/>
                <a:cs typeface="微软雅黑"/>
              </a:rPr>
              <a:t>机</a:t>
            </a:r>
            <a:r>
              <a:rPr dirty="0" sz="2000" b="1">
                <a:solidFill>
                  <a:srgbClr val="7BC961"/>
                </a:solidFill>
                <a:latin typeface="微软雅黑"/>
                <a:cs typeface="微软雅黑"/>
              </a:rPr>
              <a:t>/软件</a:t>
            </a:r>
            <a:endParaRPr sz="2000">
              <a:latin typeface="微软雅黑"/>
              <a:cs typeface="微软雅黑"/>
            </a:endParaRPr>
          </a:p>
        </p:txBody>
      </p:sp>
      <p:grpSp>
        <p:nvGrpSpPr>
          <p:cNvPr id="16" name="object 16"/>
          <p:cNvGrpSpPr/>
          <p:nvPr/>
        </p:nvGrpSpPr>
        <p:grpSpPr>
          <a:xfrm>
            <a:off x="4079747" y="2261113"/>
            <a:ext cx="6600825" cy="3980179"/>
            <a:chOff x="4079747" y="2261113"/>
            <a:chExt cx="6600825" cy="3980179"/>
          </a:xfrm>
        </p:grpSpPr>
        <p:pic>
          <p:nvPicPr>
            <p:cNvPr id="17" name="object 17"/>
            <p:cNvPicPr/>
            <p:nvPr/>
          </p:nvPicPr>
          <p:blipFill>
            <a:blip r:embed="rId2" cstate="print"/>
            <a:stretch>
              <a:fillRect/>
            </a:stretch>
          </p:blipFill>
          <p:spPr>
            <a:xfrm>
              <a:off x="5731763" y="3793236"/>
              <a:ext cx="2281428" cy="2447544"/>
            </a:xfrm>
            <a:prstGeom prst="rect">
              <a:avLst/>
            </a:prstGeom>
          </p:spPr>
        </p:pic>
        <p:pic>
          <p:nvPicPr>
            <p:cNvPr id="18" name="object 18"/>
            <p:cNvPicPr/>
            <p:nvPr/>
          </p:nvPicPr>
          <p:blipFill>
            <a:blip r:embed="rId3" cstate="print"/>
            <a:stretch>
              <a:fillRect/>
            </a:stretch>
          </p:blipFill>
          <p:spPr>
            <a:xfrm>
              <a:off x="6618731" y="3532606"/>
              <a:ext cx="1712976" cy="359689"/>
            </a:xfrm>
            <a:prstGeom prst="rect">
              <a:avLst/>
            </a:prstGeom>
          </p:spPr>
        </p:pic>
        <p:pic>
          <p:nvPicPr>
            <p:cNvPr id="19" name="object 19"/>
            <p:cNvPicPr/>
            <p:nvPr/>
          </p:nvPicPr>
          <p:blipFill>
            <a:blip r:embed="rId4" cstate="print"/>
            <a:stretch>
              <a:fillRect/>
            </a:stretch>
          </p:blipFill>
          <p:spPr>
            <a:xfrm>
              <a:off x="4079747" y="3570731"/>
              <a:ext cx="6600444" cy="736091"/>
            </a:xfrm>
            <a:prstGeom prst="rect">
              <a:avLst/>
            </a:prstGeom>
          </p:spPr>
        </p:pic>
        <p:pic>
          <p:nvPicPr>
            <p:cNvPr id="20" name="object 20"/>
            <p:cNvPicPr/>
            <p:nvPr/>
          </p:nvPicPr>
          <p:blipFill>
            <a:blip r:embed="rId5" cstate="print"/>
            <a:stretch>
              <a:fillRect/>
            </a:stretch>
          </p:blipFill>
          <p:spPr>
            <a:xfrm>
              <a:off x="5954267" y="2261113"/>
              <a:ext cx="1168908" cy="801237"/>
            </a:xfrm>
            <a:prstGeom prst="rect">
              <a:avLst/>
            </a:prstGeom>
          </p:spPr>
        </p:pic>
        <p:pic>
          <p:nvPicPr>
            <p:cNvPr id="21" name="object 21"/>
            <p:cNvPicPr/>
            <p:nvPr/>
          </p:nvPicPr>
          <p:blipFill>
            <a:blip r:embed="rId6" cstate="print"/>
            <a:stretch>
              <a:fillRect/>
            </a:stretch>
          </p:blipFill>
          <p:spPr>
            <a:xfrm>
              <a:off x="4122800" y="2389123"/>
              <a:ext cx="5484241" cy="2051690"/>
            </a:xfrm>
            <a:prstGeom prst="rect">
              <a:avLst/>
            </a:prstGeom>
          </p:spPr>
        </p:pic>
      </p:grpSp>
      <p:sp>
        <p:nvSpPr>
          <p:cNvPr id="22" name="object 2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3" name="object 23"/>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3" name="object 3"/>
          <p:cNvGrpSpPr/>
          <p:nvPr/>
        </p:nvGrpSpPr>
        <p:grpSpPr>
          <a:xfrm>
            <a:off x="961644" y="1235963"/>
            <a:ext cx="10555605" cy="3267710"/>
            <a:chOff x="961644" y="1235963"/>
            <a:chExt cx="10555605" cy="3267710"/>
          </a:xfrm>
        </p:grpSpPr>
        <p:sp>
          <p:nvSpPr>
            <p:cNvPr id="4" name="object 4"/>
            <p:cNvSpPr/>
            <p:nvPr/>
          </p:nvSpPr>
          <p:spPr>
            <a:xfrm>
              <a:off x="967740" y="1242059"/>
              <a:ext cx="10543540" cy="3255645"/>
            </a:xfrm>
            <a:custGeom>
              <a:avLst/>
              <a:gdLst/>
              <a:ahLst/>
              <a:cxnLst/>
              <a:rect l="l" t="t" r="r" b="b"/>
              <a:pathLst>
                <a:path w="10543540" h="3255645">
                  <a:moveTo>
                    <a:pt x="10543032" y="0"/>
                  </a:moveTo>
                  <a:lnTo>
                    <a:pt x="0" y="0"/>
                  </a:lnTo>
                  <a:lnTo>
                    <a:pt x="0" y="3255264"/>
                  </a:lnTo>
                  <a:lnTo>
                    <a:pt x="10543032" y="3255264"/>
                  </a:lnTo>
                  <a:lnTo>
                    <a:pt x="10543032" y="0"/>
                  </a:lnTo>
                  <a:close/>
                </a:path>
              </a:pathLst>
            </a:custGeom>
            <a:solidFill>
              <a:srgbClr val="C8F9FB"/>
            </a:solidFill>
          </p:spPr>
          <p:txBody>
            <a:bodyPr wrap="square" lIns="0" tIns="0" rIns="0" bIns="0" rtlCol="0"/>
            <a:lstStyle/>
            <a:p/>
          </p:txBody>
        </p:sp>
        <p:sp>
          <p:nvSpPr>
            <p:cNvPr id="5" name="object 5"/>
            <p:cNvSpPr/>
            <p:nvPr/>
          </p:nvSpPr>
          <p:spPr>
            <a:xfrm>
              <a:off x="967740" y="1242059"/>
              <a:ext cx="10543540" cy="3255645"/>
            </a:xfrm>
            <a:custGeom>
              <a:avLst/>
              <a:gdLst/>
              <a:ahLst/>
              <a:cxnLst/>
              <a:rect l="l" t="t" r="r" b="b"/>
              <a:pathLst>
                <a:path w="10543540" h="3255645">
                  <a:moveTo>
                    <a:pt x="0" y="3255264"/>
                  </a:moveTo>
                  <a:lnTo>
                    <a:pt x="10543032" y="3255264"/>
                  </a:lnTo>
                  <a:lnTo>
                    <a:pt x="10543032" y="0"/>
                  </a:lnTo>
                  <a:lnTo>
                    <a:pt x="0" y="0"/>
                  </a:lnTo>
                  <a:lnTo>
                    <a:pt x="0" y="3255264"/>
                  </a:lnTo>
                  <a:close/>
                </a:path>
              </a:pathLst>
            </a:custGeom>
            <a:ln w="12191">
              <a:solidFill>
                <a:srgbClr val="085091"/>
              </a:solidFill>
            </a:ln>
          </p:spPr>
          <p:txBody>
            <a:bodyPr wrap="square" lIns="0" tIns="0" rIns="0" bIns="0" rtlCol="0"/>
            <a:lstStyle/>
            <a:p/>
          </p:txBody>
        </p:sp>
      </p:grpSp>
      <p:sp>
        <p:nvSpPr>
          <p:cNvPr id="6" name="object 6"/>
          <p:cNvSpPr txBox="1"/>
          <p:nvPr/>
        </p:nvSpPr>
        <p:spPr>
          <a:xfrm>
            <a:off x="489610" y="1283690"/>
            <a:ext cx="11707495" cy="4973955"/>
          </a:xfrm>
          <a:prstGeom prst="rect">
            <a:avLst/>
          </a:prstGeom>
        </p:spPr>
        <p:txBody>
          <a:bodyPr wrap="square" lIns="0" tIns="110490" rIns="0" bIns="0" rtlCol="0" vert="horz">
            <a:spAutoFit/>
          </a:bodyPr>
          <a:lstStyle/>
          <a:p>
            <a:pPr marL="958215">
              <a:lnSpc>
                <a:spcPct val="100000"/>
              </a:lnSpc>
              <a:spcBef>
                <a:spcPts val="870"/>
              </a:spcBef>
            </a:pPr>
            <a:r>
              <a:rPr dirty="0" sz="3200">
                <a:latin typeface="黑体"/>
                <a:cs typeface="黑体"/>
              </a:rPr>
              <a:t>构成</a:t>
            </a:r>
            <a:r>
              <a:rPr dirty="0" sz="3200" spc="-15">
                <a:latin typeface="黑体"/>
                <a:cs typeface="黑体"/>
              </a:rPr>
              <a:t>客</a:t>
            </a:r>
            <a:r>
              <a:rPr dirty="0" sz="3200">
                <a:latin typeface="黑体"/>
                <a:cs typeface="黑体"/>
              </a:rPr>
              <a:t>观世</a:t>
            </a:r>
            <a:r>
              <a:rPr dirty="0" sz="3200" spc="-15">
                <a:latin typeface="黑体"/>
                <a:cs typeface="黑体"/>
              </a:rPr>
              <a:t>界</a:t>
            </a:r>
            <a:r>
              <a:rPr dirty="0" sz="3200">
                <a:latin typeface="黑体"/>
                <a:cs typeface="黑体"/>
              </a:rPr>
              <a:t>的三</a:t>
            </a:r>
            <a:r>
              <a:rPr dirty="0" sz="3200" spc="-15">
                <a:latin typeface="黑体"/>
                <a:cs typeface="黑体"/>
              </a:rPr>
              <a:t>大</a:t>
            </a:r>
            <a:r>
              <a:rPr dirty="0" sz="3200">
                <a:latin typeface="黑体"/>
                <a:cs typeface="黑体"/>
              </a:rPr>
              <a:t>要素：</a:t>
            </a:r>
            <a:endParaRPr sz="3200">
              <a:latin typeface="黑体"/>
              <a:cs typeface="黑体"/>
            </a:endParaRPr>
          </a:p>
          <a:p>
            <a:pPr marL="2584450" marR="2607310">
              <a:lnSpc>
                <a:spcPct val="115599"/>
              </a:lnSpc>
              <a:spcBef>
                <a:spcPts val="170"/>
              </a:spcBef>
            </a:pPr>
            <a:r>
              <a:rPr dirty="0" sz="3200">
                <a:solidFill>
                  <a:srgbClr val="0000FF"/>
                </a:solidFill>
                <a:latin typeface="黑体"/>
                <a:cs typeface="黑体"/>
              </a:rPr>
              <a:t>物质（材</a:t>
            </a:r>
            <a:r>
              <a:rPr dirty="0" sz="3200" spc="-15">
                <a:solidFill>
                  <a:srgbClr val="0000FF"/>
                </a:solidFill>
                <a:latin typeface="黑体"/>
                <a:cs typeface="黑体"/>
              </a:rPr>
              <a:t>料</a:t>
            </a:r>
            <a:r>
              <a:rPr dirty="0" sz="3200">
                <a:solidFill>
                  <a:srgbClr val="0000FF"/>
                </a:solidFill>
                <a:latin typeface="黑体"/>
                <a:cs typeface="黑体"/>
              </a:rPr>
              <a:t>）、能量（能源）</a:t>
            </a:r>
            <a:r>
              <a:rPr dirty="0" sz="3200" spc="-15">
                <a:solidFill>
                  <a:srgbClr val="0000FF"/>
                </a:solidFill>
                <a:latin typeface="黑体"/>
                <a:cs typeface="黑体"/>
              </a:rPr>
              <a:t>和</a:t>
            </a:r>
            <a:r>
              <a:rPr dirty="0" sz="3200">
                <a:solidFill>
                  <a:srgbClr val="0000FF"/>
                </a:solidFill>
                <a:latin typeface="黑体"/>
                <a:cs typeface="黑体"/>
              </a:rPr>
              <a:t>信息 </a:t>
            </a:r>
            <a:r>
              <a:rPr dirty="0" sz="3200">
                <a:latin typeface="黑体"/>
                <a:cs typeface="黑体"/>
              </a:rPr>
              <a:t>没有物质</a:t>
            </a:r>
            <a:r>
              <a:rPr dirty="0" sz="3200" spc="-15">
                <a:latin typeface="黑体"/>
                <a:cs typeface="黑体"/>
              </a:rPr>
              <a:t>，</a:t>
            </a:r>
            <a:r>
              <a:rPr dirty="0" sz="3200">
                <a:latin typeface="黑体"/>
                <a:cs typeface="黑体"/>
              </a:rPr>
              <a:t>什么东西也不存在；</a:t>
            </a:r>
            <a:endParaRPr sz="3200">
              <a:latin typeface="黑体"/>
              <a:cs typeface="黑体"/>
            </a:endParaRPr>
          </a:p>
          <a:p>
            <a:pPr marL="2584450" marR="3014345">
              <a:lnSpc>
                <a:spcPts val="4610"/>
              </a:lnSpc>
              <a:spcBef>
                <a:spcPts val="280"/>
              </a:spcBef>
            </a:pPr>
            <a:r>
              <a:rPr dirty="0" sz="3200" spc="5">
                <a:latin typeface="黑体"/>
                <a:cs typeface="黑体"/>
              </a:rPr>
              <a:t>没</a:t>
            </a:r>
            <a:r>
              <a:rPr dirty="0" sz="3200" spc="-10">
                <a:latin typeface="黑体"/>
                <a:cs typeface="黑体"/>
              </a:rPr>
              <a:t>有</a:t>
            </a:r>
            <a:r>
              <a:rPr dirty="0" sz="3200" spc="5">
                <a:latin typeface="黑体"/>
                <a:cs typeface="黑体"/>
              </a:rPr>
              <a:t>能量</a:t>
            </a:r>
            <a:r>
              <a:rPr dirty="0" sz="3200" spc="-10">
                <a:latin typeface="黑体"/>
                <a:cs typeface="黑体"/>
              </a:rPr>
              <a:t>，</a:t>
            </a:r>
            <a:r>
              <a:rPr dirty="0" sz="3200" spc="5">
                <a:latin typeface="黑体"/>
                <a:cs typeface="黑体"/>
              </a:rPr>
              <a:t>什么</a:t>
            </a:r>
            <a:r>
              <a:rPr dirty="0" sz="3200" spc="-10">
                <a:latin typeface="黑体"/>
                <a:cs typeface="黑体"/>
              </a:rPr>
              <a:t>事</a:t>
            </a:r>
            <a:r>
              <a:rPr dirty="0" sz="3200" spc="5">
                <a:latin typeface="黑体"/>
                <a:cs typeface="黑体"/>
              </a:rPr>
              <a:t>情也</a:t>
            </a:r>
            <a:r>
              <a:rPr dirty="0" sz="3200" spc="-10">
                <a:latin typeface="黑体"/>
                <a:cs typeface="黑体"/>
              </a:rPr>
              <a:t>不</a:t>
            </a:r>
            <a:r>
              <a:rPr dirty="0" sz="3200" spc="5">
                <a:latin typeface="黑体"/>
                <a:cs typeface="黑体"/>
              </a:rPr>
              <a:t>会发</a:t>
            </a:r>
            <a:r>
              <a:rPr dirty="0" sz="3200" spc="-10">
                <a:latin typeface="黑体"/>
                <a:cs typeface="黑体"/>
              </a:rPr>
              <a:t>生</a:t>
            </a:r>
            <a:r>
              <a:rPr dirty="0" sz="3200">
                <a:latin typeface="黑体"/>
                <a:cs typeface="黑体"/>
              </a:rPr>
              <a:t>； </a:t>
            </a:r>
            <a:r>
              <a:rPr dirty="0" sz="3200">
                <a:latin typeface="黑体"/>
                <a:cs typeface="黑体"/>
              </a:rPr>
              <a:t>没有信息</a:t>
            </a:r>
            <a:r>
              <a:rPr dirty="0" sz="3200" spc="-15">
                <a:latin typeface="黑体"/>
                <a:cs typeface="黑体"/>
              </a:rPr>
              <a:t>，</a:t>
            </a:r>
            <a:r>
              <a:rPr dirty="0" sz="3200">
                <a:latin typeface="黑体"/>
                <a:cs typeface="黑体"/>
              </a:rPr>
              <a:t>什么事物也没有意</a:t>
            </a:r>
            <a:r>
              <a:rPr dirty="0" sz="3200" spc="-15">
                <a:latin typeface="黑体"/>
                <a:cs typeface="黑体"/>
              </a:rPr>
              <a:t>义</a:t>
            </a:r>
            <a:r>
              <a:rPr dirty="0" sz="3200">
                <a:latin typeface="黑体"/>
                <a:cs typeface="黑体"/>
              </a:rPr>
              <a:t>。</a:t>
            </a:r>
            <a:endParaRPr sz="3200">
              <a:latin typeface="黑体"/>
              <a:cs typeface="黑体"/>
            </a:endParaRPr>
          </a:p>
          <a:p>
            <a:pPr>
              <a:lnSpc>
                <a:spcPct val="100000"/>
              </a:lnSpc>
              <a:spcBef>
                <a:spcPts val="35"/>
              </a:spcBef>
            </a:pPr>
            <a:endParaRPr sz="3600">
              <a:latin typeface="黑体"/>
              <a:cs typeface="黑体"/>
            </a:endParaRPr>
          </a:p>
          <a:p>
            <a:pPr marL="1070610">
              <a:lnSpc>
                <a:spcPct val="100000"/>
              </a:lnSpc>
            </a:pPr>
            <a:r>
              <a:rPr dirty="0" sz="3600" spc="-5">
                <a:solidFill>
                  <a:srgbClr val="0000CC"/>
                </a:solidFill>
                <a:latin typeface="黑体"/>
                <a:cs typeface="黑体"/>
              </a:rPr>
              <a:t>化</a:t>
            </a:r>
            <a:r>
              <a:rPr dirty="0" sz="3600" spc="-5">
                <a:solidFill>
                  <a:srgbClr val="C00000"/>
                </a:solidFill>
                <a:latin typeface="黑体"/>
                <a:cs typeface="黑体"/>
              </a:rPr>
              <a:t>工创造物质</a:t>
            </a:r>
            <a:r>
              <a:rPr dirty="0" sz="3600">
                <a:solidFill>
                  <a:srgbClr val="C00000"/>
                </a:solidFill>
                <a:latin typeface="黑体"/>
                <a:cs typeface="黑体"/>
              </a:rPr>
              <a:t>，</a:t>
            </a:r>
            <a:r>
              <a:rPr dirty="0" sz="3600" spc="-5">
                <a:solidFill>
                  <a:srgbClr val="0000CC"/>
                </a:solidFill>
                <a:latin typeface="黑体"/>
                <a:cs typeface="黑体"/>
              </a:rPr>
              <a:t>能</a:t>
            </a:r>
            <a:r>
              <a:rPr dirty="0" sz="3600" spc="-5">
                <a:solidFill>
                  <a:srgbClr val="C00000"/>
                </a:solidFill>
                <a:latin typeface="黑体"/>
                <a:cs typeface="黑体"/>
              </a:rPr>
              <a:t>源提供能量</a:t>
            </a:r>
            <a:r>
              <a:rPr dirty="0" sz="3600">
                <a:solidFill>
                  <a:srgbClr val="C00000"/>
                </a:solidFill>
                <a:latin typeface="黑体"/>
                <a:cs typeface="黑体"/>
              </a:rPr>
              <a:t>，</a:t>
            </a:r>
            <a:r>
              <a:rPr dirty="0" sz="3600" spc="-5">
                <a:solidFill>
                  <a:srgbClr val="0000CC"/>
                </a:solidFill>
                <a:latin typeface="黑体"/>
                <a:cs typeface="黑体"/>
              </a:rPr>
              <a:t>智</a:t>
            </a:r>
            <a:r>
              <a:rPr dirty="0" sz="3600" spc="-5">
                <a:solidFill>
                  <a:srgbClr val="C00000"/>
                </a:solidFill>
                <a:latin typeface="黑体"/>
                <a:cs typeface="黑体"/>
              </a:rPr>
              <a:t>慧掌控信息</a:t>
            </a:r>
            <a:endParaRPr sz="3600">
              <a:latin typeface="黑体"/>
              <a:cs typeface="黑体"/>
            </a:endParaRPr>
          </a:p>
          <a:p>
            <a:pPr marL="12700">
              <a:lnSpc>
                <a:spcPct val="100000"/>
              </a:lnSpc>
              <a:spcBef>
                <a:spcPts val="2035"/>
              </a:spcBef>
            </a:pPr>
            <a:r>
              <a:rPr dirty="0" sz="4000" spc="-5" b="1">
                <a:solidFill>
                  <a:srgbClr val="C00000"/>
                </a:solidFill>
                <a:latin typeface="等线"/>
                <a:cs typeface="等线"/>
              </a:rPr>
              <a:t>智慧</a:t>
            </a:r>
            <a:r>
              <a:rPr dirty="0" sz="4000" b="1">
                <a:solidFill>
                  <a:srgbClr val="C00000"/>
                </a:solidFill>
                <a:latin typeface="等线"/>
                <a:cs typeface="等线"/>
              </a:rPr>
              <a:t>能</a:t>
            </a:r>
            <a:r>
              <a:rPr dirty="0" sz="4000" spc="-5" b="1">
                <a:solidFill>
                  <a:srgbClr val="C00000"/>
                </a:solidFill>
                <a:latin typeface="等线"/>
                <a:cs typeface="等线"/>
              </a:rPr>
              <a:t>源</a:t>
            </a:r>
            <a:r>
              <a:rPr dirty="0" sz="4000" b="1">
                <a:solidFill>
                  <a:srgbClr val="C00000"/>
                </a:solidFill>
                <a:latin typeface="等线"/>
                <a:cs typeface="等线"/>
              </a:rPr>
              <a:t>与智</a:t>
            </a:r>
            <a:r>
              <a:rPr dirty="0" sz="4000" spc="-5" b="1">
                <a:solidFill>
                  <a:srgbClr val="C00000"/>
                </a:solidFill>
                <a:latin typeface="等线"/>
                <a:cs typeface="等线"/>
              </a:rPr>
              <a:t>能化</a:t>
            </a:r>
            <a:r>
              <a:rPr dirty="0" sz="4000" spc="10" b="1">
                <a:solidFill>
                  <a:srgbClr val="C00000"/>
                </a:solidFill>
                <a:latin typeface="等线"/>
                <a:cs typeface="等线"/>
              </a:rPr>
              <a:t>工</a:t>
            </a:r>
            <a:r>
              <a:rPr dirty="0" sz="4000" spc="-5" b="1">
                <a:solidFill>
                  <a:srgbClr val="C00000"/>
                </a:solidFill>
                <a:latin typeface="等线"/>
                <a:cs typeface="等线"/>
              </a:rPr>
              <a:t>推动</a:t>
            </a:r>
            <a:r>
              <a:rPr dirty="0" sz="4000" b="1">
                <a:solidFill>
                  <a:srgbClr val="C00000"/>
                </a:solidFill>
                <a:latin typeface="等线"/>
                <a:cs typeface="等线"/>
              </a:rPr>
              <a:t>人</a:t>
            </a:r>
            <a:r>
              <a:rPr dirty="0" sz="4000" spc="-5" b="1">
                <a:solidFill>
                  <a:srgbClr val="C00000"/>
                </a:solidFill>
                <a:latin typeface="等线"/>
                <a:cs typeface="等线"/>
              </a:rPr>
              <a:t>类社</a:t>
            </a:r>
            <a:r>
              <a:rPr dirty="0" sz="4000" b="1">
                <a:solidFill>
                  <a:srgbClr val="C00000"/>
                </a:solidFill>
                <a:latin typeface="等线"/>
                <a:cs typeface="等线"/>
              </a:rPr>
              <a:t>会</a:t>
            </a:r>
            <a:r>
              <a:rPr dirty="0" sz="4000" spc="-5" b="1">
                <a:solidFill>
                  <a:srgbClr val="C00000"/>
                </a:solidFill>
                <a:latin typeface="等线"/>
                <a:cs typeface="等线"/>
              </a:rPr>
              <a:t>发展</a:t>
            </a:r>
            <a:r>
              <a:rPr dirty="0" sz="4000" b="1">
                <a:solidFill>
                  <a:srgbClr val="C00000"/>
                </a:solidFill>
                <a:latin typeface="等线"/>
                <a:cs typeface="等线"/>
              </a:rPr>
              <a:t>和</a:t>
            </a:r>
            <a:r>
              <a:rPr dirty="0" sz="4000" spc="-5" b="1">
                <a:solidFill>
                  <a:srgbClr val="C00000"/>
                </a:solidFill>
                <a:latin typeface="等线"/>
                <a:cs typeface="等线"/>
              </a:rPr>
              <a:t>文明</a:t>
            </a:r>
            <a:r>
              <a:rPr dirty="0" sz="4000" b="1">
                <a:solidFill>
                  <a:srgbClr val="C00000"/>
                </a:solidFill>
                <a:latin typeface="等线"/>
                <a:cs typeface="等线"/>
              </a:rPr>
              <a:t>进</a:t>
            </a:r>
            <a:r>
              <a:rPr dirty="0" sz="4000" spc="-5" b="1">
                <a:solidFill>
                  <a:srgbClr val="C00000"/>
                </a:solidFill>
                <a:latin typeface="等线"/>
                <a:cs typeface="等线"/>
              </a:rPr>
              <a:t>步！</a:t>
            </a:r>
            <a:endParaRPr sz="4000">
              <a:latin typeface="等线"/>
              <a:cs typeface="等线"/>
            </a:endParaRP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9" name="object 9"/>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
        <p:nvSpPr>
          <p:cNvPr id="7" name="object 7"/>
          <p:cNvSpPr txBox="1">
            <a:spLocks noGrp="1"/>
          </p:cNvSpPr>
          <p:nvPr>
            <p:ph type="title"/>
          </p:nvPr>
        </p:nvSpPr>
        <p:spPr>
          <a:xfrm>
            <a:off x="3498850" y="162001"/>
            <a:ext cx="4593590" cy="635000"/>
          </a:xfrm>
          <a:prstGeom prst="rect"/>
        </p:spPr>
        <p:txBody>
          <a:bodyPr wrap="square" lIns="0" tIns="12065" rIns="0" bIns="0" rtlCol="0" vert="horz">
            <a:spAutoFit/>
          </a:bodyPr>
          <a:lstStyle/>
          <a:p>
            <a:pPr marL="12700">
              <a:lnSpc>
                <a:spcPct val="100000"/>
              </a:lnSpc>
              <a:spcBef>
                <a:spcPts val="95"/>
              </a:spcBef>
            </a:pPr>
            <a:r>
              <a:rPr dirty="0" spc="-10"/>
              <a:t>智慧能源</a:t>
            </a:r>
            <a:r>
              <a:rPr dirty="0" spc="-5"/>
              <a:t>与</a:t>
            </a:r>
            <a:r>
              <a:rPr dirty="0" spc="-10"/>
              <a:t>智能化工</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3" name="object 3"/>
          <p:cNvGrpSpPr/>
          <p:nvPr/>
        </p:nvGrpSpPr>
        <p:grpSpPr>
          <a:xfrm>
            <a:off x="1796795" y="4526279"/>
            <a:ext cx="8098790" cy="2159635"/>
            <a:chOff x="1796795" y="4526279"/>
            <a:chExt cx="8098790" cy="2159635"/>
          </a:xfrm>
        </p:grpSpPr>
        <p:sp>
          <p:nvSpPr>
            <p:cNvPr id="4" name="object 4"/>
            <p:cNvSpPr/>
            <p:nvPr/>
          </p:nvSpPr>
          <p:spPr>
            <a:xfrm>
              <a:off x="3410712" y="4838699"/>
              <a:ext cx="6383020" cy="852169"/>
            </a:xfrm>
            <a:custGeom>
              <a:avLst/>
              <a:gdLst/>
              <a:ahLst/>
              <a:cxnLst/>
              <a:rect l="l" t="t" r="r" b="b"/>
              <a:pathLst>
                <a:path w="6383020" h="852170">
                  <a:moveTo>
                    <a:pt x="6382512" y="364236"/>
                  </a:moveTo>
                  <a:lnTo>
                    <a:pt x="4791329" y="364236"/>
                  </a:lnTo>
                  <a:lnTo>
                    <a:pt x="4791329" y="343027"/>
                  </a:lnTo>
                  <a:lnTo>
                    <a:pt x="4697984" y="332867"/>
                  </a:lnTo>
                  <a:lnTo>
                    <a:pt x="4697984" y="233934"/>
                  </a:lnTo>
                  <a:lnTo>
                    <a:pt x="4679442" y="228600"/>
                  </a:lnTo>
                  <a:lnTo>
                    <a:pt x="4679442" y="110871"/>
                  </a:lnTo>
                  <a:lnTo>
                    <a:pt x="4661916" y="95377"/>
                  </a:lnTo>
                  <a:lnTo>
                    <a:pt x="4661916" y="37592"/>
                  </a:lnTo>
                  <a:lnTo>
                    <a:pt x="4568317" y="37592"/>
                  </a:lnTo>
                  <a:lnTo>
                    <a:pt x="4556506" y="50292"/>
                  </a:lnTo>
                  <a:lnTo>
                    <a:pt x="4556506" y="93345"/>
                  </a:lnTo>
                  <a:lnTo>
                    <a:pt x="4541266" y="108077"/>
                  </a:lnTo>
                  <a:lnTo>
                    <a:pt x="4541266" y="233934"/>
                  </a:lnTo>
                  <a:lnTo>
                    <a:pt x="4530725" y="233934"/>
                  </a:lnTo>
                  <a:lnTo>
                    <a:pt x="4530725" y="364236"/>
                  </a:lnTo>
                  <a:lnTo>
                    <a:pt x="4530725" y="496824"/>
                  </a:lnTo>
                  <a:lnTo>
                    <a:pt x="4530725" y="658368"/>
                  </a:lnTo>
                  <a:lnTo>
                    <a:pt x="4508881" y="638302"/>
                  </a:lnTo>
                  <a:lnTo>
                    <a:pt x="4498848" y="638302"/>
                  </a:lnTo>
                  <a:lnTo>
                    <a:pt x="4498848" y="620014"/>
                  </a:lnTo>
                  <a:lnTo>
                    <a:pt x="4442460" y="620014"/>
                  </a:lnTo>
                  <a:lnTo>
                    <a:pt x="4442460" y="496824"/>
                  </a:lnTo>
                  <a:lnTo>
                    <a:pt x="4530725" y="496824"/>
                  </a:lnTo>
                  <a:lnTo>
                    <a:pt x="4530725" y="364236"/>
                  </a:lnTo>
                  <a:lnTo>
                    <a:pt x="4421276" y="364236"/>
                  </a:lnTo>
                  <a:lnTo>
                    <a:pt x="4413377" y="361569"/>
                  </a:lnTo>
                  <a:lnTo>
                    <a:pt x="4413377" y="344805"/>
                  </a:lnTo>
                  <a:lnTo>
                    <a:pt x="4420362" y="344805"/>
                  </a:lnTo>
                  <a:lnTo>
                    <a:pt x="4420362" y="326517"/>
                  </a:lnTo>
                  <a:lnTo>
                    <a:pt x="4413377" y="326517"/>
                  </a:lnTo>
                  <a:lnTo>
                    <a:pt x="4413377" y="317373"/>
                  </a:lnTo>
                  <a:lnTo>
                    <a:pt x="4334891" y="317373"/>
                  </a:lnTo>
                  <a:lnTo>
                    <a:pt x="4334891" y="324739"/>
                  </a:lnTo>
                  <a:lnTo>
                    <a:pt x="4327017" y="324739"/>
                  </a:lnTo>
                  <a:lnTo>
                    <a:pt x="4327017" y="344805"/>
                  </a:lnTo>
                  <a:lnTo>
                    <a:pt x="4332859" y="344805"/>
                  </a:lnTo>
                  <a:lnTo>
                    <a:pt x="4332859" y="362331"/>
                  </a:lnTo>
                  <a:lnTo>
                    <a:pt x="4323029" y="364236"/>
                  </a:lnTo>
                  <a:lnTo>
                    <a:pt x="4315841" y="364236"/>
                  </a:lnTo>
                  <a:lnTo>
                    <a:pt x="4315841" y="232664"/>
                  </a:lnTo>
                  <a:lnTo>
                    <a:pt x="4291838" y="207772"/>
                  </a:lnTo>
                  <a:lnTo>
                    <a:pt x="4281551" y="207772"/>
                  </a:lnTo>
                  <a:lnTo>
                    <a:pt x="4281551" y="153797"/>
                  </a:lnTo>
                  <a:lnTo>
                    <a:pt x="4276725" y="143637"/>
                  </a:lnTo>
                  <a:lnTo>
                    <a:pt x="4265549" y="143637"/>
                  </a:lnTo>
                  <a:lnTo>
                    <a:pt x="4265549" y="33528"/>
                  </a:lnTo>
                  <a:lnTo>
                    <a:pt x="4164330" y="0"/>
                  </a:lnTo>
                  <a:lnTo>
                    <a:pt x="4164330" y="97409"/>
                  </a:lnTo>
                  <a:lnTo>
                    <a:pt x="4066794" y="105029"/>
                  </a:lnTo>
                  <a:lnTo>
                    <a:pt x="4066794" y="364236"/>
                  </a:lnTo>
                  <a:lnTo>
                    <a:pt x="4066794" y="496824"/>
                  </a:lnTo>
                  <a:lnTo>
                    <a:pt x="4066794" y="560959"/>
                  </a:lnTo>
                  <a:lnTo>
                    <a:pt x="4041902" y="579501"/>
                  </a:lnTo>
                  <a:lnTo>
                    <a:pt x="4041902" y="515239"/>
                  </a:lnTo>
                  <a:lnTo>
                    <a:pt x="4034663" y="515239"/>
                  </a:lnTo>
                  <a:lnTo>
                    <a:pt x="4034663" y="496824"/>
                  </a:lnTo>
                  <a:lnTo>
                    <a:pt x="4066794" y="496824"/>
                  </a:lnTo>
                  <a:lnTo>
                    <a:pt x="4066794" y="364236"/>
                  </a:lnTo>
                  <a:lnTo>
                    <a:pt x="4029710" y="364236"/>
                  </a:lnTo>
                  <a:lnTo>
                    <a:pt x="4029710" y="496824"/>
                  </a:lnTo>
                  <a:lnTo>
                    <a:pt x="4029710" y="509905"/>
                  </a:lnTo>
                  <a:lnTo>
                    <a:pt x="4009136" y="509905"/>
                  </a:lnTo>
                  <a:lnTo>
                    <a:pt x="3993642" y="523621"/>
                  </a:lnTo>
                  <a:lnTo>
                    <a:pt x="3993591" y="496824"/>
                  </a:lnTo>
                  <a:lnTo>
                    <a:pt x="4029710" y="496824"/>
                  </a:lnTo>
                  <a:lnTo>
                    <a:pt x="4029710" y="364236"/>
                  </a:lnTo>
                  <a:lnTo>
                    <a:pt x="3993388" y="364236"/>
                  </a:lnTo>
                  <a:lnTo>
                    <a:pt x="3993134" y="199898"/>
                  </a:lnTo>
                  <a:lnTo>
                    <a:pt x="3985260" y="199898"/>
                  </a:lnTo>
                  <a:lnTo>
                    <a:pt x="3985260" y="185674"/>
                  </a:lnTo>
                  <a:lnTo>
                    <a:pt x="3929507" y="185674"/>
                  </a:lnTo>
                  <a:lnTo>
                    <a:pt x="3920109" y="170942"/>
                  </a:lnTo>
                  <a:lnTo>
                    <a:pt x="3912235" y="170942"/>
                  </a:lnTo>
                  <a:lnTo>
                    <a:pt x="3912235" y="187706"/>
                  </a:lnTo>
                  <a:lnTo>
                    <a:pt x="3877691" y="187706"/>
                  </a:lnTo>
                  <a:lnTo>
                    <a:pt x="3867023" y="170942"/>
                  </a:lnTo>
                  <a:lnTo>
                    <a:pt x="3857625" y="170942"/>
                  </a:lnTo>
                  <a:lnTo>
                    <a:pt x="3857625" y="186944"/>
                  </a:lnTo>
                  <a:lnTo>
                    <a:pt x="3847084" y="186944"/>
                  </a:lnTo>
                  <a:lnTo>
                    <a:pt x="3825494" y="154305"/>
                  </a:lnTo>
                  <a:lnTo>
                    <a:pt x="3764661" y="154305"/>
                  </a:lnTo>
                  <a:lnTo>
                    <a:pt x="3743706" y="189484"/>
                  </a:lnTo>
                  <a:lnTo>
                    <a:pt x="3734054" y="195834"/>
                  </a:lnTo>
                  <a:lnTo>
                    <a:pt x="3734054" y="364236"/>
                  </a:lnTo>
                  <a:lnTo>
                    <a:pt x="3631565" y="364236"/>
                  </a:lnTo>
                  <a:lnTo>
                    <a:pt x="3631565" y="335407"/>
                  </a:lnTo>
                  <a:lnTo>
                    <a:pt x="3593973" y="335407"/>
                  </a:lnTo>
                  <a:lnTo>
                    <a:pt x="3593973" y="308737"/>
                  </a:lnTo>
                  <a:lnTo>
                    <a:pt x="3559429" y="308737"/>
                  </a:lnTo>
                  <a:lnTo>
                    <a:pt x="3559429" y="292481"/>
                  </a:lnTo>
                  <a:lnTo>
                    <a:pt x="3506978" y="292481"/>
                  </a:lnTo>
                  <a:lnTo>
                    <a:pt x="3506978" y="257556"/>
                  </a:lnTo>
                  <a:lnTo>
                    <a:pt x="3499993" y="257556"/>
                  </a:lnTo>
                  <a:lnTo>
                    <a:pt x="3499993" y="364236"/>
                  </a:lnTo>
                  <a:lnTo>
                    <a:pt x="3420618" y="364236"/>
                  </a:lnTo>
                  <a:lnTo>
                    <a:pt x="3420618" y="496824"/>
                  </a:lnTo>
                  <a:lnTo>
                    <a:pt x="3420618" y="574167"/>
                  </a:lnTo>
                  <a:lnTo>
                    <a:pt x="3398520" y="574167"/>
                  </a:lnTo>
                  <a:lnTo>
                    <a:pt x="3398520" y="754519"/>
                  </a:lnTo>
                  <a:lnTo>
                    <a:pt x="3361309" y="754519"/>
                  </a:lnTo>
                  <a:lnTo>
                    <a:pt x="3361309" y="621284"/>
                  </a:lnTo>
                  <a:lnTo>
                    <a:pt x="3348482" y="605028"/>
                  </a:lnTo>
                  <a:lnTo>
                    <a:pt x="3307969" y="605028"/>
                  </a:lnTo>
                  <a:lnTo>
                    <a:pt x="3307969" y="519557"/>
                  </a:lnTo>
                  <a:lnTo>
                    <a:pt x="3295510" y="496824"/>
                  </a:lnTo>
                  <a:lnTo>
                    <a:pt x="3420618" y="496824"/>
                  </a:lnTo>
                  <a:lnTo>
                    <a:pt x="3420618" y="364236"/>
                  </a:lnTo>
                  <a:lnTo>
                    <a:pt x="3286125" y="364236"/>
                  </a:lnTo>
                  <a:lnTo>
                    <a:pt x="3286125" y="295021"/>
                  </a:lnTo>
                  <a:lnTo>
                    <a:pt x="3269107" y="287147"/>
                  </a:lnTo>
                  <a:lnTo>
                    <a:pt x="3269107" y="271145"/>
                  </a:lnTo>
                  <a:lnTo>
                    <a:pt x="3262503" y="268859"/>
                  </a:lnTo>
                  <a:lnTo>
                    <a:pt x="3262503" y="227076"/>
                  </a:lnTo>
                  <a:lnTo>
                    <a:pt x="3257296" y="227838"/>
                  </a:lnTo>
                  <a:lnTo>
                    <a:pt x="3257296" y="267081"/>
                  </a:lnTo>
                  <a:lnTo>
                    <a:pt x="3191256" y="243332"/>
                  </a:lnTo>
                  <a:lnTo>
                    <a:pt x="3097911" y="250952"/>
                  </a:lnTo>
                  <a:lnTo>
                    <a:pt x="3097911" y="364236"/>
                  </a:lnTo>
                  <a:lnTo>
                    <a:pt x="0" y="364236"/>
                  </a:lnTo>
                  <a:lnTo>
                    <a:pt x="0" y="496824"/>
                  </a:lnTo>
                  <a:lnTo>
                    <a:pt x="3035427" y="496824"/>
                  </a:lnTo>
                  <a:lnTo>
                    <a:pt x="3035427" y="765962"/>
                  </a:lnTo>
                  <a:lnTo>
                    <a:pt x="3027934" y="765962"/>
                  </a:lnTo>
                  <a:lnTo>
                    <a:pt x="3027934" y="788085"/>
                  </a:lnTo>
                  <a:lnTo>
                    <a:pt x="3012694" y="788085"/>
                  </a:lnTo>
                  <a:lnTo>
                    <a:pt x="3012694" y="807669"/>
                  </a:lnTo>
                  <a:lnTo>
                    <a:pt x="2905506" y="807669"/>
                  </a:lnTo>
                  <a:lnTo>
                    <a:pt x="2905506" y="836142"/>
                  </a:lnTo>
                  <a:lnTo>
                    <a:pt x="2818511" y="836142"/>
                  </a:lnTo>
                  <a:lnTo>
                    <a:pt x="2781554" y="805129"/>
                  </a:lnTo>
                  <a:lnTo>
                    <a:pt x="2507869" y="805129"/>
                  </a:lnTo>
                  <a:lnTo>
                    <a:pt x="2505456" y="851916"/>
                  </a:lnTo>
                  <a:lnTo>
                    <a:pt x="5977128" y="851916"/>
                  </a:lnTo>
                  <a:lnTo>
                    <a:pt x="5977128" y="696595"/>
                  </a:lnTo>
                  <a:lnTo>
                    <a:pt x="5832221" y="696595"/>
                  </a:lnTo>
                  <a:lnTo>
                    <a:pt x="5823204" y="690626"/>
                  </a:lnTo>
                  <a:lnTo>
                    <a:pt x="5801614" y="704723"/>
                  </a:lnTo>
                  <a:lnTo>
                    <a:pt x="5754370" y="704723"/>
                  </a:lnTo>
                  <a:lnTo>
                    <a:pt x="5744718" y="699389"/>
                  </a:lnTo>
                  <a:lnTo>
                    <a:pt x="5728970" y="707517"/>
                  </a:lnTo>
                  <a:lnTo>
                    <a:pt x="5728970" y="691642"/>
                  </a:lnTo>
                  <a:lnTo>
                    <a:pt x="5718937" y="689356"/>
                  </a:lnTo>
                  <a:lnTo>
                    <a:pt x="5718937" y="624078"/>
                  </a:lnTo>
                  <a:lnTo>
                    <a:pt x="5725541" y="624078"/>
                  </a:lnTo>
                  <a:lnTo>
                    <a:pt x="5725541" y="620014"/>
                  </a:lnTo>
                  <a:lnTo>
                    <a:pt x="5718937" y="620014"/>
                  </a:lnTo>
                  <a:lnTo>
                    <a:pt x="5718937" y="591058"/>
                  </a:lnTo>
                  <a:lnTo>
                    <a:pt x="5703189" y="582295"/>
                  </a:lnTo>
                  <a:lnTo>
                    <a:pt x="5703189" y="573405"/>
                  </a:lnTo>
                  <a:lnTo>
                    <a:pt x="5701411" y="570611"/>
                  </a:lnTo>
                  <a:lnTo>
                    <a:pt x="5682869" y="556133"/>
                  </a:lnTo>
                  <a:lnTo>
                    <a:pt x="5681091" y="556387"/>
                  </a:lnTo>
                  <a:lnTo>
                    <a:pt x="5664708" y="573405"/>
                  </a:lnTo>
                  <a:lnTo>
                    <a:pt x="5664708" y="583057"/>
                  </a:lnTo>
                  <a:lnTo>
                    <a:pt x="5648325" y="591312"/>
                  </a:lnTo>
                  <a:lnTo>
                    <a:pt x="5648325" y="622046"/>
                  </a:lnTo>
                  <a:lnTo>
                    <a:pt x="5643118" y="622046"/>
                  </a:lnTo>
                  <a:lnTo>
                    <a:pt x="5643118" y="626364"/>
                  </a:lnTo>
                  <a:lnTo>
                    <a:pt x="5648960" y="626364"/>
                  </a:lnTo>
                  <a:lnTo>
                    <a:pt x="5648960" y="655574"/>
                  </a:lnTo>
                  <a:lnTo>
                    <a:pt x="5618353" y="669798"/>
                  </a:lnTo>
                  <a:lnTo>
                    <a:pt x="5618353" y="707517"/>
                  </a:lnTo>
                  <a:lnTo>
                    <a:pt x="5611368" y="707517"/>
                  </a:lnTo>
                  <a:lnTo>
                    <a:pt x="5605653" y="706755"/>
                  </a:lnTo>
                  <a:lnTo>
                    <a:pt x="5599557" y="706755"/>
                  </a:lnTo>
                  <a:lnTo>
                    <a:pt x="5597779" y="707263"/>
                  </a:lnTo>
                  <a:lnTo>
                    <a:pt x="5594985" y="708787"/>
                  </a:lnTo>
                  <a:lnTo>
                    <a:pt x="5593207" y="710565"/>
                  </a:lnTo>
                  <a:lnTo>
                    <a:pt x="5586857" y="711073"/>
                  </a:lnTo>
                  <a:lnTo>
                    <a:pt x="5580761" y="712343"/>
                  </a:lnTo>
                  <a:lnTo>
                    <a:pt x="5573141" y="714375"/>
                  </a:lnTo>
                  <a:lnTo>
                    <a:pt x="5573141" y="697611"/>
                  </a:lnTo>
                  <a:lnTo>
                    <a:pt x="5536565" y="697611"/>
                  </a:lnTo>
                  <a:lnTo>
                    <a:pt x="5483225" y="667512"/>
                  </a:lnTo>
                  <a:lnTo>
                    <a:pt x="5439537" y="704215"/>
                  </a:lnTo>
                  <a:lnTo>
                    <a:pt x="5439537" y="738251"/>
                  </a:lnTo>
                  <a:lnTo>
                    <a:pt x="5392801" y="738251"/>
                  </a:lnTo>
                  <a:lnTo>
                    <a:pt x="5392801" y="689356"/>
                  </a:lnTo>
                  <a:lnTo>
                    <a:pt x="5380736" y="675132"/>
                  </a:lnTo>
                  <a:lnTo>
                    <a:pt x="5268976" y="675132"/>
                  </a:lnTo>
                  <a:lnTo>
                    <a:pt x="5268976" y="736981"/>
                  </a:lnTo>
                  <a:lnTo>
                    <a:pt x="5242814" y="734949"/>
                  </a:lnTo>
                  <a:lnTo>
                    <a:pt x="5242814" y="631698"/>
                  </a:lnTo>
                  <a:lnTo>
                    <a:pt x="5189474" y="628650"/>
                  </a:lnTo>
                  <a:lnTo>
                    <a:pt x="5189474" y="577723"/>
                  </a:lnTo>
                  <a:lnTo>
                    <a:pt x="5162804" y="577723"/>
                  </a:lnTo>
                  <a:lnTo>
                    <a:pt x="5160772" y="498983"/>
                  </a:lnTo>
                  <a:lnTo>
                    <a:pt x="5091303" y="498983"/>
                  </a:lnTo>
                  <a:lnTo>
                    <a:pt x="4970399" y="522605"/>
                  </a:lnTo>
                  <a:lnTo>
                    <a:pt x="4970399" y="690626"/>
                  </a:lnTo>
                  <a:lnTo>
                    <a:pt x="4952873" y="690626"/>
                  </a:lnTo>
                  <a:lnTo>
                    <a:pt x="4952873" y="677926"/>
                  </a:lnTo>
                  <a:lnTo>
                    <a:pt x="4917059" y="677926"/>
                  </a:lnTo>
                  <a:lnTo>
                    <a:pt x="4917059" y="496824"/>
                  </a:lnTo>
                  <a:lnTo>
                    <a:pt x="6382512" y="496824"/>
                  </a:lnTo>
                  <a:lnTo>
                    <a:pt x="6382512" y="364236"/>
                  </a:lnTo>
                  <a:close/>
                </a:path>
              </a:pathLst>
            </a:custGeom>
            <a:solidFill>
              <a:srgbClr val="1556AD"/>
            </a:solidFill>
          </p:spPr>
          <p:txBody>
            <a:bodyPr wrap="square" lIns="0" tIns="0" rIns="0" bIns="0" rtlCol="0"/>
            <a:lstStyle/>
            <a:p/>
          </p:txBody>
        </p:sp>
        <p:sp>
          <p:nvSpPr>
            <p:cNvPr id="5" name="object 5"/>
            <p:cNvSpPr/>
            <p:nvPr/>
          </p:nvSpPr>
          <p:spPr>
            <a:xfrm>
              <a:off x="5411724" y="5713475"/>
              <a:ext cx="1493520" cy="753110"/>
            </a:xfrm>
            <a:custGeom>
              <a:avLst/>
              <a:gdLst/>
              <a:ahLst/>
              <a:cxnLst/>
              <a:rect l="l" t="t" r="r" b="b"/>
              <a:pathLst>
                <a:path w="1493520" h="753110">
                  <a:moveTo>
                    <a:pt x="1493520" y="0"/>
                  </a:moveTo>
                  <a:lnTo>
                    <a:pt x="0" y="0"/>
                  </a:lnTo>
                  <a:lnTo>
                    <a:pt x="0" y="752856"/>
                  </a:lnTo>
                  <a:lnTo>
                    <a:pt x="1493520" y="752856"/>
                  </a:lnTo>
                  <a:lnTo>
                    <a:pt x="1493520" y="0"/>
                  </a:lnTo>
                  <a:close/>
                </a:path>
              </a:pathLst>
            </a:custGeom>
            <a:solidFill>
              <a:srgbClr val="083762"/>
            </a:solidFill>
          </p:spPr>
          <p:txBody>
            <a:bodyPr wrap="square" lIns="0" tIns="0" rIns="0" bIns="0" rtlCol="0"/>
            <a:lstStyle/>
            <a:p/>
          </p:txBody>
        </p:sp>
        <p:sp>
          <p:nvSpPr>
            <p:cNvPr id="6" name="object 6"/>
            <p:cNvSpPr/>
            <p:nvPr/>
          </p:nvSpPr>
          <p:spPr>
            <a:xfrm>
              <a:off x="6905243" y="5713475"/>
              <a:ext cx="1495425" cy="753110"/>
            </a:xfrm>
            <a:custGeom>
              <a:avLst/>
              <a:gdLst/>
              <a:ahLst/>
              <a:cxnLst/>
              <a:rect l="l" t="t" r="r" b="b"/>
              <a:pathLst>
                <a:path w="1495425" h="753110">
                  <a:moveTo>
                    <a:pt x="1495044" y="0"/>
                  </a:moveTo>
                  <a:lnTo>
                    <a:pt x="0" y="0"/>
                  </a:lnTo>
                  <a:lnTo>
                    <a:pt x="0" y="752856"/>
                  </a:lnTo>
                  <a:lnTo>
                    <a:pt x="1495044" y="752856"/>
                  </a:lnTo>
                  <a:lnTo>
                    <a:pt x="1495044" y="0"/>
                  </a:lnTo>
                  <a:close/>
                </a:path>
              </a:pathLst>
            </a:custGeom>
            <a:solidFill>
              <a:srgbClr val="0A5294"/>
            </a:solidFill>
          </p:spPr>
          <p:txBody>
            <a:bodyPr wrap="square" lIns="0" tIns="0" rIns="0" bIns="0" rtlCol="0"/>
            <a:lstStyle/>
            <a:p/>
          </p:txBody>
        </p:sp>
        <p:sp>
          <p:nvSpPr>
            <p:cNvPr id="7" name="object 7"/>
            <p:cNvSpPr/>
            <p:nvPr/>
          </p:nvSpPr>
          <p:spPr>
            <a:xfrm>
              <a:off x="8400288" y="5713475"/>
              <a:ext cx="1495425" cy="753110"/>
            </a:xfrm>
            <a:custGeom>
              <a:avLst/>
              <a:gdLst/>
              <a:ahLst/>
              <a:cxnLst/>
              <a:rect l="l" t="t" r="r" b="b"/>
              <a:pathLst>
                <a:path w="1495425" h="753110">
                  <a:moveTo>
                    <a:pt x="1495044" y="0"/>
                  </a:moveTo>
                  <a:lnTo>
                    <a:pt x="0" y="0"/>
                  </a:lnTo>
                  <a:lnTo>
                    <a:pt x="0" y="752856"/>
                  </a:lnTo>
                  <a:lnTo>
                    <a:pt x="1495044" y="752856"/>
                  </a:lnTo>
                  <a:lnTo>
                    <a:pt x="1495044" y="0"/>
                  </a:lnTo>
                  <a:close/>
                </a:path>
              </a:pathLst>
            </a:custGeom>
            <a:solidFill>
              <a:srgbClr val="3996D6"/>
            </a:solidFill>
          </p:spPr>
          <p:txBody>
            <a:bodyPr wrap="square" lIns="0" tIns="0" rIns="0" bIns="0" rtlCol="0"/>
            <a:lstStyle/>
            <a:p/>
          </p:txBody>
        </p:sp>
        <p:sp>
          <p:nvSpPr>
            <p:cNvPr id="8" name="object 8"/>
            <p:cNvSpPr/>
            <p:nvPr/>
          </p:nvSpPr>
          <p:spPr>
            <a:xfrm>
              <a:off x="3916679" y="5713475"/>
              <a:ext cx="1495425" cy="753110"/>
            </a:xfrm>
            <a:custGeom>
              <a:avLst/>
              <a:gdLst/>
              <a:ahLst/>
              <a:cxnLst/>
              <a:rect l="l" t="t" r="r" b="b"/>
              <a:pathLst>
                <a:path w="1495425" h="753110">
                  <a:moveTo>
                    <a:pt x="1495044" y="0"/>
                  </a:moveTo>
                  <a:lnTo>
                    <a:pt x="0" y="0"/>
                  </a:lnTo>
                  <a:lnTo>
                    <a:pt x="0" y="752856"/>
                  </a:lnTo>
                  <a:lnTo>
                    <a:pt x="1495044" y="752856"/>
                  </a:lnTo>
                  <a:lnTo>
                    <a:pt x="1495044" y="0"/>
                  </a:lnTo>
                  <a:close/>
                </a:path>
              </a:pathLst>
            </a:custGeom>
            <a:solidFill>
              <a:srgbClr val="386F25"/>
            </a:solidFill>
          </p:spPr>
          <p:txBody>
            <a:bodyPr wrap="square" lIns="0" tIns="0" rIns="0" bIns="0" rtlCol="0"/>
            <a:lstStyle/>
            <a:p/>
          </p:txBody>
        </p:sp>
        <p:sp>
          <p:nvSpPr>
            <p:cNvPr id="9" name="object 9"/>
            <p:cNvSpPr/>
            <p:nvPr/>
          </p:nvSpPr>
          <p:spPr>
            <a:xfrm>
              <a:off x="1796795" y="4526279"/>
              <a:ext cx="2161540" cy="2159635"/>
            </a:xfrm>
            <a:custGeom>
              <a:avLst/>
              <a:gdLst/>
              <a:ahLst/>
              <a:cxnLst/>
              <a:rect l="l" t="t" r="r" b="b"/>
              <a:pathLst>
                <a:path w="2161540" h="2159634">
                  <a:moveTo>
                    <a:pt x="1080516" y="0"/>
                  </a:moveTo>
                  <a:lnTo>
                    <a:pt x="1032384" y="1051"/>
                  </a:lnTo>
                  <a:lnTo>
                    <a:pt x="984791" y="4178"/>
                  </a:lnTo>
                  <a:lnTo>
                    <a:pt x="937781" y="9335"/>
                  </a:lnTo>
                  <a:lnTo>
                    <a:pt x="891399" y="16479"/>
                  </a:lnTo>
                  <a:lnTo>
                    <a:pt x="845688" y="25566"/>
                  </a:lnTo>
                  <a:lnTo>
                    <a:pt x="800691" y="36553"/>
                  </a:lnTo>
                  <a:lnTo>
                    <a:pt x="756454" y="49394"/>
                  </a:lnTo>
                  <a:lnTo>
                    <a:pt x="713019" y="64047"/>
                  </a:lnTo>
                  <a:lnTo>
                    <a:pt x="670431" y="80467"/>
                  </a:lnTo>
                  <a:lnTo>
                    <a:pt x="628733" y="98611"/>
                  </a:lnTo>
                  <a:lnTo>
                    <a:pt x="587970" y="118435"/>
                  </a:lnTo>
                  <a:lnTo>
                    <a:pt x="548186" y="139895"/>
                  </a:lnTo>
                  <a:lnTo>
                    <a:pt x="509424" y="162947"/>
                  </a:lnTo>
                  <a:lnTo>
                    <a:pt x="471728" y="187547"/>
                  </a:lnTo>
                  <a:lnTo>
                    <a:pt x="435142" y="213651"/>
                  </a:lnTo>
                  <a:lnTo>
                    <a:pt x="399710" y="241216"/>
                  </a:lnTo>
                  <a:lnTo>
                    <a:pt x="365476" y="270197"/>
                  </a:lnTo>
                  <a:lnTo>
                    <a:pt x="332484" y="300551"/>
                  </a:lnTo>
                  <a:lnTo>
                    <a:pt x="300778" y="332234"/>
                  </a:lnTo>
                  <a:lnTo>
                    <a:pt x="270402" y="365202"/>
                  </a:lnTo>
                  <a:lnTo>
                    <a:pt x="241399" y="399411"/>
                  </a:lnTo>
                  <a:lnTo>
                    <a:pt x="213814" y="434818"/>
                  </a:lnTo>
                  <a:lnTo>
                    <a:pt x="187690" y="471377"/>
                  </a:lnTo>
                  <a:lnTo>
                    <a:pt x="163071" y="509047"/>
                  </a:lnTo>
                  <a:lnTo>
                    <a:pt x="140002" y="547781"/>
                  </a:lnTo>
                  <a:lnTo>
                    <a:pt x="118526" y="587538"/>
                  </a:lnTo>
                  <a:lnTo>
                    <a:pt x="98687" y="628273"/>
                  </a:lnTo>
                  <a:lnTo>
                    <a:pt x="80529" y="669941"/>
                  </a:lnTo>
                  <a:lnTo>
                    <a:pt x="64096" y="712500"/>
                  </a:lnTo>
                  <a:lnTo>
                    <a:pt x="49432" y="755905"/>
                  </a:lnTo>
                  <a:lnTo>
                    <a:pt x="36581" y="800113"/>
                  </a:lnTo>
                  <a:lnTo>
                    <a:pt x="25586" y="845079"/>
                  </a:lnTo>
                  <a:lnTo>
                    <a:pt x="16492" y="890760"/>
                  </a:lnTo>
                  <a:lnTo>
                    <a:pt x="9342" y="937112"/>
                  </a:lnTo>
                  <a:lnTo>
                    <a:pt x="4181" y="984091"/>
                  </a:lnTo>
                  <a:lnTo>
                    <a:pt x="1052" y="1031652"/>
                  </a:lnTo>
                  <a:lnTo>
                    <a:pt x="0" y="1079754"/>
                  </a:lnTo>
                  <a:lnTo>
                    <a:pt x="1052" y="1127850"/>
                  </a:lnTo>
                  <a:lnTo>
                    <a:pt x="4181" y="1175407"/>
                  </a:lnTo>
                  <a:lnTo>
                    <a:pt x="9342" y="1222382"/>
                  </a:lnTo>
                  <a:lnTo>
                    <a:pt x="16492" y="1268731"/>
                  </a:lnTo>
                  <a:lnTo>
                    <a:pt x="25586" y="1314409"/>
                  </a:lnTo>
                  <a:lnTo>
                    <a:pt x="36581" y="1359372"/>
                  </a:lnTo>
                  <a:lnTo>
                    <a:pt x="49432" y="1403578"/>
                  </a:lnTo>
                  <a:lnTo>
                    <a:pt x="64096" y="1446981"/>
                  </a:lnTo>
                  <a:lnTo>
                    <a:pt x="80529" y="1489539"/>
                  </a:lnTo>
                  <a:lnTo>
                    <a:pt x="98687" y="1531207"/>
                  </a:lnTo>
                  <a:lnTo>
                    <a:pt x="118526" y="1571941"/>
                  </a:lnTo>
                  <a:lnTo>
                    <a:pt x="140002" y="1611697"/>
                  </a:lnTo>
                  <a:lnTo>
                    <a:pt x="163071" y="1650432"/>
                  </a:lnTo>
                  <a:lnTo>
                    <a:pt x="187690" y="1688102"/>
                  </a:lnTo>
                  <a:lnTo>
                    <a:pt x="213814" y="1724662"/>
                  </a:lnTo>
                  <a:lnTo>
                    <a:pt x="241399" y="1760069"/>
                  </a:lnTo>
                  <a:lnTo>
                    <a:pt x="270402" y="1794279"/>
                  </a:lnTo>
                  <a:lnTo>
                    <a:pt x="300778" y="1827248"/>
                  </a:lnTo>
                  <a:lnTo>
                    <a:pt x="332484" y="1858932"/>
                  </a:lnTo>
                  <a:lnTo>
                    <a:pt x="365476" y="1889288"/>
                  </a:lnTo>
                  <a:lnTo>
                    <a:pt x="399710" y="1918271"/>
                  </a:lnTo>
                  <a:lnTo>
                    <a:pt x="435142" y="1945837"/>
                  </a:lnTo>
                  <a:lnTo>
                    <a:pt x="471728" y="1971943"/>
                  </a:lnTo>
                  <a:lnTo>
                    <a:pt x="509424" y="1996545"/>
                  </a:lnTo>
                  <a:lnTo>
                    <a:pt x="548186" y="2019599"/>
                  </a:lnTo>
                  <a:lnTo>
                    <a:pt x="587970" y="2041060"/>
                  </a:lnTo>
                  <a:lnTo>
                    <a:pt x="628733" y="2060885"/>
                  </a:lnTo>
                  <a:lnTo>
                    <a:pt x="670431" y="2079031"/>
                  </a:lnTo>
                  <a:lnTo>
                    <a:pt x="713019" y="2095453"/>
                  </a:lnTo>
                  <a:lnTo>
                    <a:pt x="756454" y="2110107"/>
                  </a:lnTo>
                  <a:lnTo>
                    <a:pt x="800691" y="2122950"/>
                  </a:lnTo>
                  <a:lnTo>
                    <a:pt x="845688" y="2133938"/>
                  </a:lnTo>
                  <a:lnTo>
                    <a:pt x="891399" y="2143026"/>
                  </a:lnTo>
                  <a:lnTo>
                    <a:pt x="937781" y="2150171"/>
                  </a:lnTo>
                  <a:lnTo>
                    <a:pt x="984791" y="2155329"/>
                  </a:lnTo>
                  <a:lnTo>
                    <a:pt x="1032384" y="2158455"/>
                  </a:lnTo>
                  <a:lnTo>
                    <a:pt x="1080516" y="2159508"/>
                  </a:lnTo>
                  <a:lnTo>
                    <a:pt x="1128647" y="2158455"/>
                  </a:lnTo>
                  <a:lnTo>
                    <a:pt x="1176240" y="2155329"/>
                  </a:lnTo>
                  <a:lnTo>
                    <a:pt x="1223250" y="2150171"/>
                  </a:lnTo>
                  <a:lnTo>
                    <a:pt x="1269632" y="2143026"/>
                  </a:lnTo>
                  <a:lnTo>
                    <a:pt x="1315343" y="2133938"/>
                  </a:lnTo>
                  <a:lnTo>
                    <a:pt x="1360340" y="2122950"/>
                  </a:lnTo>
                  <a:lnTo>
                    <a:pt x="1404577" y="2110107"/>
                  </a:lnTo>
                  <a:lnTo>
                    <a:pt x="1448012" y="2095453"/>
                  </a:lnTo>
                  <a:lnTo>
                    <a:pt x="1490600" y="2079031"/>
                  </a:lnTo>
                  <a:lnTo>
                    <a:pt x="1532298" y="2060885"/>
                  </a:lnTo>
                  <a:lnTo>
                    <a:pt x="1573061" y="2041060"/>
                  </a:lnTo>
                  <a:lnTo>
                    <a:pt x="1612845" y="2019599"/>
                  </a:lnTo>
                  <a:lnTo>
                    <a:pt x="1651607" y="1996545"/>
                  </a:lnTo>
                  <a:lnTo>
                    <a:pt x="1689303" y="1971943"/>
                  </a:lnTo>
                  <a:lnTo>
                    <a:pt x="1725889" y="1945837"/>
                  </a:lnTo>
                  <a:lnTo>
                    <a:pt x="1761321" y="1918271"/>
                  </a:lnTo>
                  <a:lnTo>
                    <a:pt x="1795555" y="1889288"/>
                  </a:lnTo>
                  <a:lnTo>
                    <a:pt x="1828547" y="1858932"/>
                  </a:lnTo>
                  <a:lnTo>
                    <a:pt x="1860253" y="1827248"/>
                  </a:lnTo>
                  <a:lnTo>
                    <a:pt x="1890629" y="1794279"/>
                  </a:lnTo>
                  <a:lnTo>
                    <a:pt x="1919632" y="1760069"/>
                  </a:lnTo>
                  <a:lnTo>
                    <a:pt x="1947217" y="1724662"/>
                  </a:lnTo>
                  <a:lnTo>
                    <a:pt x="1973341" y="1688102"/>
                  </a:lnTo>
                  <a:lnTo>
                    <a:pt x="1997960" y="1650432"/>
                  </a:lnTo>
                  <a:lnTo>
                    <a:pt x="2021029" y="1611697"/>
                  </a:lnTo>
                  <a:lnTo>
                    <a:pt x="2042505" y="1571941"/>
                  </a:lnTo>
                  <a:lnTo>
                    <a:pt x="2062344" y="1531207"/>
                  </a:lnTo>
                  <a:lnTo>
                    <a:pt x="2080502" y="1489539"/>
                  </a:lnTo>
                  <a:lnTo>
                    <a:pt x="2096935" y="1446981"/>
                  </a:lnTo>
                  <a:lnTo>
                    <a:pt x="2111599" y="1403578"/>
                  </a:lnTo>
                  <a:lnTo>
                    <a:pt x="2124450" y="1359372"/>
                  </a:lnTo>
                  <a:lnTo>
                    <a:pt x="2135445" y="1314409"/>
                  </a:lnTo>
                  <a:lnTo>
                    <a:pt x="2144539" y="1268731"/>
                  </a:lnTo>
                  <a:lnTo>
                    <a:pt x="2151689" y="1222382"/>
                  </a:lnTo>
                  <a:lnTo>
                    <a:pt x="2156850" y="1175407"/>
                  </a:lnTo>
                  <a:lnTo>
                    <a:pt x="2159979" y="1127850"/>
                  </a:lnTo>
                  <a:lnTo>
                    <a:pt x="2161032" y="1079754"/>
                  </a:lnTo>
                  <a:lnTo>
                    <a:pt x="2159979" y="1031652"/>
                  </a:lnTo>
                  <a:lnTo>
                    <a:pt x="2156850" y="984091"/>
                  </a:lnTo>
                  <a:lnTo>
                    <a:pt x="2151689" y="937112"/>
                  </a:lnTo>
                  <a:lnTo>
                    <a:pt x="2144539" y="890760"/>
                  </a:lnTo>
                  <a:lnTo>
                    <a:pt x="2135445" y="845079"/>
                  </a:lnTo>
                  <a:lnTo>
                    <a:pt x="2124450" y="800113"/>
                  </a:lnTo>
                  <a:lnTo>
                    <a:pt x="2111599" y="755905"/>
                  </a:lnTo>
                  <a:lnTo>
                    <a:pt x="2096935" y="712500"/>
                  </a:lnTo>
                  <a:lnTo>
                    <a:pt x="2080502" y="669941"/>
                  </a:lnTo>
                  <a:lnTo>
                    <a:pt x="2062344" y="628273"/>
                  </a:lnTo>
                  <a:lnTo>
                    <a:pt x="2042505" y="587538"/>
                  </a:lnTo>
                  <a:lnTo>
                    <a:pt x="2021029" y="547781"/>
                  </a:lnTo>
                  <a:lnTo>
                    <a:pt x="1997960" y="509047"/>
                  </a:lnTo>
                  <a:lnTo>
                    <a:pt x="1973341" y="471377"/>
                  </a:lnTo>
                  <a:lnTo>
                    <a:pt x="1947217" y="434818"/>
                  </a:lnTo>
                  <a:lnTo>
                    <a:pt x="1919632" y="399411"/>
                  </a:lnTo>
                  <a:lnTo>
                    <a:pt x="1890629" y="365202"/>
                  </a:lnTo>
                  <a:lnTo>
                    <a:pt x="1860253" y="332234"/>
                  </a:lnTo>
                  <a:lnTo>
                    <a:pt x="1828547" y="300551"/>
                  </a:lnTo>
                  <a:lnTo>
                    <a:pt x="1795555" y="270197"/>
                  </a:lnTo>
                  <a:lnTo>
                    <a:pt x="1761321" y="241216"/>
                  </a:lnTo>
                  <a:lnTo>
                    <a:pt x="1725889" y="213651"/>
                  </a:lnTo>
                  <a:lnTo>
                    <a:pt x="1689303" y="187547"/>
                  </a:lnTo>
                  <a:lnTo>
                    <a:pt x="1651607" y="162947"/>
                  </a:lnTo>
                  <a:lnTo>
                    <a:pt x="1612845" y="139895"/>
                  </a:lnTo>
                  <a:lnTo>
                    <a:pt x="1573061" y="118435"/>
                  </a:lnTo>
                  <a:lnTo>
                    <a:pt x="1532298" y="98611"/>
                  </a:lnTo>
                  <a:lnTo>
                    <a:pt x="1490600" y="80467"/>
                  </a:lnTo>
                  <a:lnTo>
                    <a:pt x="1448012" y="64047"/>
                  </a:lnTo>
                  <a:lnTo>
                    <a:pt x="1404577" y="49394"/>
                  </a:lnTo>
                  <a:lnTo>
                    <a:pt x="1360340" y="36553"/>
                  </a:lnTo>
                  <a:lnTo>
                    <a:pt x="1315343" y="25566"/>
                  </a:lnTo>
                  <a:lnTo>
                    <a:pt x="1269632" y="16479"/>
                  </a:lnTo>
                  <a:lnTo>
                    <a:pt x="1223250" y="9335"/>
                  </a:lnTo>
                  <a:lnTo>
                    <a:pt x="1176240" y="4178"/>
                  </a:lnTo>
                  <a:lnTo>
                    <a:pt x="1128647" y="1051"/>
                  </a:lnTo>
                  <a:lnTo>
                    <a:pt x="1080516" y="0"/>
                  </a:lnTo>
                  <a:close/>
                </a:path>
              </a:pathLst>
            </a:custGeom>
            <a:solidFill>
              <a:srgbClr val="1556AD"/>
            </a:solidFill>
          </p:spPr>
          <p:txBody>
            <a:bodyPr wrap="square" lIns="0" tIns="0" rIns="0" bIns="0" rtlCol="0"/>
            <a:lstStyle/>
            <a:p/>
          </p:txBody>
        </p:sp>
        <p:pic>
          <p:nvPicPr>
            <p:cNvPr id="10" name="object 10"/>
            <p:cNvPicPr/>
            <p:nvPr/>
          </p:nvPicPr>
          <p:blipFill>
            <a:blip r:embed="rId2" cstate="print"/>
            <a:stretch>
              <a:fillRect/>
            </a:stretch>
          </p:blipFill>
          <p:spPr>
            <a:xfrm>
              <a:off x="2409443" y="4838699"/>
              <a:ext cx="1409700" cy="1475232"/>
            </a:xfrm>
            <a:prstGeom prst="rect">
              <a:avLst/>
            </a:prstGeom>
          </p:spPr>
        </p:pic>
        <p:sp>
          <p:nvSpPr>
            <p:cNvPr id="11" name="object 11"/>
            <p:cNvSpPr/>
            <p:nvPr/>
          </p:nvSpPr>
          <p:spPr>
            <a:xfrm>
              <a:off x="1871471" y="5462015"/>
              <a:ext cx="417830" cy="428625"/>
            </a:xfrm>
            <a:custGeom>
              <a:avLst/>
              <a:gdLst/>
              <a:ahLst/>
              <a:cxnLst/>
              <a:rect l="l" t="t" r="r" b="b"/>
              <a:pathLst>
                <a:path w="417830" h="428625">
                  <a:moveTo>
                    <a:pt x="208787" y="0"/>
                  </a:moveTo>
                  <a:lnTo>
                    <a:pt x="160913" y="5656"/>
                  </a:lnTo>
                  <a:lnTo>
                    <a:pt x="116965" y="21766"/>
                  </a:lnTo>
                  <a:lnTo>
                    <a:pt x="78199" y="47046"/>
                  </a:lnTo>
                  <a:lnTo>
                    <a:pt x="45866" y="80207"/>
                  </a:lnTo>
                  <a:lnTo>
                    <a:pt x="21220" y="119965"/>
                  </a:lnTo>
                  <a:lnTo>
                    <a:pt x="5513" y="165031"/>
                  </a:lnTo>
                  <a:lnTo>
                    <a:pt x="0" y="214122"/>
                  </a:lnTo>
                  <a:lnTo>
                    <a:pt x="5513" y="263216"/>
                  </a:lnTo>
                  <a:lnTo>
                    <a:pt x="21220" y="308284"/>
                  </a:lnTo>
                  <a:lnTo>
                    <a:pt x="45866" y="348041"/>
                  </a:lnTo>
                  <a:lnTo>
                    <a:pt x="78199" y="381201"/>
                  </a:lnTo>
                  <a:lnTo>
                    <a:pt x="116965" y="406479"/>
                  </a:lnTo>
                  <a:lnTo>
                    <a:pt x="160913" y="422588"/>
                  </a:lnTo>
                  <a:lnTo>
                    <a:pt x="208787" y="428244"/>
                  </a:lnTo>
                  <a:lnTo>
                    <a:pt x="256662" y="422588"/>
                  </a:lnTo>
                  <a:lnTo>
                    <a:pt x="300610" y="406479"/>
                  </a:lnTo>
                  <a:lnTo>
                    <a:pt x="339376" y="381201"/>
                  </a:lnTo>
                  <a:lnTo>
                    <a:pt x="371709" y="348041"/>
                  </a:lnTo>
                  <a:lnTo>
                    <a:pt x="396355" y="308284"/>
                  </a:lnTo>
                  <a:lnTo>
                    <a:pt x="412062" y="263216"/>
                  </a:lnTo>
                  <a:lnTo>
                    <a:pt x="417575" y="214122"/>
                  </a:lnTo>
                  <a:lnTo>
                    <a:pt x="412062" y="165031"/>
                  </a:lnTo>
                  <a:lnTo>
                    <a:pt x="396355" y="119965"/>
                  </a:lnTo>
                  <a:lnTo>
                    <a:pt x="371709" y="80207"/>
                  </a:lnTo>
                  <a:lnTo>
                    <a:pt x="339376" y="47046"/>
                  </a:lnTo>
                  <a:lnTo>
                    <a:pt x="300610" y="21766"/>
                  </a:lnTo>
                  <a:lnTo>
                    <a:pt x="256662" y="5656"/>
                  </a:lnTo>
                  <a:lnTo>
                    <a:pt x="208787" y="0"/>
                  </a:lnTo>
                  <a:close/>
                </a:path>
              </a:pathLst>
            </a:custGeom>
            <a:solidFill>
              <a:srgbClr val="FFFFFF"/>
            </a:solidFill>
          </p:spPr>
          <p:txBody>
            <a:bodyPr wrap="square" lIns="0" tIns="0" rIns="0" bIns="0" rtlCol="0"/>
            <a:lstStyle/>
            <a:p/>
          </p:txBody>
        </p:sp>
      </p:grpSp>
      <p:sp>
        <p:nvSpPr>
          <p:cNvPr id="12" name="object 12"/>
          <p:cNvSpPr txBox="1"/>
          <p:nvPr/>
        </p:nvSpPr>
        <p:spPr>
          <a:xfrm>
            <a:off x="3957954" y="3423615"/>
            <a:ext cx="3974465" cy="1245870"/>
          </a:xfrm>
          <a:prstGeom prst="rect">
            <a:avLst/>
          </a:prstGeom>
        </p:spPr>
        <p:txBody>
          <a:bodyPr wrap="square" lIns="0" tIns="13335" rIns="0" bIns="0" rtlCol="0" vert="horz">
            <a:spAutoFit/>
          </a:bodyPr>
          <a:lstStyle/>
          <a:p>
            <a:pPr marL="12700">
              <a:lnSpc>
                <a:spcPct val="100000"/>
              </a:lnSpc>
              <a:spcBef>
                <a:spcPts val="105"/>
              </a:spcBef>
              <a:tabLst>
                <a:tab pos="1928495" algn="l"/>
              </a:tabLst>
            </a:pPr>
            <a:r>
              <a:rPr dirty="0" sz="8000" spc="5">
                <a:solidFill>
                  <a:srgbClr val="FF0000"/>
                </a:solidFill>
                <a:latin typeface="微软雅黑"/>
                <a:cs typeface="微软雅黑"/>
              </a:rPr>
              <a:t>谢</a:t>
            </a:r>
            <a:r>
              <a:rPr dirty="0" sz="8000" spc="5">
                <a:solidFill>
                  <a:srgbClr val="FF0000"/>
                </a:solidFill>
                <a:latin typeface="微软雅黑"/>
                <a:cs typeface="微软雅黑"/>
              </a:rPr>
              <a:t>	</a:t>
            </a:r>
            <a:r>
              <a:rPr dirty="0" sz="8000">
                <a:solidFill>
                  <a:srgbClr val="FF0000"/>
                </a:solidFill>
                <a:latin typeface="微软雅黑"/>
                <a:cs typeface="微软雅黑"/>
              </a:rPr>
              <a:t>谢！</a:t>
            </a:r>
            <a:endParaRPr sz="8000">
              <a:latin typeface="微软雅黑"/>
              <a:cs typeface="微软雅黑"/>
            </a:endParaRPr>
          </a:p>
        </p:txBody>
      </p:sp>
      <p:sp>
        <p:nvSpPr>
          <p:cNvPr id="16" name="object 1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7" name="object 17"/>
          <p:cNvSpPr txBox="1"/>
          <p:nvPr/>
        </p:nvSpPr>
        <p:spPr>
          <a:xfrm>
            <a:off x="11504421" y="6596186"/>
            <a:ext cx="667385" cy="259079"/>
          </a:xfrm>
          <a:prstGeom prst="rect">
            <a:avLst/>
          </a:prstGeom>
        </p:spPr>
        <p:txBody>
          <a:bodyPr wrap="square" lIns="0" tIns="20320" rIns="0" bIns="0" rtlCol="0" vert="horz">
            <a:spAutoFit/>
          </a:bodyPr>
          <a:lstStyle/>
          <a:p>
            <a:pPr marL="38100">
              <a:lnSpc>
                <a:spcPct val="100000"/>
              </a:lnSpc>
              <a:spcBef>
                <a:spcPts val="160"/>
              </a:spcBef>
            </a:pPr>
            <a:fld id="{81D60167-4931-47E6-BA6A-407CBD079E47}" type="slidenum">
              <a:rPr dirty="0" sz="1400" b="1">
                <a:solidFill>
                  <a:srgbClr val="FFFFFF"/>
                </a:solidFill>
                <a:latin typeface="Times New Roman"/>
                <a:cs typeface="Times New Roman"/>
              </a:rPr>
              <a:t>114</a:t>
            </a:fld>
            <a:r>
              <a:rPr dirty="0" sz="1400" b="1">
                <a:solidFill>
                  <a:srgbClr val="FFFFFF"/>
                </a:solidFill>
                <a:latin typeface="Times New Roman"/>
                <a:cs typeface="Times New Roman"/>
              </a:rPr>
              <a:t>/120</a:t>
            </a:r>
            <a:endParaRPr sz="1400">
              <a:latin typeface="Times New Roman"/>
              <a:cs typeface="Times New Roman"/>
            </a:endParaRPr>
          </a:p>
        </p:txBody>
      </p:sp>
      <p:sp>
        <p:nvSpPr>
          <p:cNvPr id="13" name="object 13"/>
          <p:cNvSpPr txBox="1"/>
          <p:nvPr/>
        </p:nvSpPr>
        <p:spPr>
          <a:xfrm>
            <a:off x="753262" y="1670430"/>
            <a:ext cx="10812145" cy="1551940"/>
          </a:xfrm>
          <a:prstGeom prst="rect">
            <a:avLst/>
          </a:prstGeom>
        </p:spPr>
        <p:txBody>
          <a:bodyPr wrap="square" lIns="0" tIns="12700" rIns="0" bIns="0" rtlCol="0" vert="horz">
            <a:spAutoFit/>
          </a:bodyPr>
          <a:lstStyle/>
          <a:p>
            <a:pPr algn="ctr">
              <a:lnSpc>
                <a:spcPct val="100000"/>
              </a:lnSpc>
              <a:spcBef>
                <a:spcPts val="100"/>
              </a:spcBef>
            </a:pPr>
            <a:r>
              <a:rPr dirty="0" sz="3600">
                <a:solidFill>
                  <a:srgbClr val="0000CC"/>
                </a:solidFill>
                <a:latin typeface="微软雅黑"/>
                <a:cs typeface="微软雅黑"/>
              </a:rPr>
              <a:t>感谢能动学院</a:t>
            </a:r>
            <a:r>
              <a:rPr dirty="0" sz="3600">
                <a:solidFill>
                  <a:srgbClr val="C00000"/>
                </a:solidFill>
                <a:latin typeface="微软雅黑"/>
                <a:cs typeface="微软雅黑"/>
              </a:rPr>
              <a:t>李明涛</a:t>
            </a:r>
            <a:r>
              <a:rPr dirty="0" sz="3600" spc="-50">
                <a:solidFill>
                  <a:srgbClr val="C00000"/>
                </a:solidFill>
                <a:latin typeface="微软雅黑"/>
                <a:cs typeface="微软雅黑"/>
              </a:rPr>
              <a:t> </a:t>
            </a:r>
            <a:r>
              <a:rPr dirty="0" sz="3600">
                <a:solidFill>
                  <a:srgbClr val="0000CC"/>
                </a:solidFill>
                <a:latin typeface="微软雅黑"/>
                <a:cs typeface="微软雅黑"/>
              </a:rPr>
              <a:t>副教授、化工学院</a:t>
            </a:r>
            <a:r>
              <a:rPr dirty="0" sz="3600">
                <a:solidFill>
                  <a:srgbClr val="C00000"/>
                </a:solidFill>
                <a:latin typeface="微软雅黑"/>
                <a:cs typeface="微软雅黑"/>
              </a:rPr>
              <a:t>杨敏博</a:t>
            </a:r>
            <a:r>
              <a:rPr dirty="0" sz="3600" spc="-60">
                <a:solidFill>
                  <a:srgbClr val="C00000"/>
                </a:solidFill>
                <a:latin typeface="微软雅黑"/>
                <a:cs typeface="微软雅黑"/>
              </a:rPr>
              <a:t> </a:t>
            </a:r>
            <a:r>
              <a:rPr dirty="0" sz="3600">
                <a:solidFill>
                  <a:srgbClr val="0000CC"/>
                </a:solidFill>
                <a:latin typeface="微软雅黑"/>
                <a:cs typeface="微软雅黑"/>
              </a:rPr>
              <a:t>博士</a:t>
            </a:r>
            <a:r>
              <a:rPr dirty="0" sz="3600">
                <a:latin typeface="微软雅黑"/>
                <a:cs typeface="微软雅黑"/>
              </a:rPr>
              <a:t>！</a:t>
            </a:r>
            <a:endParaRPr sz="3600">
              <a:latin typeface="微软雅黑"/>
              <a:cs typeface="微软雅黑"/>
            </a:endParaRPr>
          </a:p>
          <a:p>
            <a:pPr>
              <a:lnSpc>
                <a:spcPct val="100000"/>
              </a:lnSpc>
              <a:spcBef>
                <a:spcPts val="5"/>
              </a:spcBef>
            </a:pPr>
            <a:endParaRPr sz="2350">
              <a:latin typeface="微软雅黑"/>
              <a:cs typeface="微软雅黑"/>
            </a:endParaRPr>
          </a:p>
          <a:p>
            <a:pPr algn="ctr">
              <a:lnSpc>
                <a:spcPct val="100000"/>
              </a:lnSpc>
            </a:pPr>
            <a:r>
              <a:rPr dirty="0" sz="2800" spc="-5">
                <a:solidFill>
                  <a:srgbClr val="C00000"/>
                </a:solidFill>
                <a:latin typeface="微软雅黑"/>
                <a:cs typeface="微软雅黑"/>
              </a:rPr>
              <a:t>《智慧能源系统导</a:t>
            </a:r>
            <a:r>
              <a:rPr dirty="0" sz="2800" spc="-20">
                <a:solidFill>
                  <a:srgbClr val="C00000"/>
                </a:solidFill>
                <a:latin typeface="微软雅黑"/>
                <a:cs typeface="微软雅黑"/>
              </a:rPr>
              <a:t>论</a:t>
            </a:r>
            <a:r>
              <a:rPr dirty="0" sz="2800" spc="-5">
                <a:solidFill>
                  <a:srgbClr val="C00000"/>
                </a:solidFill>
                <a:latin typeface="微软雅黑"/>
                <a:cs typeface="微软雅黑"/>
              </a:rPr>
              <a:t>》（研一）、</a:t>
            </a:r>
            <a:r>
              <a:rPr dirty="0" sz="2800" spc="5">
                <a:solidFill>
                  <a:srgbClr val="C00000"/>
                </a:solidFill>
                <a:latin typeface="微软雅黑"/>
                <a:cs typeface="微软雅黑"/>
              </a:rPr>
              <a:t>《</a:t>
            </a:r>
            <a:r>
              <a:rPr dirty="0" sz="2800" spc="-5">
                <a:solidFill>
                  <a:srgbClr val="C00000"/>
                </a:solidFill>
                <a:latin typeface="微软雅黑"/>
                <a:cs typeface="微软雅黑"/>
              </a:rPr>
              <a:t>化工</a:t>
            </a:r>
            <a:r>
              <a:rPr dirty="0" sz="2800">
                <a:solidFill>
                  <a:srgbClr val="C00000"/>
                </a:solidFill>
                <a:latin typeface="微软雅黑"/>
                <a:cs typeface="微软雅黑"/>
              </a:rPr>
              <a:t>系</a:t>
            </a:r>
            <a:r>
              <a:rPr dirty="0" sz="2800" spc="-5">
                <a:solidFill>
                  <a:srgbClr val="C00000"/>
                </a:solidFill>
                <a:latin typeface="微软雅黑"/>
                <a:cs typeface="微软雅黑"/>
              </a:rPr>
              <a:t>统工</a:t>
            </a:r>
            <a:r>
              <a:rPr dirty="0" sz="2800" spc="10">
                <a:solidFill>
                  <a:srgbClr val="C00000"/>
                </a:solidFill>
                <a:latin typeface="微软雅黑"/>
                <a:cs typeface="微软雅黑"/>
              </a:rPr>
              <a:t>程</a:t>
            </a:r>
            <a:r>
              <a:rPr dirty="0" sz="2800" spc="-5">
                <a:solidFill>
                  <a:srgbClr val="C00000"/>
                </a:solidFill>
                <a:latin typeface="微软雅黑"/>
                <a:cs typeface="微软雅黑"/>
              </a:rPr>
              <a:t>》（</a:t>
            </a:r>
            <a:r>
              <a:rPr dirty="0" sz="2800">
                <a:solidFill>
                  <a:srgbClr val="C00000"/>
                </a:solidFill>
                <a:latin typeface="微软雅黑"/>
                <a:cs typeface="微软雅黑"/>
              </a:rPr>
              <a:t>大</a:t>
            </a:r>
            <a:r>
              <a:rPr dirty="0" sz="2800" spc="-5">
                <a:solidFill>
                  <a:srgbClr val="C00000"/>
                </a:solidFill>
                <a:latin typeface="微软雅黑"/>
                <a:cs typeface="微软雅黑"/>
              </a:rPr>
              <a:t>三）</a:t>
            </a:r>
            <a:endParaRPr sz="2800">
              <a:latin typeface="微软雅黑"/>
              <a:cs typeface="微软雅黑"/>
            </a:endParaRPr>
          </a:p>
        </p:txBody>
      </p:sp>
      <p:sp>
        <p:nvSpPr>
          <p:cNvPr id="14" name="object 14"/>
          <p:cNvSpPr txBox="1">
            <a:spLocks noGrp="1"/>
          </p:cNvSpPr>
          <p:nvPr>
            <p:ph type="title"/>
          </p:nvPr>
        </p:nvSpPr>
        <p:spPr>
          <a:xfrm>
            <a:off x="3462909" y="232917"/>
            <a:ext cx="4593590" cy="635000"/>
          </a:xfrm>
          <a:prstGeom prst="rect"/>
        </p:spPr>
        <p:txBody>
          <a:bodyPr wrap="square" lIns="0" tIns="12065" rIns="0" bIns="0" rtlCol="0" vert="horz">
            <a:spAutoFit/>
          </a:bodyPr>
          <a:lstStyle/>
          <a:p>
            <a:pPr marL="12700">
              <a:lnSpc>
                <a:spcPct val="100000"/>
              </a:lnSpc>
              <a:spcBef>
                <a:spcPts val="95"/>
              </a:spcBef>
            </a:pPr>
            <a:r>
              <a:rPr dirty="0" spc="-5"/>
              <a:t>智慧能源与智能化工</a:t>
            </a:r>
          </a:p>
        </p:txBody>
      </p:sp>
      <p:sp>
        <p:nvSpPr>
          <p:cNvPr id="15" name="object 15"/>
          <p:cNvSpPr txBox="1"/>
          <p:nvPr/>
        </p:nvSpPr>
        <p:spPr>
          <a:xfrm>
            <a:off x="9148064" y="3632840"/>
            <a:ext cx="2642235" cy="1305560"/>
          </a:xfrm>
          <a:prstGeom prst="rect">
            <a:avLst/>
          </a:prstGeom>
        </p:spPr>
        <p:txBody>
          <a:bodyPr wrap="square" lIns="0" tIns="225425" rIns="0" bIns="0" rtlCol="0" vert="horz">
            <a:spAutoFit/>
          </a:bodyPr>
          <a:lstStyle/>
          <a:p>
            <a:pPr algn="ctr" marL="3810">
              <a:lnSpc>
                <a:spcPct val="100000"/>
              </a:lnSpc>
              <a:spcBef>
                <a:spcPts val="1775"/>
              </a:spcBef>
            </a:pPr>
            <a:r>
              <a:rPr dirty="0" sz="2800" spc="-5">
                <a:latin typeface="微软雅黑"/>
                <a:cs typeface="微软雅黑"/>
              </a:rPr>
              <a:t>魏 进</a:t>
            </a:r>
            <a:r>
              <a:rPr dirty="0" sz="2800" spc="-20">
                <a:latin typeface="微软雅黑"/>
                <a:cs typeface="微软雅黑"/>
              </a:rPr>
              <a:t> </a:t>
            </a:r>
            <a:r>
              <a:rPr dirty="0" sz="2800" spc="-5">
                <a:latin typeface="微软雅黑"/>
                <a:cs typeface="微软雅黑"/>
              </a:rPr>
              <a:t>家</a:t>
            </a:r>
            <a:endParaRPr sz="2800">
              <a:latin typeface="微软雅黑"/>
              <a:cs typeface="微软雅黑"/>
            </a:endParaRPr>
          </a:p>
          <a:p>
            <a:pPr algn="ctr">
              <a:lnSpc>
                <a:spcPct val="100000"/>
              </a:lnSpc>
              <a:spcBef>
                <a:spcPts val="1680"/>
              </a:spcBef>
            </a:pPr>
            <a:r>
              <a:rPr dirty="0" sz="2800" spc="-5">
                <a:latin typeface="Times New Roman"/>
                <a:cs typeface="Times New Roman"/>
                <a:hlinkClick r:id="rId3"/>
              </a:rPr>
              <a:t>jjwei@xjtu.edu.cn</a:t>
            </a:r>
            <a:endParaRPr sz="28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986056"/>
            <a:ext cx="10986135" cy="2263775"/>
          </a:xfrm>
          <a:prstGeom prst="rect">
            <a:avLst/>
          </a:prstGeom>
        </p:spPr>
        <p:txBody>
          <a:bodyPr wrap="square" lIns="0" tIns="208915" rIns="0" bIns="0" rtlCol="0" vert="horz">
            <a:spAutoFit/>
          </a:bodyPr>
          <a:lstStyle/>
          <a:p>
            <a:pPr marL="561340" indent="-548640">
              <a:lnSpc>
                <a:spcPct val="100000"/>
              </a:lnSpc>
              <a:spcBef>
                <a:spcPts val="1645"/>
              </a:spcBef>
              <a:buFont typeface="Wingdings"/>
              <a:buChar char=""/>
              <a:tabLst>
                <a:tab pos="561340" algn="l"/>
              </a:tabLst>
            </a:pPr>
            <a:r>
              <a:rPr dirty="0" sz="3200" b="1">
                <a:solidFill>
                  <a:srgbClr val="1D41D4"/>
                </a:solidFill>
                <a:latin typeface="等线"/>
                <a:cs typeface="等线"/>
              </a:rPr>
              <a:t>风能</a:t>
            </a:r>
            <a:endParaRPr sz="3200">
              <a:latin typeface="等线"/>
              <a:cs typeface="等线"/>
            </a:endParaRPr>
          </a:p>
          <a:p>
            <a:pPr marL="241300" marR="5080" indent="-228600">
              <a:lnSpc>
                <a:spcPct val="125099"/>
              </a:lnSpc>
              <a:spcBef>
                <a:spcPts val="434"/>
              </a:spcBef>
              <a:buSzPct val="95833"/>
              <a:buFont typeface="Wingdings"/>
              <a:buChar char=""/>
              <a:tabLst>
                <a:tab pos="253365" algn="l"/>
              </a:tabLst>
            </a:pPr>
            <a:r>
              <a:rPr dirty="0" sz="2400" b="1">
                <a:latin typeface="黑体"/>
                <a:cs typeface="黑体"/>
              </a:rPr>
              <a:t>由于太阳辐射造成地球表面各部分受热不均匀，引起大气层中压力分布不平衡， </a:t>
            </a:r>
            <a:r>
              <a:rPr dirty="0" sz="2400" b="1">
                <a:latin typeface="黑体"/>
                <a:cs typeface="黑体"/>
              </a:rPr>
              <a:t>在水平气压梯度的作用下，空气沿水平方向运动形成风；具有的能量就是风能</a:t>
            </a:r>
            <a:endParaRPr sz="2400">
              <a:latin typeface="黑体"/>
              <a:cs typeface="黑体"/>
            </a:endParaRPr>
          </a:p>
          <a:p>
            <a:pPr marL="252729" indent="-240665">
              <a:lnSpc>
                <a:spcPct val="100000"/>
              </a:lnSpc>
              <a:spcBef>
                <a:spcPts val="1714"/>
              </a:spcBef>
              <a:buSzPct val="95833"/>
              <a:buFont typeface="Wingdings"/>
              <a:buChar char=""/>
              <a:tabLst>
                <a:tab pos="253365" algn="l"/>
              </a:tabLst>
            </a:pPr>
            <a:r>
              <a:rPr dirty="0" sz="2400" b="1">
                <a:latin typeface="黑体"/>
                <a:cs typeface="黑体"/>
              </a:rPr>
              <a:t>风力发电（陆地和海上风电）</a:t>
            </a:r>
            <a:endParaRPr sz="2400">
              <a:latin typeface="黑体"/>
              <a:cs typeface="黑体"/>
            </a:endParaRPr>
          </a:p>
        </p:txBody>
      </p:sp>
      <p:pic>
        <p:nvPicPr>
          <p:cNvPr id="6" name="object 6"/>
          <p:cNvPicPr/>
          <p:nvPr/>
        </p:nvPicPr>
        <p:blipFill>
          <a:blip r:embed="rId2" cstate="print"/>
          <a:stretch>
            <a:fillRect/>
          </a:stretch>
        </p:blipFill>
        <p:spPr>
          <a:xfrm>
            <a:off x="4568952" y="3627120"/>
            <a:ext cx="3396996" cy="2548128"/>
          </a:xfrm>
          <a:prstGeom prst="rect">
            <a:avLst/>
          </a:prstGeom>
        </p:spPr>
      </p:pic>
      <p:grpSp>
        <p:nvGrpSpPr>
          <p:cNvPr id="7" name="object 7"/>
          <p:cNvGrpSpPr/>
          <p:nvPr/>
        </p:nvGrpSpPr>
        <p:grpSpPr>
          <a:xfrm>
            <a:off x="932688" y="3581400"/>
            <a:ext cx="3199130" cy="2603500"/>
            <a:chOff x="932688" y="3581400"/>
            <a:chExt cx="3199130" cy="2603500"/>
          </a:xfrm>
        </p:grpSpPr>
        <p:pic>
          <p:nvPicPr>
            <p:cNvPr id="8" name="object 8"/>
            <p:cNvPicPr/>
            <p:nvPr/>
          </p:nvPicPr>
          <p:blipFill>
            <a:blip r:embed="rId3" cstate="print"/>
            <a:stretch>
              <a:fillRect/>
            </a:stretch>
          </p:blipFill>
          <p:spPr>
            <a:xfrm>
              <a:off x="940308" y="3589020"/>
              <a:ext cx="3182112" cy="2586228"/>
            </a:xfrm>
            <a:prstGeom prst="rect">
              <a:avLst/>
            </a:prstGeom>
          </p:spPr>
        </p:pic>
        <p:sp>
          <p:nvSpPr>
            <p:cNvPr id="9" name="object 9"/>
            <p:cNvSpPr/>
            <p:nvPr/>
          </p:nvSpPr>
          <p:spPr>
            <a:xfrm>
              <a:off x="937260" y="3585972"/>
              <a:ext cx="3190240" cy="2593975"/>
            </a:xfrm>
            <a:custGeom>
              <a:avLst/>
              <a:gdLst/>
              <a:ahLst/>
              <a:cxnLst/>
              <a:rect l="l" t="t" r="r" b="b"/>
              <a:pathLst>
                <a:path w="3190240" h="2593975">
                  <a:moveTo>
                    <a:pt x="0" y="2593847"/>
                  </a:moveTo>
                  <a:lnTo>
                    <a:pt x="3189731" y="2593847"/>
                  </a:lnTo>
                  <a:lnTo>
                    <a:pt x="3189731" y="0"/>
                  </a:lnTo>
                  <a:lnTo>
                    <a:pt x="0" y="0"/>
                  </a:lnTo>
                  <a:lnTo>
                    <a:pt x="0" y="2593847"/>
                  </a:lnTo>
                  <a:close/>
                </a:path>
              </a:pathLst>
            </a:custGeom>
            <a:ln w="9144">
              <a:solidFill>
                <a:srgbClr val="DFEBF8"/>
              </a:solidFill>
            </a:ln>
          </p:spPr>
          <p:txBody>
            <a:bodyPr wrap="square" lIns="0" tIns="0" rIns="0" bIns="0" rtlCol="0"/>
            <a:lstStyle/>
            <a:p/>
          </p:txBody>
        </p:sp>
      </p:grpSp>
      <p:pic>
        <p:nvPicPr>
          <p:cNvPr id="10" name="object 10"/>
          <p:cNvPicPr/>
          <p:nvPr/>
        </p:nvPicPr>
        <p:blipFill>
          <a:blip r:embed="rId4" cstate="print"/>
          <a:stretch>
            <a:fillRect/>
          </a:stretch>
        </p:blipFill>
        <p:spPr>
          <a:xfrm>
            <a:off x="8412480" y="3627120"/>
            <a:ext cx="3331464" cy="2586228"/>
          </a:xfrm>
          <a:prstGeom prst="rect">
            <a:avLst/>
          </a:prstGeom>
        </p:spPr>
      </p:pic>
      <p:sp>
        <p:nvSpPr>
          <p:cNvPr id="11" name="object 11"/>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1181811"/>
            <a:ext cx="7791450" cy="1919605"/>
          </a:xfrm>
          <a:prstGeom prst="rect">
            <a:avLst/>
          </a:prstGeom>
        </p:spPr>
        <p:txBody>
          <a:bodyPr wrap="square" lIns="0" tIns="13335" rIns="0" bIns="0" rtlCol="0" vert="horz">
            <a:spAutoFit/>
          </a:bodyPr>
          <a:lstStyle/>
          <a:p>
            <a:pPr marL="561340" indent="-548640">
              <a:lnSpc>
                <a:spcPct val="100000"/>
              </a:lnSpc>
              <a:spcBef>
                <a:spcPts val="105"/>
              </a:spcBef>
              <a:buFont typeface="Wingdings"/>
              <a:buChar char=""/>
              <a:tabLst>
                <a:tab pos="561340" algn="l"/>
              </a:tabLst>
            </a:pPr>
            <a:r>
              <a:rPr dirty="0" sz="3200" b="1">
                <a:solidFill>
                  <a:srgbClr val="1D41D4"/>
                </a:solidFill>
                <a:latin typeface="等线"/>
                <a:cs typeface="等线"/>
              </a:rPr>
              <a:t>水能</a:t>
            </a:r>
            <a:endParaRPr sz="3200">
              <a:latin typeface="等线"/>
              <a:cs typeface="等线"/>
            </a:endParaRPr>
          </a:p>
          <a:p>
            <a:pPr marL="292100" indent="-280035">
              <a:lnSpc>
                <a:spcPct val="100000"/>
              </a:lnSpc>
              <a:spcBef>
                <a:spcPts val="2510"/>
              </a:spcBef>
              <a:buSzPct val="96428"/>
              <a:buFont typeface="Wingdings"/>
              <a:buChar char=""/>
              <a:tabLst>
                <a:tab pos="292735" algn="l"/>
              </a:tabLst>
            </a:pPr>
            <a:r>
              <a:rPr dirty="0" sz="2800" spc="5" b="1">
                <a:latin typeface="黑体"/>
                <a:cs typeface="黑体"/>
              </a:rPr>
              <a:t>水</a:t>
            </a:r>
            <a:r>
              <a:rPr dirty="0" sz="2800" spc="-10" b="1">
                <a:latin typeface="黑体"/>
                <a:cs typeface="黑体"/>
              </a:rPr>
              <a:t>体的动</a:t>
            </a:r>
            <a:r>
              <a:rPr dirty="0" sz="2800" spc="5" b="1">
                <a:latin typeface="黑体"/>
                <a:cs typeface="黑体"/>
              </a:rPr>
              <a:t>能</a:t>
            </a:r>
            <a:r>
              <a:rPr dirty="0" sz="2800" spc="-10" b="1">
                <a:latin typeface="黑体"/>
                <a:cs typeface="黑体"/>
              </a:rPr>
              <a:t>、势能</a:t>
            </a:r>
            <a:r>
              <a:rPr dirty="0" sz="2800" spc="5" b="1">
                <a:latin typeface="黑体"/>
                <a:cs typeface="黑体"/>
              </a:rPr>
              <a:t>和</a:t>
            </a:r>
            <a:r>
              <a:rPr dirty="0" sz="2800" spc="-10" b="1">
                <a:latin typeface="黑体"/>
                <a:cs typeface="黑体"/>
              </a:rPr>
              <a:t>压力能</a:t>
            </a:r>
            <a:r>
              <a:rPr dirty="0" sz="2800" spc="5" b="1">
                <a:latin typeface="黑体"/>
                <a:cs typeface="黑体"/>
              </a:rPr>
              <a:t>等</a:t>
            </a:r>
            <a:r>
              <a:rPr dirty="0" sz="2800" spc="-10" b="1">
                <a:latin typeface="黑体"/>
                <a:cs typeface="黑体"/>
              </a:rPr>
              <a:t>能量资</a:t>
            </a:r>
            <a:r>
              <a:rPr dirty="0" sz="2800" spc="-15" b="1">
                <a:latin typeface="黑体"/>
                <a:cs typeface="黑体"/>
              </a:rPr>
              <a:t>源</a:t>
            </a:r>
            <a:endParaRPr sz="2800">
              <a:latin typeface="黑体"/>
              <a:cs typeface="黑体"/>
            </a:endParaRPr>
          </a:p>
          <a:p>
            <a:pPr marL="292100" indent="-280035">
              <a:lnSpc>
                <a:spcPct val="100000"/>
              </a:lnSpc>
              <a:spcBef>
                <a:spcPts val="1835"/>
              </a:spcBef>
              <a:buSzPct val="96428"/>
              <a:buFont typeface="Wingdings"/>
              <a:buChar char=""/>
              <a:tabLst>
                <a:tab pos="292735" algn="l"/>
              </a:tabLst>
            </a:pPr>
            <a:r>
              <a:rPr dirty="0" sz="2800" spc="5" b="1">
                <a:latin typeface="黑体"/>
                <a:cs typeface="黑体"/>
              </a:rPr>
              <a:t>水</a:t>
            </a:r>
            <a:r>
              <a:rPr dirty="0" sz="2800" spc="-10" b="1">
                <a:latin typeface="黑体"/>
                <a:cs typeface="黑体"/>
              </a:rPr>
              <a:t>力发电</a:t>
            </a:r>
            <a:r>
              <a:rPr dirty="0" sz="2800" spc="5" b="1">
                <a:latin typeface="黑体"/>
                <a:cs typeface="黑体"/>
              </a:rPr>
              <a:t>利</a:t>
            </a:r>
            <a:r>
              <a:rPr dirty="0" sz="2800" spc="-10" b="1">
                <a:latin typeface="黑体"/>
                <a:cs typeface="黑体"/>
              </a:rPr>
              <a:t>用的水</a:t>
            </a:r>
            <a:r>
              <a:rPr dirty="0" sz="2800" spc="5" b="1">
                <a:latin typeface="黑体"/>
                <a:cs typeface="黑体"/>
              </a:rPr>
              <a:t>能</a:t>
            </a:r>
            <a:r>
              <a:rPr dirty="0" sz="2800" spc="-10" b="1">
                <a:latin typeface="黑体"/>
                <a:cs typeface="黑体"/>
              </a:rPr>
              <a:t>主要是</a:t>
            </a:r>
            <a:r>
              <a:rPr dirty="0" sz="2800" spc="5" b="1">
                <a:latin typeface="黑体"/>
                <a:cs typeface="黑体"/>
              </a:rPr>
              <a:t>蕴</a:t>
            </a:r>
            <a:r>
              <a:rPr dirty="0" sz="2800" spc="-10" b="1">
                <a:latin typeface="黑体"/>
                <a:cs typeface="黑体"/>
              </a:rPr>
              <a:t>藏于水</a:t>
            </a:r>
            <a:r>
              <a:rPr dirty="0" sz="2800" spc="5" b="1">
                <a:latin typeface="黑体"/>
                <a:cs typeface="黑体"/>
              </a:rPr>
              <a:t>体</a:t>
            </a:r>
            <a:r>
              <a:rPr dirty="0" sz="2800" spc="-10" b="1">
                <a:latin typeface="黑体"/>
                <a:cs typeface="黑体"/>
              </a:rPr>
              <a:t>中的位</a:t>
            </a:r>
            <a:r>
              <a:rPr dirty="0" sz="2800" spc="-15" b="1">
                <a:latin typeface="黑体"/>
                <a:cs typeface="黑体"/>
              </a:rPr>
              <a:t>能</a:t>
            </a:r>
            <a:endParaRPr sz="2800">
              <a:latin typeface="黑体"/>
              <a:cs typeface="黑体"/>
            </a:endParaRPr>
          </a:p>
        </p:txBody>
      </p:sp>
      <p:pic>
        <p:nvPicPr>
          <p:cNvPr id="6" name="object 6"/>
          <p:cNvPicPr/>
          <p:nvPr/>
        </p:nvPicPr>
        <p:blipFill>
          <a:blip r:embed="rId2" cstate="print"/>
          <a:stretch>
            <a:fillRect/>
          </a:stretch>
        </p:blipFill>
        <p:spPr>
          <a:xfrm>
            <a:off x="664463" y="3643884"/>
            <a:ext cx="4422648" cy="2537460"/>
          </a:xfrm>
          <a:prstGeom prst="rect">
            <a:avLst/>
          </a:prstGeom>
        </p:spPr>
      </p:pic>
      <p:pic>
        <p:nvPicPr>
          <p:cNvPr id="7" name="object 7"/>
          <p:cNvPicPr/>
          <p:nvPr/>
        </p:nvPicPr>
        <p:blipFill>
          <a:blip r:embed="rId3" cstate="print"/>
          <a:stretch>
            <a:fillRect/>
          </a:stretch>
        </p:blipFill>
        <p:spPr>
          <a:xfrm>
            <a:off x="5481828" y="3561588"/>
            <a:ext cx="6254496" cy="2538984"/>
          </a:xfrm>
          <a:prstGeom prst="rect">
            <a:avLst/>
          </a:prstGeom>
        </p:spPr>
      </p:pic>
      <p:sp>
        <p:nvSpPr>
          <p:cNvPr id="8" name="object 8"/>
          <p:cNvSpPr txBox="1"/>
          <p:nvPr/>
        </p:nvSpPr>
        <p:spPr>
          <a:xfrm>
            <a:off x="5501766" y="3544361"/>
            <a:ext cx="5977255" cy="1055370"/>
          </a:xfrm>
          <a:prstGeom prst="rect">
            <a:avLst/>
          </a:prstGeom>
        </p:spPr>
        <p:txBody>
          <a:bodyPr wrap="square" lIns="0" tIns="13335" rIns="0" bIns="0" rtlCol="0" vert="horz">
            <a:spAutoFit/>
          </a:bodyPr>
          <a:lstStyle/>
          <a:p>
            <a:pPr algn="just" marL="12700" marR="5080">
              <a:lnSpc>
                <a:spcPct val="125000"/>
              </a:lnSpc>
              <a:spcBef>
                <a:spcPts val="105"/>
              </a:spcBef>
            </a:pPr>
            <a:r>
              <a:rPr dirty="0" sz="1800" spc="-5">
                <a:solidFill>
                  <a:srgbClr val="C00000"/>
                </a:solidFill>
                <a:latin typeface="黑体"/>
                <a:cs typeface="黑体"/>
              </a:rPr>
              <a:t>世界上规模最大的水电站是</a:t>
            </a:r>
            <a:r>
              <a:rPr dirty="0" sz="1800" spc="5" b="1">
                <a:solidFill>
                  <a:srgbClr val="C00000"/>
                </a:solidFill>
                <a:latin typeface="黑体"/>
                <a:cs typeface="黑体"/>
              </a:rPr>
              <a:t>三峡水电</a:t>
            </a:r>
            <a:r>
              <a:rPr dirty="0" sz="1800" spc="-5" b="1">
                <a:solidFill>
                  <a:srgbClr val="C00000"/>
                </a:solidFill>
                <a:latin typeface="黑体"/>
                <a:cs typeface="黑体"/>
              </a:rPr>
              <a:t>站</a:t>
            </a:r>
            <a:r>
              <a:rPr dirty="0" sz="1800" spc="-5">
                <a:solidFill>
                  <a:srgbClr val="C00000"/>
                </a:solidFill>
                <a:latin typeface="黑体"/>
                <a:cs typeface="黑体"/>
              </a:rPr>
              <a:t>，也是中国有史以来 </a:t>
            </a:r>
            <a:r>
              <a:rPr dirty="0" sz="1800">
                <a:solidFill>
                  <a:srgbClr val="C00000"/>
                </a:solidFill>
                <a:latin typeface="黑体"/>
                <a:cs typeface="黑体"/>
              </a:rPr>
              <a:t>建设最大型的工程项目。装机容量达</a:t>
            </a:r>
            <a:r>
              <a:rPr dirty="0" sz="1800" spc="5">
                <a:solidFill>
                  <a:srgbClr val="C00000"/>
                </a:solidFill>
                <a:latin typeface="黑体"/>
                <a:cs typeface="黑体"/>
              </a:rPr>
              <a:t>到</a:t>
            </a:r>
            <a:r>
              <a:rPr dirty="0" sz="1800">
                <a:solidFill>
                  <a:srgbClr val="C00000"/>
                </a:solidFill>
                <a:latin typeface="黑体"/>
                <a:cs typeface="黑体"/>
              </a:rPr>
              <a:t>2240万千瓦。三峡水 电站大坝高程185米，蓄水高程175米，水库长2335米</a:t>
            </a:r>
            <a:endParaRPr sz="1800">
              <a:latin typeface="黑体"/>
              <a:cs typeface="黑体"/>
            </a:endParaRPr>
          </a:p>
        </p:txBody>
      </p:sp>
      <p:sp>
        <p:nvSpPr>
          <p:cNvPr id="9" name="object 9"/>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987646"/>
            <a:ext cx="11001375" cy="2498090"/>
          </a:xfrm>
          <a:prstGeom prst="rect">
            <a:avLst/>
          </a:prstGeom>
        </p:spPr>
        <p:txBody>
          <a:bodyPr wrap="square" lIns="0" tIns="207645" rIns="0" bIns="0" rtlCol="0" vert="horz">
            <a:spAutoFit/>
          </a:bodyPr>
          <a:lstStyle/>
          <a:p>
            <a:pPr marL="561340" indent="-548640">
              <a:lnSpc>
                <a:spcPct val="100000"/>
              </a:lnSpc>
              <a:spcBef>
                <a:spcPts val="1635"/>
              </a:spcBef>
              <a:buFont typeface="Wingdings"/>
              <a:buChar char=""/>
              <a:tabLst>
                <a:tab pos="561340" algn="l"/>
              </a:tabLst>
            </a:pPr>
            <a:r>
              <a:rPr dirty="0" sz="3200" b="1">
                <a:solidFill>
                  <a:srgbClr val="1D41D4"/>
                </a:solidFill>
                <a:latin typeface="等线"/>
                <a:cs typeface="等线"/>
              </a:rPr>
              <a:t>潮汐能</a:t>
            </a:r>
            <a:endParaRPr sz="3200">
              <a:latin typeface="等线"/>
              <a:cs typeface="等线"/>
            </a:endParaRPr>
          </a:p>
          <a:p>
            <a:pPr marL="241300" marR="5080" indent="-228600">
              <a:lnSpc>
                <a:spcPct val="125099"/>
              </a:lnSpc>
              <a:spcBef>
                <a:spcPts val="490"/>
              </a:spcBef>
              <a:buSzPct val="96428"/>
              <a:buFont typeface="Wingdings"/>
              <a:buChar char=""/>
              <a:tabLst>
                <a:tab pos="292735" algn="l"/>
              </a:tabLst>
            </a:pPr>
            <a:r>
              <a:rPr dirty="0" sz="2800" b="1">
                <a:latin typeface="黑体"/>
                <a:cs typeface="黑体"/>
              </a:rPr>
              <a:t>海</a:t>
            </a:r>
            <a:r>
              <a:rPr dirty="0" sz="2800" spc="-10" b="1">
                <a:latin typeface="黑体"/>
                <a:cs typeface="黑体"/>
              </a:rPr>
              <a:t>水周期</a:t>
            </a:r>
            <a:r>
              <a:rPr dirty="0" sz="2800" b="1">
                <a:latin typeface="黑体"/>
                <a:cs typeface="黑体"/>
              </a:rPr>
              <a:t>性</a:t>
            </a:r>
            <a:r>
              <a:rPr dirty="0" sz="2800" spc="-10" b="1">
                <a:latin typeface="黑体"/>
                <a:cs typeface="黑体"/>
              </a:rPr>
              <a:t>涨落运</a:t>
            </a:r>
            <a:r>
              <a:rPr dirty="0" sz="2800" b="1">
                <a:latin typeface="黑体"/>
                <a:cs typeface="黑体"/>
              </a:rPr>
              <a:t>动</a:t>
            </a:r>
            <a:r>
              <a:rPr dirty="0" sz="2800" spc="-10" b="1">
                <a:latin typeface="黑体"/>
                <a:cs typeface="黑体"/>
              </a:rPr>
              <a:t>中所具</a:t>
            </a:r>
            <a:r>
              <a:rPr dirty="0" sz="2800" b="1">
                <a:latin typeface="黑体"/>
                <a:cs typeface="黑体"/>
              </a:rPr>
              <a:t>有</a:t>
            </a:r>
            <a:r>
              <a:rPr dirty="0" sz="2800" spc="-10" b="1">
                <a:latin typeface="黑体"/>
                <a:cs typeface="黑体"/>
              </a:rPr>
              <a:t>的能量</a:t>
            </a:r>
            <a:r>
              <a:rPr dirty="0" sz="2800" b="1">
                <a:latin typeface="黑体"/>
                <a:cs typeface="黑体"/>
              </a:rPr>
              <a:t>，</a:t>
            </a:r>
            <a:r>
              <a:rPr dirty="0" sz="2800" spc="-10" b="1">
                <a:latin typeface="黑体"/>
                <a:cs typeface="黑体"/>
              </a:rPr>
              <a:t>其水位</a:t>
            </a:r>
            <a:r>
              <a:rPr dirty="0" sz="2800" b="1">
                <a:latin typeface="黑体"/>
                <a:cs typeface="黑体"/>
              </a:rPr>
              <a:t>差</a:t>
            </a:r>
            <a:r>
              <a:rPr dirty="0" sz="2800" spc="-10" b="1">
                <a:latin typeface="黑体"/>
                <a:cs typeface="黑体"/>
              </a:rPr>
              <a:t>表现为</a:t>
            </a:r>
            <a:r>
              <a:rPr dirty="0" sz="2800" b="1">
                <a:latin typeface="黑体"/>
                <a:cs typeface="黑体"/>
              </a:rPr>
              <a:t>势</a:t>
            </a:r>
            <a:r>
              <a:rPr dirty="0" sz="2800" spc="-10" b="1">
                <a:latin typeface="黑体"/>
                <a:cs typeface="黑体"/>
              </a:rPr>
              <a:t>能，其</a:t>
            </a:r>
            <a:r>
              <a:rPr dirty="0" sz="2800" b="1">
                <a:latin typeface="黑体"/>
                <a:cs typeface="黑体"/>
              </a:rPr>
              <a:t>潮</a:t>
            </a:r>
            <a:r>
              <a:rPr dirty="0" sz="2800" spc="-15" b="1">
                <a:latin typeface="黑体"/>
                <a:cs typeface="黑体"/>
              </a:rPr>
              <a:t>流 </a:t>
            </a:r>
            <a:r>
              <a:rPr dirty="0" sz="2800" spc="5" b="1">
                <a:latin typeface="黑体"/>
                <a:cs typeface="黑体"/>
              </a:rPr>
              <a:t>的</a:t>
            </a:r>
            <a:r>
              <a:rPr dirty="0" sz="2800" spc="-10" b="1">
                <a:latin typeface="黑体"/>
                <a:cs typeface="黑体"/>
              </a:rPr>
              <a:t>速度表</a:t>
            </a:r>
            <a:r>
              <a:rPr dirty="0" sz="2800" spc="5" b="1">
                <a:latin typeface="黑体"/>
                <a:cs typeface="黑体"/>
              </a:rPr>
              <a:t>现</a:t>
            </a:r>
            <a:r>
              <a:rPr dirty="0" sz="2800" spc="-10" b="1">
                <a:latin typeface="黑体"/>
                <a:cs typeface="黑体"/>
              </a:rPr>
              <a:t>为动</a:t>
            </a:r>
            <a:r>
              <a:rPr dirty="0" sz="2800" spc="-15" b="1">
                <a:latin typeface="黑体"/>
                <a:cs typeface="黑体"/>
              </a:rPr>
              <a:t>能</a:t>
            </a:r>
            <a:endParaRPr sz="2800">
              <a:latin typeface="黑体"/>
              <a:cs typeface="黑体"/>
            </a:endParaRPr>
          </a:p>
          <a:p>
            <a:pPr marL="292100" indent="-280035">
              <a:lnSpc>
                <a:spcPct val="100000"/>
              </a:lnSpc>
              <a:spcBef>
                <a:spcPts val="1835"/>
              </a:spcBef>
              <a:buSzPct val="96428"/>
              <a:buFont typeface="Wingdings"/>
              <a:buChar char=""/>
              <a:tabLst>
                <a:tab pos="292735" algn="l"/>
              </a:tabLst>
            </a:pPr>
            <a:r>
              <a:rPr dirty="0" sz="2800" spc="5" b="1">
                <a:latin typeface="黑体"/>
                <a:cs typeface="黑体"/>
              </a:rPr>
              <a:t>潮</a:t>
            </a:r>
            <a:r>
              <a:rPr dirty="0" sz="2800" spc="-10" b="1">
                <a:latin typeface="黑体"/>
                <a:cs typeface="黑体"/>
              </a:rPr>
              <a:t>汐能发</a:t>
            </a:r>
            <a:r>
              <a:rPr dirty="0" sz="2800" spc="5" b="1">
                <a:latin typeface="黑体"/>
                <a:cs typeface="黑体"/>
              </a:rPr>
              <a:t>电</a:t>
            </a:r>
            <a:r>
              <a:rPr dirty="0" sz="2800" spc="-10" b="1">
                <a:latin typeface="黑体"/>
                <a:cs typeface="黑体"/>
              </a:rPr>
              <a:t>利用天</a:t>
            </a:r>
            <a:r>
              <a:rPr dirty="0" sz="2800" spc="5" b="1">
                <a:latin typeface="黑体"/>
                <a:cs typeface="黑体"/>
              </a:rPr>
              <a:t>体</a:t>
            </a:r>
            <a:r>
              <a:rPr dirty="0" sz="2800" spc="-10" b="1">
                <a:latin typeface="黑体"/>
                <a:cs typeface="黑体"/>
              </a:rPr>
              <a:t>引潮力</a:t>
            </a:r>
            <a:r>
              <a:rPr dirty="0" sz="2800" spc="5" b="1">
                <a:latin typeface="黑体"/>
                <a:cs typeface="黑体"/>
              </a:rPr>
              <a:t>导</a:t>
            </a:r>
            <a:r>
              <a:rPr dirty="0" sz="2800" spc="-10" b="1">
                <a:latin typeface="黑体"/>
                <a:cs typeface="黑体"/>
              </a:rPr>
              <a:t>致海水</a:t>
            </a:r>
            <a:r>
              <a:rPr dirty="0" sz="2800" spc="5" b="1">
                <a:latin typeface="黑体"/>
                <a:cs typeface="黑体"/>
              </a:rPr>
              <a:t>发</a:t>
            </a:r>
            <a:r>
              <a:rPr dirty="0" sz="2800" spc="-10" b="1">
                <a:latin typeface="黑体"/>
                <a:cs typeface="黑体"/>
              </a:rPr>
              <a:t>生水平</a:t>
            </a:r>
            <a:r>
              <a:rPr dirty="0" sz="2800" spc="5" b="1">
                <a:latin typeface="黑体"/>
                <a:cs typeface="黑体"/>
              </a:rPr>
              <a:t>流</a:t>
            </a:r>
            <a:r>
              <a:rPr dirty="0" sz="2800" spc="-10" b="1">
                <a:latin typeface="黑体"/>
                <a:cs typeface="黑体"/>
              </a:rPr>
              <a:t>动动能</a:t>
            </a:r>
            <a:r>
              <a:rPr dirty="0" sz="2800" spc="5" b="1">
                <a:latin typeface="黑体"/>
                <a:cs typeface="黑体"/>
              </a:rPr>
              <a:t>来</a:t>
            </a:r>
            <a:r>
              <a:rPr dirty="0" sz="2800" spc="-10" b="1">
                <a:latin typeface="黑体"/>
                <a:cs typeface="黑体"/>
              </a:rPr>
              <a:t>制造电</a:t>
            </a:r>
            <a:r>
              <a:rPr dirty="0" sz="2800" spc="-15" b="1">
                <a:latin typeface="黑体"/>
                <a:cs typeface="黑体"/>
              </a:rPr>
              <a:t>能</a:t>
            </a:r>
            <a:endParaRPr sz="2800">
              <a:latin typeface="黑体"/>
              <a:cs typeface="黑体"/>
            </a:endParaRPr>
          </a:p>
        </p:txBody>
      </p:sp>
      <p:pic>
        <p:nvPicPr>
          <p:cNvPr id="6" name="object 6"/>
          <p:cNvPicPr/>
          <p:nvPr/>
        </p:nvPicPr>
        <p:blipFill>
          <a:blip r:embed="rId2" cstate="print"/>
          <a:stretch>
            <a:fillRect/>
          </a:stretch>
        </p:blipFill>
        <p:spPr>
          <a:xfrm>
            <a:off x="7331964" y="3733800"/>
            <a:ext cx="3220212" cy="2331720"/>
          </a:xfrm>
          <a:prstGeom prst="rect">
            <a:avLst/>
          </a:prstGeom>
        </p:spPr>
      </p:pic>
      <p:grpSp>
        <p:nvGrpSpPr>
          <p:cNvPr id="7" name="object 7"/>
          <p:cNvGrpSpPr/>
          <p:nvPr/>
        </p:nvGrpSpPr>
        <p:grpSpPr>
          <a:xfrm>
            <a:off x="1007363" y="3796284"/>
            <a:ext cx="5913120" cy="2444750"/>
            <a:chOff x="1007363" y="3796284"/>
            <a:chExt cx="5913120" cy="2444750"/>
          </a:xfrm>
        </p:grpSpPr>
        <p:pic>
          <p:nvPicPr>
            <p:cNvPr id="8" name="object 8"/>
            <p:cNvPicPr/>
            <p:nvPr/>
          </p:nvPicPr>
          <p:blipFill>
            <a:blip r:embed="rId3" cstate="print"/>
            <a:stretch>
              <a:fillRect/>
            </a:stretch>
          </p:blipFill>
          <p:spPr>
            <a:xfrm>
              <a:off x="1155192" y="3796284"/>
              <a:ext cx="5765292" cy="1882139"/>
            </a:xfrm>
            <a:prstGeom prst="rect">
              <a:avLst/>
            </a:prstGeom>
          </p:spPr>
        </p:pic>
        <p:sp>
          <p:nvSpPr>
            <p:cNvPr id="9" name="object 9"/>
            <p:cNvSpPr/>
            <p:nvPr/>
          </p:nvSpPr>
          <p:spPr>
            <a:xfrm>
              <a:off x="1007363" y="4962144"/>
              <a:ext cx="5913120" cy="1278890"/>
            </a:xfrm>
            <a:custGeom>
              <a:avLst/>
              <a:gdLst/>
              <a:ahLst/>
              <a:cxnLst/>
              <a:rect l="l" t="t" r="r" b="b"/>
              <a:pathLst>
                <a:path w="5913120" h="1278889">
                  <a:moveTo>
                    <a:pt x="5913120" y="0"/>
                  </a:moveTo>
                  <a:lnTo>
                    <a:pt x="0" y="0"/>
                  </a:lnTo>
                  <a:lnTo>
                    <a:pt x="0" y="1278635"/>
                  </a:lnTo>
                  <a:lnTo>
                    <a:pt x="5913120" y="1278635"/>
                  </a:lnTo>
                  <a:lnTo>
                    <a:pt x="5913120" y="0"/>
                  </a:lnTo>
                  <a:close/>
                </a:path>
              </a:pathLst>
            </a:custGeom>
            <a:solidFill>
              <a:srgbClr val="FFFFFF"/>
            </a:solidFill>
          </p:spPr>
          <p:txBody>
            <a:bodyPr wrap="square" lIns="0" tIns="0" rIns="0" bIns="0" rtlCol="0"/>
            <a:lstStyle/>
            <a:p/>
          </p:txBody>
        </p:sp>
      </p:grpSp>
      <p:sp>
        <p:nvSpPr>
          <p:cNvPr id="10" name="object 10"/>
          <p:cNvSpPr txBox="1"/>
          <p:nvPr/>
        </p:nvSpPr>
        <p:spPr>
          <a:xfrm>
            <a:off x="1085494" y="5140578"/>
            <a:ext cx="5615940" cy="941069"/>
          </a:xfrm>
          <a:prstGeom prst="rect">
            <a:avLst/>
          </a:prstGeom>
        </p:spPr>
        <p:txBody>
          <a:bodyPr wrap="square" lIns="0" tIns="12700" rIns="0" bIns="0" rtlCol="0" vert="horz">
            <a:spAutoFit/>
          </a:bodyPr>
          <a:lstStyle/>
          <a:p>
            <a:pPr algn="just" marL="12700" marR="5080">
              <a:lnSpc>
                <a:spcPct val="100000"/>
              </a:lnSpc>
              <a:spcBef>
                <a:spcPts val="100"/>
              </a:spcBef>
            </a:pPr>
            <a:r>
              <a:rPr dirty="0" sz="2000">
                <a:latin typeface="黑体"/>
                <a:cs typeface="黑体"/>
              </a:rPr>
              <a:t>当潮水</a:t>
            </a:r>
            <a:r>
              <a:rPr dirty="0" sz="2000" spc="-15">
                <a:latin typeface="黑体"/>
                <a:cs typeface="黑体"/>
              </a:rPr>
              <a:t>进</a:t>
            </a:r>
            <a:r>
              <a:rPr dirty="0" sz="2000">
                <a:latin typeface="黑体"/>
                <a:cs typeface="黑体"/>
              </a:rPr>
              <a:t>或</a:t>
            </a:r>
            <a:r>
              <a:rPr dirty="0" sz="2000" spc="-15">
                <a:latin typeface="黑体"/>
                <a:cs typeface="黑体"/>
              </a:rPr>
              <a:t>流</a:t>
            </a:r>
            <a:r>
              <a:rPr dirty="0" sz="2000">
                <a:latin typeface="黑体"/>
                <a:cs typeface="黑体"/>
              </a:rPr>
              <a:t>出大坝</a:t>
            </a:r>
            <a:r>
              <a:rPr dirty="0" sz="2000" spc="-15">
                <a:latin typeface="黑体"/>
                <a:cs typeface="黑体"/>
              </a:rPr>
              <a:t>时</a:t>
            </a:r>
            <a:r>
              <a:rPr dirty="0" sz="2000">
                <a:latin typeface="黑体"/>
                <a:cs typeface="黑体"/>
              </a:rPr>
              <a:t>，</a:t>
            </a:r>
            <a:r>
              <a:rPr dirty="0" sz="2000" spc="-15">
                <a:latin typeface="黑体"/>
                <a:cs typeface="黑体"/>
              </a:rPr>
              <a:t>都</a:t>
            </a:r>
            <a:r>
              <a:rPr dirty="0" sz="2000">
                <a:latin typeface="黑体"/>
                <a:cs typeface="黑体"/>
              </a:rPr>
              <a:t>通过水</a:t>
            </a:r>
            <a:r>
              <a:rPr dirty="0" sz="2000" spc="-15">
                <a:latin typeface="黑体"/>
                <a:cs typeface="黑体"/>
              </a:rPr>
              <a:t>轮</a:t>
            </a:r>
            <a:r>
              <a:rPr dirty="0" sz="2000">
                <a:latin typeface="黑体"/>
                <a:cs typeface="黑体"/>
              </a:rPr>
              <a:t>机</a:t>
            </a:r>
            <a:r>
              <a:rPr dirty="0" sz="2000" spc="-15">
                <a:latin typeface="黑体"/>
                <a:cs typeface="黑体"/>
              </a:rPr>
              <a:t>而</a:t>
            </a:r>
            <a:r>
              <a:rPr dirty="0" sz="2000">
                <a:latin typeface="黑体"/>
                <a:cs typeface="黑体"/>
              </a:rPr>
              <a:t>发电。由 于建造</a:t>
            </a:r>
            <a:r>
              <a:rPr dirty="0" sz="2000" spc="-15">
                <a:latin typeface="黑体"/>
                <a:cs typeface="黑体"/>
              </a:rPr>
              <a:t>潮</a:t>
            </a:r>
            <a:r>
              <a:rPr dirty="0" sz="2000">
                <a:latin typeface="黑体"/>
                <a:cs typeface="黑体"/>
              </a:rPr>
              <a:t>汐</a:t>
            </a:r>
            <a:r>
              <a:rPr dirty="0" sz="2000" spc="-15">
                <a:latin typeface="黑体"/>
                <a:cs typeface="黑体"/>
              </a:rPr>
              <a:t>电</a:t>
            </a:r>
            <a:r>
              <a:rPr dirty="0" sz="2000">
                <a:latin typeface="黑体"/>
                <a:cs typeface="黑体"/>
              </a:rPr>
              <a:t>站费用</a:t>
            </a:r>
            <a:r>
              <a:rPr dirty="0" sz="2000" spc="-15">
                <a:latin typeface="黑体"/>
                <a:cs typeface="黑体"/>
              </a:rPr>
              <a:t>昂</a:t>
            </a:r>
            <a:r>
              <a:rPr dirty="0" sz="2000">
                <a:latin typeface="黑体"/>
                <a:cs typeface="黑体"/>
              </a:rPr>
              <a:t>贵</a:t>
            </a:r>
            <a:r>
              <a:rPr dirty="0" sz="2000" spc="-15">
                <a:latin typeface="黑体"/>
                <a:cs typeface="黑体"/>
              </a:rPr>
              <a:t>，</a:t>
            </a:r>
            <a:r>
              <a:rPr dirty="0" sz="2000">
                <a:latin typeface="黑体"/>
                <a:cs typeface="黑体"/>
              </a:rPr>
              <a:t>所以目</a:t>
            </a:r>
            <a:r>
              <a:rPr dirty="0" sz="2000" spc="-15">
                <a:latin typeface="黑体"/>
                <a:cs typeface="黑体"/>
              </a:rPr>
              <a:t>前</a:t>
            </a:r>
            <a:r>
              <a:rPr dirty="0" sz="2000">
                <a:latin typeface="黑体"/>
                <a:cs typeface="黑体"/>
              </a:rPr>
              <a:t>世</a:t>
            </a:r>
            <a:r>
              <a:rPr dirty="0" sz="2000" spc="-15">
                <a:latin typeface="黑体"/>
                <a:cs typeface="黑体"/>
              </a:rPr>
              <a:t>界</a:t>
            </a:r>
            <a:r>
              <a:rPr dirty="0" sz="2000">
                <a:latin typeface="黑体"/>
                <a:cs typeface="黑体"/>
              </a:rPr>
              <a:t>上还没有 几座大</a:t>
            </a:r>
            <a:r>
              <a:rPr dirty="0" sz="2000" spc="-15">
                <a:latin typeface="黑体"/>
                <a:cs typeface="黑体"/>
              </a:rPr>
              <a:t>型</a:t>
            </a:r>
            <a:r>
              <a:rPr dirty="0" sz="2000">
                <a:latin typeface="黑体"/>
                <a:cs typeface="黑体"/>
              </a:rPr>
              <a:t>潮</a:t>
            </a:r>
            <a:r>
              <a:rPr dirty="0" sz="2000" spc="-15">
                <a:latin typeface="黑体"/>
                <a:cs typeface="黑体"/>
              </a:rPr>
              <a:t>汐</a:t>
            </a:r>
            <a:r>
              <a:rPr dirty="0" sz="2000">
                <a:latin typeface="黑体"/>
                <a:cs typeface="黑体"/>
              </a:rPr>
              <a:t>电站。</a:t>
            </a:r>
            <a:endParaRPr sz="2000">
              <a:latin typeface="黑体"/>
              <a:cs typeface="黑体"/>
            </a:endParaRPr>
          </a:p>
        </p:txBody>
      </p:sp>
      <p:sp>
        <p:nvSpPr>
          <p:cNvPr id="11" name="object 11"/>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1181811"/>
            <a:ext cx="7766684" cy="1919605"/>
          </a:xfrm>
          <a:prstGeom prst="rect">
            <a:avLst/>
          </a:prstGeom>
        </p:spPr>
        <p:txBody>
          <a:bodyPr wrap="square" lIns="0" tIns="13335" rIns="0" bIns="0" rtlCol="0" vert="horz">
            <a:spAutoFit/>
          </a:bodyPr>
          <a:lstStyle/>
          <a:p>
            <a:pPr marL="561340" indent="-548640">
              <a:lnSpc>
                <a:spcPct val="100000"/>
              </a:lnSpc>
              <a:spcBef>
                <a:spcPts val="105"/>
              </a:spcBef>
              <a:buFont typeface="Wingdings"/>
              <a:buChar char=""/>
              <a:tabLst>
                <a:tab pos="561340" algn="l"/>
              </a:tabLst>
            </a:pPr>
            <a:r>
              <a:rPr dirty="0" sz="3200" b="1">
                <a:solidFill>
                  <a:srgbClr val="1D41D4"/>
                </a:solidFill>
                <a:latin typeface="等线"/>
                <a:cs typeface="等线"/>
              </a:rPr>
              <a:t>生物质能</a:t>
            </a:r>
            <a:endParaRPr sz="3200">
              <a:latin typeface="等线"/>
              <a:cs typeface="等线"/>
            </a:endParaRPr>
          </a:p>
          <a:p>
            <a:pPr marL="292100" indent="-280035">
              <a:lnSpc>
                <a:spcPct val="100000"/>
              </a:lnSpc>
              <a:spcBef>
                <a:spcPts val="2510"/>
              </a:spcBef>
              <a:buSzPct val="96428"/>
              <a:buFont typeface="Wingdings"/>
              <a:buChar char=""/>
              <a:tabLst>
                <a:tab pos="292735" algn="l"/>
              </a:tabLst>
            </a:pPr>
            <a:r>
              <a:rPr dirty="0" sz="2800">
                <a:latin typeface="黑体"/>
                <a:cs typeface="黑体"/>
              </a:rPr>
              <a:t>以</a:t>
            </a:r>
            <a:r>
              <a:rPr dirty="0" sz="2800" spc="-5">
                <a:latin typeface="黑体"/>
                <a:cs typeface="黑体"/>
              </a:rPr>
              <a:t>生物质</a:t>
            </a:r>
            <a:r>
              <a:rPr dirty="0" sz="2800">
                <a:latin typeface="黑体"/>
                <a:cs typeface="黑体"/>
              </a:rPr>
              <a:t>为</a:t>
            </a:r>
            <a:r>
              <a:rPr dirty="0" sz="2800" spc="-5">
                <a:latin typeface="黑体"/>
                <a:cs typeface="黑体"/>
              </a:rPr>
              <a:t>载体的</a:t>
            </a:r>
            <a:r>
              <a:rPr dirty="0" sz="2800">
                <a:latin typeface="黑体"/>
                <a:cs typeface="黑体"/>
              </a:rPr>
              <a:t>太</a:t>
            </a:r>
            <a:r>
              <a:rPr dirty="0" sz="2800" spc="-5">
                <a:latin typeface="黑体"/>
                <a:cs typeface="黑体"/>
              </a:rPr>
              <a:t>阳能的</a:t>
            </a:r>
            <a:r>
              <a:rPr dirty="0" sz="2800">
                <a:latin typeface="黑体"/>
                <a:cs typeface="黑体"/>
              </a:rPr>
              <a:t>一</a:t>
            </a:r>
            <a:r>
              <a:rPr dirty="0" sz="2800" spc="-5">
                <a:latin typeface="黑体"/>
                <a:cs typeface="黑体"/>
              </a:rPr>
              <a:t>种存在</a:t>
            </a:r>
            <a:r>
              <a:rPr dirty="0" sz="2800">
                <a:latin typeface="黑体"/>
                <a:cs typeface="黑体"/>
              </a:rPr>
              <a:t>形</a:t>
            </a:r>
            <a:r>
              <a:rPr dirty="0" sz="2800" spc="-5">
                <a:latin typeface="黑体"/>
                <a:cs typeface="黑体"/>
              </a:rPr>
              <a:t>式</a:t>
            </a:r>
            <a:endParaRPr sz="2800">
              <a:latin typeface="黑体"/>
              <a:cs typeface="黑体"/>
            </a:endParaRPr>
          </a:p>
          <a:p>
            <a:pPr marL="292100" indent="-280035">
              <a:lnSpc>
                <a:spcPct val="100000"/>
              </a:lnSpc>
              <a:spcBef>
                <a:spcPts val="1835"/>
              </a:spcBef>
              <a:buSzPct val="96428"/>
              <a:buFont typeface="Wingdings"/>
              <a:buChar char=""/>
              <a:tabLst>
                <a:tab pos="292735" algn="l"/>
              </a:tabLst>
            </a:pPr>
            <a:r>
              <a:rPr dirty="0" sz="2800">
                <a:latin typeface="黑体"/>
                <a:cs typeface="黑体"/>
              </a:rPr>
              <a:t>直</a:t>
            </a:r>
            <a:r>
              <a:rPr dirty="0" sz="2800" spc="-5">
                <a:latin typeface="黑体"/>
                <a:cs typeface="黑体"/>
              </a:rPr>
              <a:t>接燃烧</a:t>
            </a:r>
            <a:r>
              <a:rPr dirty="0" sz="2800">
                <a:latin typeface="黑体"/>
                <a:cs typeface="黑体"/>
              </a:rPr>
              <a:t>、</a:t>
            </a:r>
            <a:r>
              <a:rPr dirty="0" sz="2800" spc="-5">
                <a:latin typeface="黑体"/>
                <a:cs typeface="黑体"/>
              </a:rPr>
              <a:t>压缩成</a:t>
            </a:r>
            <a:r>
              <a:rPr dirty="0" sz="2800">
                <a:latin typeface="黑体"/>
                <a:cs typeface="黑体"/>
              </a:rPr>
              <a:t>型</a:t>
            </a:r>
            <a:r>
              <a:rPr dirty="0" sz="2800" spc="-5">
                <a:latin typeface="黑体"/>
                <a:cs typeface="黑体"/>
              </a:rPr>
              <a:t>、生物</a:t>
            </a:r>
            <a:r>
              <a:rPr dirty="0" sz="2800">
                <a:latin typeface="黑体"/>
                <a:cs typeface="黑体"/>
              </a:rPr>
              <a:t>质</a:t>
            </a:r>
            <a:r>
              <a:rPr dirty="0" sz="2800" spc="-5">
                <a:latin typeface="黑体"/>
                <a:cs typeface="黑体"/>
              </a:rPr>
              <a:t>气化、</a:t>
            </a:r>
            <a:r>
              <a:rPr dirty="0" sz="2800">
                <a:latin typeface="黑体"/>
                <a:cs typeface="黑体"/>
              </a:rPr>
              <a:t>生</a:t>
            </a:r>
            <a:r>
              <a:rPr dirty="0" sz="2800" spc="-5">
                <a:latin typeface="黑体"/>
                <a:cs typeface="黑体"/>
              </a:rPr>
              <a:t>物质燃料</a:t>
            </a:r>
            <a:endParaRPr sz="2800">
              <a:latin typeface="黑体"/>
              <a:cs typeface="黑体"/>
            </a:endParaRPr>
          </a:p>
        </p:txBody>
      </p:sp>
      <p:pic>
        <p:nvPicPr>
          <p:cNvPr id="6" name="object 6"/>
          <p:cNvPicPr/>
          <p:nvPr/>
        </p:nvPicPr>
        <p:blipFill>
          <a:blip r:embed="rId2" cstate="print"/>
          <a:stretch>
            <a:fillRect/>
          </a:stretch>
        </p:blipFill>
        <p:spPr>
          <a:xfrm>
            <a:off x="4471415" y="3887723"/>
            <a:ext cx="3104388" cy="2229612"/>
          </a:xfrm>
          <a:prstGeom prst="rect">
            <a:avLst/>
          </a:prstGeom>
        </p:spPr>
      </p:pic>
      <p:pic>
        <p:nvPicPr>
          <p:cNvPr id="7" name="object 7"/>
          <p:cNvPicPr/>
          <p:nvPr/>
        </p:nvPicPr>
        <p:blipFill>
          <a:blip r:embed="rId3" cstate="print"/>
          <a:stretch>
            <a:fillRect/>
          </a:stretch>
        </p:blipFill>
        <p:spPr>
          <a:xfrm>
            <a:off x="7834883" y="3836273"/>
            <a:ext cx="3753612" cy="2431572"/>
          </a:xfrm>
          <a:prstGeom prst="rect">
            <a:avLst/>
          </a:prstGeom>
        </p:spPr>
      </p:pic>
      <p:pic>
        <p:nvPicPr>
          <p:cNvPr id="8" name="object 8"/>
          <p:cNvPicPr/>
          <p:nvPr/>
        </p:nvPicPr>
        <p:blipFill>
          <a:blip r:embed="rId4" cstate="print"/>
          <a:stretch>
            <a:fillRect/>
          </a:stretch>
        </p:blipFill>
        <p:spPr>
          <a:xfrm>
            <a:off x="813655" y="3877914"/>
            <a:ext cx="3192940" cy="2303429"/>
          </a:xfrm>
          <a:prstGeom prst="rect">
            <a:avLst/>
          </a:prstGeom>
        </p:spPr>
      </p:pic>
      <p:sp>
        <p:nvSpPr>
          <p:cNvPr id="9" name="object 9"/>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 name="object 5"/>
          <p:cNvSpPr txBox="1"/>
          <p:nvPr/>
        </p:nvSpPr>
        <p:spPr>
          <a:xfrm>
            <a:off x="682853" y="1181811"/>
            <a:ext cx="10644505" cy="1919605"/>
          </a:xfrm>
          <a:prstGeom prst="rect">
            <a:avLst/>
          </a:prstGeom>
        </p:spPr>
        <p:txBody>
          <a:bodyPr wrap="square" lIns="0" tIns="13335" rIns="0" bIns="0" rtlCol="0" vert="horz">
            <a:spAutoFit/>
          </a:bodyPr>
          <a:lstStyle/>
          <a:p>
            <a:pPr marL="561340" indent="-548640">
              <a:lnSpc>
                <a:spcPct val="100000"/>
              </a:lnSpc>
              <a:spcBef>
                <a:spcPts val="105"/>
              </a:spcBef>
              <a:buFont typeface="Wingdings"/>
              <a:buChar char=""/>
              <a:tabLst>
                <a:tab pos="561340" algn="l"/>
              </a:tabLst>
            </a:pPr>
            <a:r>
              <a:rPr dirty="0" sz="3200" b="1">
                <a:solidFill>
                  <a:srgbClr val="1D41D4"/>
                </a:solidFill>
                <a:latin typeface="等线"/>
                <a:cs typeface="等线"/>
              </a:rPr>
              <a:t>地热能</a:t>
            </a:r>
            <a:endParaRPr sz="3200">
              <a:latin typeface="等线"/>
              <a:cs typeface="等线"/>
            </a:endParaRPr>
          </a:p>
          <a:p>
            <a:pPr marL="292100" indent="-280035">
              <a:lnSpc>
                <a:spcPct val="100000"/>
              </a:lnSpc>
              <a:spcBef>
                <a:spcPts val="2510"/>
              </a:spcBef>
              <a:buSzPct val="96428"/>
              <a:buFont typeface="Wingdings"/>
              <a:buChar char=""/>
              <a:tabLst>
                <a:tab pos="292735" algn="l"/>
              </a:tabLst>
            </a:pPr>
            <a:r>
              <a:rPr dirty="0" sz="2800" spc="5" b="1">
                <a:latin typeface="黑体"/>
                <a:cs typeface="黑体"/>
              </a:rPr>
              <a:t>封</a:t>
            </a:r>
            <a:r>
              <a:rPr dirty="0" sz="2800" spc="-10" b="1">
                <a:latin typeface="黑体"/>
                <a:cs typeface="黑体"/>
              </a:rPr>
              <a:t>闭在地</a:t>
            </a:r>
            <a:r>
              <a:rPr dirty="0" sz="2800" spc="5" b="1">
                <a:latin typeface="黑体"/>
                <a:cs typeface="黑体"/>
              </a:rPr>
              <a:t>球</a:t>
            </a:r>
            <a:r>
              <a:rPr dirty="0" sz="2800" spc="-10" b="1">
                <a:latin typeface="黑体"/>
                <a:cs typeface="黑体"/>
              </a:rPr>
              <a:t>中距地</a:t>
            </a:r>
            <a:r>
              <a:rPr dirty="0" sz="2800" spc="5" b="1">
                <a:latin typeface="黑体"/>
                <a:cs typeface="黑体"/>
              </a:rPr>
              <a:t>表</a:t>
            </a:r>
            <a:r>
              <a:rPr dirty="0" sz="2800" spc="-10" b="1">
                <a:latin typeface="黑体"/>
                <a:cs typeface="黑体"/>
              </a:rPr>
              <a:t>足够近</a:t>
            </a:r>
            <a:r>
              <a:rPr dirty="0" sz="2800" spc="5" b="1">
                <a:latin typeface="黑体"/>
                <a:cs typeface="黑体"/>
              </a:rPr>
              <a:t>的</a:t>
            </a:r>
            <a:r>
              <a:rPr dirty="0" sz="2800" spc="-10" b="1">
                <a:latin typeface="黑体"/>
                <a:cs typeface="黑体"/>
              </a:rPr>
              <a:t>距离内</a:t>
            </a:r>
            <a:r>
              <a:rPr dirty="0" sz="2800" spc="5" b="1">
                <a:latin typeface="黑体"/>
                <a:cs typeface="黑体"/>
              </a:rPr>
              <a:t>，</a:t>
            </a:r>
            <a:r>
              <a:rPr dirty="0" sz="2800" spc="-10" b="1">
                <a:latin typeface="黑体"/>
                <a:cs typeface="黑体"/>
              </a:rPr>
              <a:t>并可被</a:t>
            </a:r>
            <a:r>
              <a:rPr dirty="0" sz="2800" spc="5" b="1">
                <a:latin typeface="黑体"/>
                <a:cs typeface="黑体"/>
              </a:rPr>
              <a:t>经</a:t>
            </a:r>
            <a:r>
              <a:rPr dirty="0" sz="2800" spc="-10" b="1">
                <a:latin typeface="黑体"/>
                <a:cs typeface="黑体"/>
              </a:rPr>
              <a:t>济开采</a:t>
            </a:r>
            <a:r>
              <a:rPr dirty="0" sz="2800" spc="5" b="1">
                <a:latin typeface="黑体"/>
                <a:cs typeface="黑体"/>
              </a:rPr>
              <a:t>的</a:t>
            </a:r>
            <a:r>
              <a:rPr dirty="0" sz="2800" spc="-10" b="1">
                <a:latin typeface="黑体"/>
                <a:cs typeface="黑体"/>
              </a:rPr>
              <a:t>天然热</a:t>
            </a:r>
            <a:r>
              <a:rPr dirty="0" sz="2800" spc="-15" b="1">
                <a:latin typeface="黑体"/>
                <a:cs typeface="黑体"/>
              </a:rPr>
              <a:t>能</a:t>
            </a:r>
            <a:endParaRPr sz="2800">
              <a:latin typeface="黑体"/>
              <a:cs typeface="黑体"/>
            </a:endParaRPr>
          </a:p>
          <a:p>
            <a:pPr marL="292100" indent="-280035">
              <a:lnSpc>
                <a:spcPct val="100000"/>
              </a:lnSpc>
              <a:spcBef>
                <a:spcPts val="1835"/>
              </a:spcBef>
              <a:buSzPct val="96428"/>
              <a:buFont typeface="Wingdings"/>
              <a:buChar char=""/>
              <a:tabLst>
                <a:tab pos="292735" algn="l"/>
              </a:tabLst>
            </a:pPr>
            <a:r>
              <a:rPr dirty="0" sz="2800" spc="5" b="1">
                <a:latin typeface="黑体"/>
                <a:cs typeface="黑体"/>
              </a:rPr>
              <a:t>地</a:t>
            </a:r>
            <a:r>
              <a:rPr dirty="0" sz="2800" spc="-10" b="1">
                <a:latin typeface="黑体"/>
                <a:cs typeface="黑体"/>
              </a:rPr>
              <a:t>热发电</a:t>
            </a:r>
            <a:r>
              <a:rPr dirty="0" sz="2800" spc="5" b="1">
                <a:latin typeface="黑体"/>
                <a:cs typeface="黑体"/>
              </a:rPr>
              <a:t>、</a:t>
            </a:r>
            <a:r>
              <a:rPr dirty="0" sz="2800" spc="-10" b="1">
                <a:latin typeface="黑体"/>
                <a:cs typeface="黑体"/>
              </a:rPr>
              <a:t>地热供</a:t>
            </a:r>
            <a:r>
              <a:rPr dirty="0" sz="2800" spc="5" b="1">
                <a:latin typeface="黑体"/>
                <a:cs typeface="黑体"/>
              </a:rPr>
              <a:t>暖</a:t>
            </a:r>
            <a:r>
              <a:rPr dirty="0" sz="2800" spc="-10" b="1">
                <a:latin typeface="黑体"/>
                <a:cs typeface="黑体"/>
              </a:rPr>
              <a:t>、温</a:t>
            </a:r>
            <a:r>
              <a:rPr dirty="0" sz="2800" spc="-15" b="1">
                <a:latin typeface="黑体"/>
                <a:cs typeface="黑体"/>
              </a:rPr>
              <a:t>泉</a:t>
            </a:r>
            <a:endParaRPr sz="2800">
              <a:latin typeface="黑体"/>
              <a:cs typeface="黑体"/>
            </a:endParaRPr>
          </a:p>
        </p:txBody>
      </p:sp>
      <p:pic>
        <p:nvPicPr>
          <p:cNvPr id="6" name="object 6"/>
          <p:cNvPicPr/>
          <p:nvPr/>
        </p:nvPicPr>
        <p:blipFill>
          <a:blip r:embed="rId2" cstate="print"/>
          <a:stretch>
            <a:fillRect/>
          </a:stretch>
        </p:blipFill>
        <p:spPr>
          <a:xfrm>
            <a:off x="3707891" y="3884676"/>
            <a:ext cx="3721608" cy="2232660"/>
          </a:xfrm>
          <a:prstGeom prst="rect">
            <a:avLst/>
          </a:prstGeom>
        </p:spPr>
      </p:pic>
      <p:pic>
        <p:nvPicPr>
          <p:cNvPr id="7" name="object 7"/>
          <p:cNvPicPr/>
          <p:nvPr/>
        </p:nvPicPr>
        <p:blipFill>
          <a:blip r:embed="rId3" cstate="print"/>
          <a:stretch>
            <a:fillRect/>
          </a:stretch>
        </p:blipFill>
        <p:spPr>
          <a:xfrm>
            <a:off x="7720583" y="3887723"/>
            <a:ext cx="3842004" cy="2229612"/>
          </a:xfrm>
          <a:prstGeom prst="rect">
            <a:avLst/>
          </a:prstGeom>
        </p:spPr>
      </p:pic>
      <p:pic>
        <p:nvPicPr>
          <p:cNvPr id="8" name="object 8"/>
          <p:cNvPicPr/>
          <p:nvPr/>
        </p:nvPicPr>
        <p:blipFill>
          <a:blip r:embed="rId4" cstate="print"/>
          <a:stretch>
            <a:fillRect/>
          </a:stretch>
        </p:blipFill>
        <p:spPr>
          <a:xfrm>
            <a:off x="603504" y="3884676"/>
            <a:ext cx="2955035" cy="2334768"/>
          </a:xfrm>
          <a:prstGeom prst="rect">
            <a:avLst/>
          </a:prstGeom>
        </p:spPr>
      </p:pic>
      <p:sp>
        <p:nvSpPr>
          <p:cNvPr id="9" name="object 9"/>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7126" y="230504"/>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3" name="object 3"/>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4" name="object 4"/>
          <p:cNvSpPr txBox="1"/>
          <p:nvPr/>
        </p:nvSpPr>
        <p:spPr>
          <a:xfrm>
            <a:off x="1030020" y="1302156"/>
            <a:ext cx="6068060" cy="1046480"/>
          </a:xfrm>
          <a:prstGeom prst="rect">
            <a:avLst/>
          </a:prstGeom>
        </p:spPr>
        <p:txBody>
          <a:bodyPr wrap="square" lIns="0" tIns="96520" rIns="0" bIns="0" rtlCol="0" vert="horz">
            <a:spAutoFit/>
          </a:bodyPr>
          <a:lstStyle/>
          <a:p>
            <a:pPr marL="12700">
              <a:lnSpc>
                <a:spcPct val="100000"/>
              </a:lnSpc>
              <a:spcBef>
                <a:spcPts val="760"/>
              </a:spcBef>
            </a:pPr>
            <a:r>
              <a:rPr dirty="0" sz="2800" spc="5">
                <a:latin typeface="黑体"/>
                <a:cs typeface="黑体"/>
              </a:rPr>
              <a:t>按</a:t>
            </a:r>
            <a:r>
              <a:rPr dirty="0" sz="2800" spc="-5">
                <a:latin typeface="黑体"/>
                <a:cs typeface="黑体"/>
              </a:rPr>
              <a:t>照形成</a:t>
            </a:r>
            <a:r>
              <a:rPr dirty="0" sz="2800" spc="10">
                <a:latin typeface="黑体"/>
                <a:cs typeface="黑体"/>
              </a:rPr>
              <a:t>方</a:t>
            </a:r>
            <a:r>
              <a:rPr dirty="0" sz="2800" spc="-5">
                <a:latin typeface="黑体"/>
                <a:cs typeface="黑体"/>
              </a:rPr>
              <a:t>式分类：</a:t>
            </a:r>
            <a:endParaRPr sz="2800">
              <a:latin typeface="黑体"/>
              <a:cs typeface="黑体"/>
            </a:endParaRPr>
          </a:p>
          <a:p>
            <a:pPr marL="368935">
              <a:lnSpc>
                <a:spcPct val="100000"/>
              </a:lnSpc>
              <a:spcBef>
                <a:spcPts val="660"/>
              </a:spcBef>
            </a:pPr>
            <a:r>
              <a:rPr dirty="0" sz="2800" spc="-5">
                <a:solidFill>
                  <a:srgbClr val="C00000"/>
                </a:solidFill>
                <a:latin typeface="黑体"/>
                <a:cs typeface="黑体"/>
              </a:rPr>
              <a:t>一次能</a:t>
            </a:r>
            <a:r>
              <a:rPr dirty="0" sz="2800">
                <a:solidFill>
                  <a:srgbClr val="C00000"/>
                </a:solidFill>
                <a:latin typeface="黑体"/>
                <a:cs typeface="黑体"/>
              </a:rPr>
              <a:t>源</a:t>
            </a:r>
            <a:r>
              <a:rPr dirty="0" sz="2800" spc="-5">
                <a:latin typeface="黑体"/>
                <a:cs typeface="黑体"/>
              </a:rPr>
              <a:t>：直接</a:t>
            </a:r>
            <a:r>
              <a:rPr dirty="0" sz="2800">
                <a:latin typeface="黑体"/>
                <a:cs typeface="黑体"/>
              </a:rPr>
              <a:t>从</a:t>
            </a:r>
            <a:r>
              <a:rPr dirty="0" sz="2800" spc="-5">
                <a:latin typeface="黑体"/>
                <a:cs typeface="黑体"/>
              </a:rPr>
              <a:t>自然界</a:t>
            </a:r>
            <a:r>
              <a:rPr dirty="0" sz="2800">
                <a:latin typeface="黑体"/>
                <a:cs typeface="黑体"/>
              </a:rPr>
              <a:t>取</a:t>
            </a:r>
            <a:r>
              <a:rPr dirty="0" sz="2800" spc="-5">
                <a:latin typeface="黑体"/>
                <a:cs typeface="黑体"/>
              </a:rPr>
              <a:t>得的能源</a:t>
            </a:r>
            <a:endParaRPr sz="2800">
              <a:latin typeface="黑体"/>
              <a:cs typeface="黑体"/>
            </a:endParaRPr>
          </a:p>
        </p:txBody>
      </p:sp>
      <p:sp>
        <p:nvSpPr>
          <p:cNvPr id="5" name="object 5"/>
          <p:cNvSpPr txBox="1"/>
          <p:nvPr/>
        </p:nvSpPr>
        <p:spPr>
          <a:xfrm>
            <a:off x="7430261" y="1897125"/>
            <a:ext cx="3223895"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0000FF"/>
                </a:solidFill>
                <a:latin typeface="黑体"/>
                <a:cs typeface="黑体"/>
              </a:rPr>
              <a:t>原煤</a:t>
            </a:r>
            <a:r>
              <a:rPr dirty="0" sz="2800">
                <a:solidFill>
                  <a:srgbClr val="0000FF"/>
                </a:solidFill>
                <a:latin typeface="黑体"/>
                <a:cs typeface="黑体"/>
              </a:rPr>
              <a:t>、</a:t>
            </a:r>
            <a:r>
              <a:rPr dirty="0" sz="2800" spc="-5">
                <a:solidFill>
                  <a:srgbClr val="0000FF"/>
                </a:solidFill>
                <a:latin typeface="黑体"/>
                <a:cs typeface="黑体"/>
              </a:rPr>
              <a:t>原油、</a:t>
            </a:r>
            <a:r>
              <a:rPr dirty="0" sz="2800">
                <a:solidFill>
                  <a:srgbClr val="0000FF"/>
                </a:solidFill>
                <a:latin typeface="黑体"/>
                <a:cs typeface="黑体"/>
              </a:rPr>
              <a:t>天</a:t>
            </a:r>
            <a:r>
              <a:rPr dirty="0" sz="2800" spc="-5">
                <a:solidFill>
                  <a:srgbClr val="0000FF"/>
                </a:solidFill>
                <a:latin typeface="黑体"/>
                <a:cs typeface="黑体"/>
              </a:rPr>
              <a:t>然气</a:t>
            </a:r>
            <a:endParaRPr sz="2800">
              <a:latin typeface="黑体"/>
              <a:cs typeface="黑体"/>
            </a:endParaRPr>
          </a:p>
        </p:txBody>
      </p:sp>
      <p:sp>
        <p:nvSpPr>
          <p:cNvPr id="6" name="object 6"/>
          <p:cNvSpPr txBox="1"/>
          <p:nvPr/>
        </p:nvSpPr>
        <p:spPr>
          <a:xfrm>
            <a:off x="1400302" y="5050916"/>
            <a:ext cx="10160000"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C00000"/>
                </a:solidFill>
                <a:latin typeface="黑体"/>
                <a:cs typeface="黑体"/>
              </a:rPr>
              <a:t>二</a:t>
            </a:r>
            <a:r>
              <a:rPr dirty="0" sz="2800">
                <a:solidFill>
                  <a:srgbClr val="C00000"/>
                </a:solidFill>
                <a:latin typeface="黑体"/>
                <a:cs typeface="黑体"/>
              </a:rPr>
              <a:t>次</a:t>
            </a:r>
            <a:r>
              <a:rPr dirty="0" sz="2800" spc="-5">
                <a:solidFill>
                  <a:srgbClr val="C00000"/>
                </a:solidFill>
                <a:latin typeface="黑体"/>
                <a:cs typeface="黑体"/>
              </a:rPr>
              <a:t>能</a:t>
            </a:r>
            <a:r>
              <a:rPr dirty="0" sz="2800">
                <a:solidFill>
                  <a:srgbClr val="C00000"/>
                </a:solidFill>
                <a:latin typeface="黑体"/>
                <a:cs typeface="黑体"/>
              </a:rPr>
              <a:t>源：</a:t>
            </a:r>
            <a:r>
              <a:rPr dirty="0" sz="2800" spc="-5">
                <a:latin typeface="黑体"/>
                <a:cs typeface="黑体"/>
              </a:rPr>
              <a:t>一次</a:t>
            </a:r>
            <a:r>
              <a:rPr dirty="0" sz="2800" spc="10">
                <a:latin typeface="黑体"/>
                <a:cs typeface="黑体"/>
              </a:rPr>
              <a:t>能</a:t>
            </a:r>
            <a:r>
              <a:rPr dirty="0" sz="2800" spc="-5">
                <a:latin typeface="黑体"/>
                <a:cs typeface="黑体"/>
              </a:rPr>
              <a:t>源加工</a:t>
            </a:r>
            <a:r>
              <a:rPr dirty="0" sz="2800" spc="10">
                <a:latin typeface="黑体"/>
                <a:cs typeface="黑体"/>
              </a:rPr>
              <a:t>或</a:t>
            </a:r>
            <a:r>
              <a:rPr dirty="0" sz="2800" spc="-5">
                <a:latin typeface="黑体"/>
                <a:cs typeface="黑体"/>
              </a:rPr>
              <a:t>转换而</a:t>
            </a:r>
            <a:r>
              <a:rPr dirty="0" sz="2800" spc="10">
                <a:latin typeface="黑体"/>
                <a:cs typeface="黑体"/>
              </a:rPr>
              <a:t>转</a:t>
            </a:r>
            <a:r>
              <a:rPr dirty="0" sz="2800" spc="-5">
                <a:latin typeface="黑体"/>
                <a:cs typeface="黑体"/>
              </a:rPr>
              <a:t>变了形</a:t>
            </a:r>
            <a:r>
              <a:rPr dirty="0" sz="2800" spc="10">
                <a:latin typeface="黑体"/>
                <a:cs typeface="黑体"/>
              </a:rPr>
              <a:t>态</a:t>
            </a:r>
            <a:r>
              <a:rPr dirty="0" sz="2800" spc="-5">
                <a:latin typeface="黑体"/>
                <a:cs typeface="黑体"/>
              </a:rPr>
              <a:t>的能源</a:t>
            </a:r>
            <a:r>
              <a:rPr dirty="0" sz="2800" spc="-90">
                <a:latin typeface="黑体"/>
                <a:cs typeface="黑体"/>
              </a:rPr>
              <a:t> </a:t>
            </a:r>
            <a:r>
              <a:rPr dirty="0" sz="2800" spc="-5">
                <a:solidFill>
                  <a:srgbClr val="0000FF"/>
                </a:solidFill>
                <a:latin typeface="黑体"/>
                <a:cs typeface="黑体"/>
              </a:rPr>
              <a:t>电</a:t>
            </a:r>
            <a:r>
              <a:rPr dirty="0" sz="2800" spc="5">
                <a:solidFill>
                  <a:srgbClr val="0000FF"/>
                </a:solidFill>
                <a:latin typeface="黑体"/>
                <a:cs typeface="黑体"/>
              </a:rPr>
              <a:t>力</a:t>
            </a:r>
            <a:r>
              <a:rPr dirty="0" sz="2800" spc="-5">
                <a:solidFill>
                  <a:srgbClr val="0000FF"/>
                </a:solidFill>
                <a:latin typeface="黑体"/>
                <a:cs typeface="黑体"/>
              </a:rPr>
              <a:t>、</a:t>
            </a:r>
            <a:r>
              <a:rPr dirty="0" sz="2800" spc="5">
                <a:solidFill>
                  <a:srgbClr val="0000FF"/>
                </a:solidFill>
                <a:latin typeface="黑体"/>
                <a:cs typeface="黑体"/>
              </a:rPr>
              <a:t>蒸</a:t>
            </a:r>
            <a:r>
              <a:rPr dirty="0" sz="2800" spc="-5">
                <a:solidFill>
                  <a:srgbClr val="0000FF"/>
                </a:solidFill>
                <a:latin typeface="黑体"/>
                <a:cs typeface="黑体"/>
              </a:rPr>
              <a:t>汽</a:t>
            </a:r>
            <a:endParaRPr sz="2800">
              <a:latin typeface="黑体"/>
              <a:cs typeface="黑体"/>
            </a:endParaRPr>
          </a:p>
        </p:txBody>
      </p:sp>
      <p:sp>
        <p:nvSpPr>
          <p:cNvPr id="7" name="object 7"/>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8" name="object 8"/>
          <p:cNvGrpSpPr/>
          <p:nvPr/>
        </p:nvGrpSpPr>
        <p:grpSpPr>
          <a:xfrm>
            <a:off x="1815083" y="2648711"/>
            <a:ext cx="8389620" cy="1877695"/>
            <a:chOff x="1815083" y="2648711"/>
            <a:chExt cx="8389620" cy="1877695"/>
          </a:xfrm>
        </p:grpSpPr>
        <p:pic>
          <p:nvPicPr>
            <p:cNvPr id="9" name="object 9"/>
            <p:cNvPicPr/>
            <p:nvPr/>
          </p:nvPicPr>
          <p:blipFill>
            <a:blip r:embed="rId2" cstate="print"/>
            <a:stretch>
              <a:fillRect/>
            </a:stretch>
          </p:blipFill>
          <p:spPr>
            <a:xfrm>
              <a:off x="1815083" y="2686811"/>
              <a:ext cx="5899404" cy="1801368"/>
            </a:xfrm>
            <a:prstGeom prst="rect">
              <a:avLst/>
            </a:prstGeom>
          </p:spPr>
        </p:pic>
        <p:pic>
          <p:nvPicPr>
            <p:cNvPr id="10" name="object 10"/>
            <p:cNvPicPr/>
            <p:nvPr/>
          </p:nvPicPr>
          <p:blipFill>
            <a:blip r:embed="rId3" cstate="print"/>
            <a:stretch>
              <a:fillRect/>
            </a:stretch>
          </p:blipFill>
          <p:spPr>
            <a:xfrm>
              <a:off x="7691627" y="2648711"/>
              <a:ext cx="2513076" cy="1877568"/>
            </a:xfrm>
            <a:prstGeom prst="rect">
              <a:avLst/>
            </a:prstGeom>
          </p:spPr>
        </p:pic>
      </p:grpSp>
      <p:sp>
        <p:nvSpPr>
          <p:cNvPr id="11" name="object 11"/>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spc="5">
                <a:latin typeface="Tahoma"/>
                <a:cs typeface="Tahoma"/>
              </a:rPr>
              <a:t> </a:t>
            </a:r>
            <a:r>
              <a:rPr dirty="0" spc="-5"/>
              <a:t>能 源</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1249781" y="1136417"/>
            <a:ext cx="8006715" cy="1547495"/>
          </a:xfrm>
          <a:prstGeom prst="rect">
            <a:avLst/>
          </a:prstGeom>
        </p:spPr>
        <p:txBody>
          <a:bodyPr wrap="square" lIns="0" tIns="95885" rIns="0" bIns="0" rtlCol="0" vert="horz">
            <a:spAutoFit/>
          </a:bodyPr>
          <a:lstStyle/>
          <a:p>
            <a:pPr marL="12700">
              <a:lnSpc>
                <a:spcPct val="100000"/>
              </a:lnSpc>
              <a:spcBef>
                <a:spcPts val="755"/>
              </a:spcBef>
            </a:pPr>
            <a:r>
              <a:rPr dirty="0" sz="2800">
                <a:latin typeface="黑体"/>
                <a:cs typeface="黑体"/>
              </a:rPr>
              <a:t>按</a:t>
            </a:r>
            <a:r>
              <a:rPr dirty="0" sz="2800" spc="-5">
                <a:latin typeface="黑体"/>
                <a:cs typeface="黑体"/>
              </a:rPr>
              <a:t>照可否</a:t>
            </a:r>
            <a:r>
              <a:rPr dirty="0" sz="2800">
                <a:latin typeface="黑体"/>
                <a:cs typeface="黑体"/>
              </a:rPr>
              <a:t>再</a:t>
            </a:r>
            <a:r>
              <a:rPr dirty="0" sz="2800" spc="-5">
                <a:latin typeface="黑体"/>
                <a:cs typeface="黑体"/>
              </a:rPr>
              <a:t>生分类：</a:t>
            </a:r>
            <a:endParaRPr sz="2800">
              <a:latin typeface="黑体"/>
              <a:cs typeface="黑体"/>
            </a:endParaRPr>
          </a:p>
          <a:p>
            <a:pPr marL="368935">
              <a:lnSpc>
                <a:spcPct val="100000"/>
              </a:lnSpc>
              <a:spcBef>
                <a:spcPts val="660"/>
              </a:spcBef>
            </a:pPr>
            <a:r>
              <a:rPr dirty="0" sz="2800" spc="-5">
                <a:solidFill>
                  <a:srgbClr val="C00000"/>
                </a:solidFill>
                <a:latin typeface="黑体"/>
                <a:cs typeface="黑体"/>
              </a:rPr>
              <a:t>可再生</a:t>
            </a:r>
            <a:r>
              <a:rPr dirty="0" sz="2800">
                <a:solidFill>
                  <a:srgbClr val="C00000"/>
                </a:solidFill>
                <a:latin typeface="黑体"/>
                <a:cs typeface="黑体"/>
              </a:rPr>
              <a:t>能</a:t>
            </a:r>
            <a:r>
              <a:rPr dirty="0" sz="2800" spc="-15">
                <a:solidFill>
                  <a:srgbClr val="C00000"/>
                </a:solidFill>
                <a:latin typeface="黑体"/>
                <a:cs typeface="黑体"/>
              </a:rPr>
              <a:t>源</a:t>
            </a:r>
            <a:r>
              <a:rPr dirty="0" sz="2800" spc="-5">
                <a:latin typeface="黑体"/>
                <a:cs typeface="黑体"/>
              </a:rPr>
              <a:t>：可供人们取之不尽的</a:t>
            </a:r>
            <a:r>
              <a:rPr dirty="0" sz="2800">
                <a:latin typeface="黑体"/>
                <a:cs typeface="黑体"/>
              </a:rPr>
              <a:t>一</a:t>
            </a:r>
            <a:r>
              <a:rPr dirty="0" sz="2800" spc="-5">
                <a:latin typeface="黑体"/>
                <a:cs typeface="黑体"/>
              </a:rPr>
              <a:t>次能源</a:t>
            </a:r>
            <a:endParaRPr sz="2800">
              <a:latin typeface="黑体"/>
              <a:cs typeface="黑体"/>
            </a:endParaRPr>
          </a:p>
          <a:p>
            <a:pPr marL="368935">
              <a:lnSpc>
                <a:spcPct val="100000"/>
              </a:lnSpc>
              <a:spcBef>
                <a:spcPts val="1065"/>
              </a:spcBef>
            </a:pPr>
            <a:r>
              <a:rPr dirty="0" sz="2400">
                <a:solidFill>
                  <a:srgbClr val="0000FF"/>
                </a:solidFill>
                <a:latin typeface="黑体"/>
                <a:cs typeface="黑体"/>
              </a:rPr>
              <a:t>太阳能、生物质能、水能</a:t>
            </a:r>
            <a:r>
              <a:rPr dirty="0" sz="2400" spc="5">
                <a:solidFill>
                  <a:srgbClr val="0000FF"/>
                </a:solidFill>
                <a:latin typeface="黑体"/>
                <a:cs typeface="黑体"/>
              </a:rPr>
              <a:t>、</a:t>
            </a:r>
            <a:r>
              <a:rPr dirty="0" sz="2400">
                <a:solidFill>
                  <a:srgbClr val="0000FF"/>
                </a:solidFill>
                <a:latin typeface="黑体"/>
                <a:cs typeface="黑体"/>
              </a:rPr>
              <a:t>氢能、</a:t>
            </a:r>
            <a:r>
              <a:rPr dirty="0" sz="2400" spc="5">
                <a:solidFill>
                  <a:srgbClr val="0000FF"/>
                </a:solidFill>
                <a:latin typeface="黑体"/>
                <a:cs typeface="黑体"/>
              </a:rPr>
              <a:t>风</a:t>
            </a:r>
            <a:r>
              <a:rPr dirty="0" sz="2400">
                <a:solidFill>
                  <a:srgbClr val="0000FF"/>
                </a:solidFill>
                <a:latin typeface="黑体"/>
                <a:cs typeface="黑体"/>
              </a:rPr>
              <a:t>能、地</a:t>
            </a:r>
            <a:r>
              <a:rPr dirty="0" sz="2400" spc="5">
                <a:solidFill>
                  <a:srgbClr val="0000FF"/>
                </a:solidFill>
                <a:latin typeface="黑体"/>
                <a:cs typeface="黑体"/>
              </a:rPr>
              <a:t>热</a:t>
            </a:r>
            <a:r>
              <a:rPr dirty="0" sz="2400">
                <a:solidFill>
                  <a:srgbClr val="0000FF"/>
                </a:solidFill>
                <a:latin typeface="黑体"/>
                <a:cs typeface="黑体"/>
              </a:rPr>
              <a:t>能、潮</a:t>
            </a:r>
            <a:r>
              <a:rPr dirty="0" sz="2400" spc="5">
                <a:solidFill>
                  <a:srgbClr val="0000FF"/>
                </a:solidFill>
                <a:latin typeface="黑体"/>
                <a:cs typeface="黑体"/>
              </a:rPr>
              <a:t>汐</a:t>
            </a:r>
            <a:r>
              <a:rPr dirty="0" sz="2400">
                <a:solidFill>
                  <a:srgbClr val="0000FF"/>
                </a:solidFill>
                <a:latin typeface="黑体"/>
                <a:cs typeface="黑体"/>
              </a:rPr>
              <a:t>能</a:t>
            </a:r>
            <a:endParaRPr sz="2400">
              <a:latin typeface="黑体"/>
              <a:cs typeface="黑体"/>
            </a:endParaRPr>
          </a:p>
        </p:txBody>
      </p:sp>
      <p:sp>
        <p:nvSpPr>
          <p:cNvPr id="12" name="object 12"/>
          <p:cNvSpPr txBox="1"/>
          <p:nvPr/>
        </p:nvSpPr>
        <p:spPr>
          <a:xfrm>
            <a:off x="1525016" y="4937505"/>
            <a:ext cx="5309235"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C00000"/>
                </a:solidFill>
                <a:latin typeface="黑体"/>
                <a:cs typeface="黑体"/>
              </a:rPr>
              <a:t>非再</a:t>
            </a:r>
            <a:r>
              <a:rPr dirty="0" sz="3200" spc="-15">
                <a:solidFill>
                  <a:srgbClr val="C00000"/>
                </a:solidFill>
                <a:latin typeface="黑体"/>
                <a:cs typeface="黑体"/>
              </a:rPr>
              <a:t>生</a:t>
            </a:r>
            <a:r>
              <a:rPr dirty="0" sz="3200">
                <a:solidFill>
                  <a:srgbClr val="C00000"/>
                </a:solidFill>
                <a:latin typeface="黑体"/>
                <a:cs typeface="黑体"/>
              </a:rPr>
              <a:t>能源</a:t>
            </a:r>
            <a:r>
              <a:rPr dirty="0" sz="3200" spc="-15">
                <a:latin typeface="黑体"/>
                <a:cs typeface="黑体"/>
              </a:rPr>
              <a:t>：</a:t>
            </a:r>
            <a:r>
              <a:rPr dirty="0" sz="3200">
                <a:latin typeface="黑体"/>
                <a:cs typeface="黑体"/>
              </a:rPr>
              <a:t>不能</a:t>
            </a:r>
            <a:r>
              <a:rPr dirty="0" sz="3200" spc="-15">
                <a:latin typeface="黑体"/>
                <a:cs typeface="黑体"/>
              </a:rPr>
              <a:t>再</a:t>
            </a:r>
            <a:r>
              <a:rPr dirty="0" sz="3200">
                <a:latin typeface="黑体"/>
                <a:cs typeface="黑体"/>
              </a:rPr>
              <a:t>生的</a:t>
            </a:r>
            <a:r>
              <a:rPr dirty="0" sz="3200" spc="-15">
                <a:latin typeface="黑体"/>
                <a:cs typeface="黑体"/>
              </a:rPr>
              <a:t>能</a:t>
            </a:r>
            <a:r>
              <a:rPr dirty="0" sz="3200">
                <a:latin typeface="黑体"/>
                <a:cs typeface="黑体"/>
              </a:rPr>
              <a:t>源</a:t>
            </a:r>
            <a:endParaRPr sz="3200">
              <a:latin typeface="黑体"/>
              <a:cs typeface="黑体"/>
            </a:endParaRPr>
          </a:p>
        </p:txBody>
      </p:sp>
      <p:sp>
        <p:nvSpPr>
          <p:cNvPr id="13" name="object 13"/>
          <p:cNvSpPr txBox="1"/>
          <p:nvPr/>
        </p:nvSpPr>
        <p:spPr>
          <a:xfrm>
            <a:off x="7013575" y="5039614"/>
            <a:ext cx="2769235"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0000FF"/>
                </a:solidFill>
                <a:latin typeface="黑体"/>
                <a:cs typeface="黑体"/>
              </a:rPr>
              <a:t>原煤、原油、天然气</a:t>
            </a:r>
            <a:endParaRPr sz="2400">
              <a:latin typeface="黑体"/>
              <a:cs typeface="黑体"/>
            </a:endParaRPr>
          </a:p>
        </p:txBody>
      </p:sp>
      <p:sp>
        <p:nvSpPr>
          <p:cNvPr id="14" name="object 14"/>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15" name="object 15"/>
          <p:cNvGrpSpPr/>
          <p:nvPr/>
        </p:nvGrpSpPr>
        <p:grpSpPr>
          <a:xfrm>
            <a:off x="1464563" y="2977895"/>
            <a:ext cx="8204200" cy="1442085"/>
            <a:chOff x="1464563" y="2977895"/>
            <a:chExt cx="8204200" cy="1442085"/>
          </a:xfrm>
        </p:grpSpPr>
        <p:pic>
          <p:nvPicPr>
            <p:cNvPr id="16" name="object 16"/>
            <p:cNvPicPr/>
            <p:nvPr/>
          </p:nvPicPr>
          <p:blipFill>
            <a:blip r:embed="rId3" cstate="print"/>
            <a:stretch>
              <a:fillRect/>
            </a:stretch>
          </p:blipFill>
          <p:spPr>
            <a:xfrm>
              <a:off x="1464563" y="2977895"/>
              <a:ext cx="1953767" cy="1426464"/>
            </a:xfrm>
            <a:prstGeom prst="rect">
              <a:avLst/>
            </a:prstGeom>
          </p:spPr>
        </p:pic>
        <p:pic>
          <p:nvPicPr>
            <p:cNvPr id="17" name="object 17"/>
            <p:cNvPicPr/>
            <p:nvPr/>
          </p:nvPicPr>
          <p:blipFill>
            <a:blip r:embed="rId4" cstate="print"/>
            <a:stretch>
              <a:fillRect/>
            </a:stretch>
          </p:blipFill>
          <p:spPr>
            <a:xfrm>
              <a:off x="3418331" y="2977895"/>
              <a:ext cx="1953767" cy="1441703"/>
            </a:xfrm>
            <a:prstGeom prst="rect">
              <a:avLst/>
            </a:prstGeom>
          </p:spPr>
        </p:pic>
        <p:pic>
          <p:nvPicPr>
            <p:cNvPr id="18" name="object 18"/>
            <p:cNvPicPr/>
            <p:nvPr/>
          </p:nvPicPr>
          <p:blipFill>
            <a:blip r:embed="rId5" cstate="print"/>
            <a:stretch>
              <a:fillRect/>
            </a:stretch>
          </p:blipFill>
          <p:spPr>
            <a:xfrm>
              <a:off x="5372099" y="2977895"/>
              <a:ext cx="4296156" cy="1420367"/>
            </a:xfrm>
            <a:prstGeom prst="rect">
              <a:avLst/>
            </a:prstGeom>
          </p:spPr>
        </p:pic>
      </p:grpSp>
      <p:sp>
        <p:nvSpPr>
          <p:cNvPr id="19" name="object 19"/>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0" name="object 2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spc="5">
                <a:latin typeface="Tahoma"/>
                <a:cs typeface="Tahoma"/>
              </a:rPr>
              <a:t> </a:t>
            </a:r>
            <a:r>
              <a:rPr dirty="0" spc="-5"/>
              <a:t>能 源</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1523491" y="1129813"/>
            <a:ext cx="7367270" cy="1546860"/>
          </a:xfrm>
          <a:prstGeom prst="rect">
            <a:avLst/>
          </a:prstGeom>
        </p:spPr>
        <p:txBody>
          <a:bodyPr wrap="square" lIns="0" tIns="95885" rIns="0" bIns="0" rtlCol="0" vert="horz">
            <a:spAutoFit/>
          </a:bodyPr>
          <a:lstStyle/>
          <a:p>
            <a:pPr marL="12700">
              <a:lnSpc>
                <a:spcPct val="100000"/>
              </a:lnSpc>
              <a:spcBef>
                <a:spcPts val="755"/>
              </a:spcBef>
            </a:pPr>
            <a:r>
              <a:rPr dirty="0" sz="2800">
                <a:latin typeface="黑体"/>
                <a:cs typeface="黑体"/>
              </a:rPr>
              <a:t>按</a:t>
            </a:r>
            <a:r>
              <a:rPr dirty="0" sz="2800" spc="-5">
                <a:latin typeface="黑体"/>
                <a:cs typeface="黑体"/>
              </a:rPr>
              <a:t>照是否</a:t>
            </a:r>
            <a:r>
              <a:rPr dirty="0" sz="2800">
                <a:latin typeface="黑体"/>
                <a:cs typeface="黑体"/>
              </a:rPr>
              <a:t>清</a:t>
            </a:r>
            <a:r>
              <a:rPr dirty="0" sz="2800" spc="-5">
                <a:latin typeface="黑体"/>
                <a:cs typeface="黑体"/>
              </a:rPr>
              <a:t>洁分类：</a:t>
            </a:r>
            <a:endParaRPr sz="2800">
              <a:latin typeface="黑体"/>
              <a:cs typeface="黑体"/>
            </a:endParaRPr>
          </a:p>
          <a:p>
            <a:pPr marL="368935">
              <a:lnSpc>
                <a:spcPct val="100000"/>
              </a:lnSpc>
              <a:spcBef>
                <a:spcPts val="660"/>
              </a:spcBef>
            </a:pPr>
            <a:r>
              <a:rPr dirty="0" sz="2800" spc="-5">
                <a:latin typeface="黑体"/>
                <a:cs typeface="黑体"/>
              </a:rPr>
              <a:t>清</a:t>
            </a:r>
            <a:r>
              <a:rPr dirty="0" sz="2800" spc="-10">
                <a:latin typeface="黑体"/>
                <a:cs typeface="黑体"/>
              </a:rPr>
              <a:t>洁</a:t>
            </a:r>
            <a:r>
              <a:rPr dirty="0" sz="2800" spc="-10">
                <a:solidFill>
                  <a:srgbClr val="C00000"/>
                </a:solidFill>
                <a:latin typeface="黑体"/>
                <a:cs typeface="黑体"/>
              </a:rPr>
              <a:t>能</a:t>
            </a:r>
            <a:r>
              <a:rPr dirty="0" sz="2800">
                <a:solidFill>
                  <a:srgbClr val="C00000"/>
                </a:solidFill>
                <a:latin typeface="黑体"/>
                <a:cs typeface="黑体"/>
              </a:rPr>
              <a:t>源</a:t>
            </a:r>
            <a:r>
              <a:rPr dirty="0" sz="2800" spc="-5">
                <a:latin typeface="黑体"/>
                <a:cs typeface="黑体"/>
              </a:rPr>
              <a:t>：对环境无污染或污染小的能源</a:t>
            </a:r>
            <a:endParaRPr sz="2800">
              <a:latin typeface="黑体"/>
              <a:cs typeface="黑体"/>
            </a:endParaRPr>
          </a:p>
          <a:p>
            <a:pPr marL="1259205">
              <a:lnSpc>
                <a:spcPct val="100000"/>
              </a:lnSpc>
              <a:spcBef>
                <a:spcPts val="1065"/>
              </a:spcBef>
            </a:pPr>
            <a:r>
              <a:rPr dirty="0" sz="2400" spc="-15">
                <a:solidFill>
                  <a:srgbClr val="0000FF"/>
                </a:solidFill>
                <a:latin typeface="黑体"/>
                <a:cs typeface="黑体"/>
              </a:rPr>
              <a:t>太</a:t>
            </a:r>
            <a:r>
              <a:rPr dirty="0" sz="2400">
                <a:solidFill>
                  <a:srgbClr val="0000FF"/>
                </a:solidFill>
                <a:latin typeface="黑体"/>
                <a:cs typeface="黑体"/>
              </a:rPr>
              <a:t>阳能、水能、氢能、风能、地热能、潮汐能</a:t>
            </a:r>
            <a:endParaRPr sz="2400">
              <a:latin typeface="黑体"/>
              <a:cs typeface="黑体"/>
            </a:endParaRPr>
          </a:p>
        </p:txBody>
      </p:sp>
      <p:sp>
        <p:nvSpPr>
          <p:cNvPr id="12" name="object 12"/>
          <p:cNvSpPr txBox="1"/>
          <p:nvPr/>
        </p:nvSpPr>
        <p:spPr>
          <a:xfrm>
            <a:off x="1499997" y="5234736"/>
            <a:ext cx="6528434"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C00000"/>
                </a:solidFill>
                <a:latin typeface="黑体"/>
                <a:cs typeface="黑体"/>
              </a:rPr>
              <a:t>非清</a:t>
            </a:r>
            <a:r>
              <a:rPr dirty="0" sz="3200" spc="-15">
                <a:solidFill>
                  <a:srgbClr val="C00000"/>
                </a:solidFill>
                <a:latin typeface="黑体"/>
                <a:cs typeface="黑体"/>
              </a:rPr>
              <a:t>洁</a:t>
            </a:r>
            <a:r>
              <a:rPr dirty="0" sz="3200">
                <a:solidFill>
                  <a:srgbClr val="C00000"/>
                </a:solidFill>
                <a:latin typeface="黑体"/>
                <a:cs typeface="黑体"/>
              </a:rPr>
              <a:t>能源</a:t>
            </a:r>
            <a:r>
              <a:rPr dirty="0" sz="3200" spc="-15">
                <a:latin typeface="黑体"/>
                <a:cs typeface="黑体"/>
              </a:rPr>
              <a:t>：</a:t>
            </a:r>
            <a:r>
              <a:rPr dirty="0" sz="3200">
                <a:latin typeface="黑体"/>
                <a:cs typeface="黑体"/>
              </a:rPr>
              <a:t>对环</a:t>
            </a:r>
            <a:r>
              <a:rPr dirty="0" sz="3200" spc="-15">
                <a:latin typeface="黑体"/>
                <a:cs typeface="黑体"/>
              </a:rPr>
              <a:t>境</a:t>
            </a:r>
            <a:r>
              <a:rPr dirty="0" sz="3200">
                <a:latin typeface="黑体"/>
                <a:cs typeface="黑体"/>
              </a:rPr>
              <a:t>污染</a:t>
            </a:r>
            <a:r>
              <a:rPr dirty="0" sz="3200" spc="-15">
                <a:latin typeface="黑体"/>
                <a:cs typeface="黑体"/>
              </a:rPr>
              <a:t>较</a:t>
            </a:r>
            <a:r>
              <a:rPr dirty="0" sz="3200">
                <a:latin typeface="黑体"/>
                <a:cs typeface="黑体"/>
              </a:rPr>
              <a:t>大的</a:t>
            </a:r>
            <a:r>
              <a:rPr dirty="0" sz="3200" spc="-15">
                <a:latin typeface="黑体"/>
                <a:cs typeface="黑体"/>
              </a:rPr>
              <a:t>能</a:t>
            </a:r>
            <a:r>
              <a:rPr dirty="0" sz="3200">
                <a:latin typeface="黑体"/>
                <a:cs typeface="黑体"/>
              </a:rPr>
              <a:t>源</a:t>
            </a:r>
            <a:endParaRPr sz="3200">
              <a:latin typeface="黑体"/>
              <a:cs typeface="黑体"/>
            </a:endParaRPr>
          </a:p>
        </p:txBody>
      </p:sp>
      <p:sp>
        <p:nvSpPr>
          <p:cNvPr id="13" name="object 13"/>
          <p:cNvSpPr txBox="1"/>
          <p:nvPr/>
        </p:nvSpPr>
        <p:spPr>
          <a:xfrm>
            <a:off x="8462518" y="5336844"/>
            <a:ext cx="124333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0000FF"/>
                </a:solidFill>
                <a:latin typeface="黑体"/>
                <a:cs typeface="黑体"/>
              </a:rPr>
              <a:t>煤</a:t>
            </a:r>
            <a:r>
              <a:rPr dirty="0" sz="2400" spc="-15">
                <a:solidFill>
                  <a:srgbClr val="0000FF"/>
                </a:solidFill>
                <a:latin typeface="黑体"/>
                <a:cs typeface="黑体"/>
              </a:rPr>
              <a:t>、</a:t>
            </a:r>
            <a:r>
              <a:rPr dirty="0" sz="2400">
                <a:solidFill>
                  <a:srgbClr val="0000FF"/>
                </a:solidFill>
                <a:latin typeface="黑体"/>
                <a:cs typeface="黑体"/>
              </a:rPr>
              <a:t>原油</a:t>
            </a:r>
            <a:endParaRPr sz="2400">
              <a:latin typeface="黑体"/>
              <a:cs typeface="黑体"/>
            </a:endParaRPr>
          </a:p>
        </p:txBody>
      </p:sp>
      <p:sp>
        <p:nvSpPr>
          <p:cNvPr id="14" name="object 14"/>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15" name="object 15"/>
          <p:cNvGrpSpPr/>
          <p:nvPr/>
        </p:nvGrpSpPr>
        <p:grpSpPr>
          <a:xfrm>
            <a:off x="1825751" y="3217164"/>
            <a:ext cx="7992109" cy="1545590"/>
            <a:chOff x="1825751" y="3217164"/>
            <a:chExt cx="7992109" cy="1545590"/>
          </a:xfrm>
        </p:grpSpPr>
        <p:pic>
          <p:nvPicPr>
            <p:cNvPr id="16" name="object 16"/>
            <p:cNvPicPr/>
            <p:nvPr/>
          </p:nvPicPr>
          <p:blipFill>
            <a:blip r:embed="rId3" cstate="print"/>
            <a:stretch>
              <a:fillRect/>
            </a:stretch>
          </p:blipFill>
          <p:spPr>
            <a:xfrm>
              <a:off x="1825751" y="3217164"/>
              <a:ext cx="5829300" cy="1545336"/>
            </a:xfrm>
            <a:prstGeom prst="rect">
              <a:avLst/>
            </a:prstGeom>
          </p:spPr>
        </p:pic>
        <p:pic>
          <p:nvPicPr>
            <p:cNvPr id="17" name="object 17"/>
            <p:cNvPicPr/>
            <p:nvPr/>
          </p:nvPicPr>
          <p:blipFill>
            <a:blip r:embed="rId4" cstate="print"/>
            <a:stretch>
              <a:fillRect/>
            </a:stretch>
          </p:blipFill>
          <p:spPr>
            <a:xfrm>
              <a:off x="7655051" y="3217164"/>
              <a:ext cx="2162555" cy="1528572"/>
            </a:xfrm>
            <a:prstGeom prst="rect">
              <a:avLst/>
            </a:prstGeom>
          </p:spPr>
        </p:pic>
      </p:grpSp>
      <p:sp>
        <p:nvSpPr>
          <p:cNvPr id="18" name="object 18"/>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9" name="object 1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6311265" y="570992"/>
            <a:ext cx="1189990" cy="635000"/>
          </a:xfrm>
          <a:prstGeom prst="rect"/>
        </p:spPr>
        <p:txBody>
          <a:bodyPr wrap="square" lIns="0" tIns="12065" rIns="0" bIns="0" rtlCol="0" vert="horz">
            <a:spAutoFit/>
          </a:bodyPr>
          <a:lstStyle/>
          <a:p>
            <a:pPr marL="12700">
              <a:lnSpc>
                <a:spcPct val="100000"/>
              </a:lnSpc>
              <a:spcBef>
                <a:spcPts val="95"/>
              </a:spcBef>
            </a:pPr>
            <a:r>
              <a:rPr dirty="0" spc="-5"/>
              <a:t>目</a:t>
            </a:r>
            <a:r>
              <a:rPr dirty="0" spc="-20"/>
              <a:t> </a:t>
            </a:r>
            <a:r>
              <a:rPr dirty="0" spc="-5"/>
              <a:t>录</a:t>
            </a:r>
          </a:p>
        </p:txBody>
      </p:sp>
      <p:pic>
        <p:nvPicPr>
          <p:cNvPr id="4" name="object 4"/>
          <p:cNvPicPr/>
          <p:nvPr/>
        </p:nvPicPr>
        <p:blipFill>
          <a:blip r:embed="rId2" cstate="print"/>
          <a:stretch>
            <a:fillRect/>
          </a:stretch>
        </p:blipFill>
        <p:spPr>
          <a:xfrm>
            <a:off x="0" y="1272539"/>
            <a:ext cx="4006689" cy="4659630"/>
          </a:xfrm>
          <a:prstGeom prst="rect">
            <a:avLst/>
          </a:prstGeom>
        </p:spPr>
      </p:pic>
      <p:grpSp>
        <p:nvGrpSpPr>
          <p:cNvPr id="5" name="object 5"/>
          <p:cNvGrpSpPr/>
          <p:nvPr/>
        </p:nvGrpSpPr>
        <p:grpSpPr>
          <a:xfrm>
            <a:off x="4802123" y="1830323"/>
            <a:ext cx="660400" cy="718185"/>
            <a:chOff x="4802123" y="1830323"/>
            <a:chExt cx="660400" cy="718185"/>
          </a:xfrm>
        </p:grpSpPr>
        <p:sp>
          <p:nvSpPr>
            <p:cNvPr id="6" name="object 6"/>
            <p:cNvSpPr/>
            <p:nvPr/>
          </p:nvSpPr>
          <p:spPr>
            <a:xfrm>
              <a:off x="4806695" y="1834895"/>
              <a:ext cx="650875" cy="708660"/>
            </a:xfrm>
            <a:custGeom>
              <a:avLst/>
              <a:gdLst/>
              <a:ahLst/>
              <a:cxnLst/>
              <a:rect l="l" t="t" r="r" b="b"/>
              <a:pathLst>
                <a:path w="650875" h="708660">
                  <a:moveTo>
                    <a:pt x="650748" y="0"/>
                  </a:moveTo>
                  <a:lnTo>
                    <a:pt x="101473" y="0"/>
                  </a:lnTo>
                  <a:lnTo>
                    <a:pt x="61989" y="9274"/>
                  </a:lnTo>
                  <a:lnTo>
                    <a:pt x="29733" y="34575"/>
                  </a:lnTo>
                  <a:lnTo>
                    <a:pt x="7979" y="72116"/>
                  </a:lnTo>
                  <a:lnTo>
                    <a:pt x="0" y="118109"/>
                  </a:lnTo>
                  <a:lnTo>
                    <a:pt x="0" y="708659"/>
                  </a:lnTo>
                  <a:lnTo>
                    <a:pt x="650748" y="708659"/>
                  </a:lnTo>
                  <a:lnTo>
                    <a:pt x="650748" y="0"/>
                  </a:lnTo>
                  <a:close/>
                </a:path>
              </a:pathLst>
            </a:custGeom>
            <a:solidFill>
              <a:srgbClr val="C00000"/>
            </a:solidFill>
          </p:spPr>
          <p:txBody>
            <a:bodyPr wrap="square" lIns="0" tIns="0" rIns="0" bIns="0" rtlCol="0"/>
            <a:lstStyle/>
            <a:p/>
          </p:txBody>
        </p:sp>
        <p:sp>
          <p:nvSpPr>
            <p:cNvPr id="7" name="object 7"/>
            <p:cNvSpPr/>
            <p:nvPr/>
          </p:nvSpPr>
          <p:spPr>
            <a:xfrm>
              <a:off x="4806695" y="1834895"/>
              <a:ext cx="650875" cy="708660"/>
            </a:xfrm>
            <a:custGeom>
              <a:avLst/>
              <a:gdLst/>
              <a:ahLst/>
              <a:cxnLst/>
              <a:rect l="l" t="t" r="r" b="b"/>
              <a:pathLst>
                <a:path w="650875" h="708660">
                  <a:moveTo>
                    <a:pt x="650748" y="0"/>
                  </a:moveTo>
                  <a:lnTo>
                    <a:pt x="101473" y="0"/>
                  </a:lnTo>
                  <a:lnTo>
                    <a:pt x="61989" y="9274"/>
                  </a:lnTo>
                  <a:lnTo>
                    <a:pt x="29733" y="34575"/>
                  </a:lnTo>
                  <a:lnTo>
                    <a:pt x="7979" y="72116"/>
                  </a:lnTo>
                  <a:lnTo>
                    <a:pt x="0" y="118109"/>
                  </a:lnTo>
                  <a:lnTo>
                    <a:pt x="0" y="708659"/>
                  </a:lnTo>
                  <a:lnTo>
                    <a:pt x="650748" y="708659"/>
                  </a:lnTo>
                  <a:lnTo>
                    <a:pt x="650748" y="0"/>
                  </a:lnTo>
                  <a:close/>
                </a:path>
              </a:pathLst>
            </a:custGeom>
            <a:ln w="9144">
              <a:solidFill>
                <a:srgbClr val="0000CC"/>
              </a:solidFill>
            </a:ln>
          </p:spPr>
          <p:txBody>
            <a:bodyPr wrap="square" lIns="0" tIns="0" rIns="0" bIns="0" rtlCol="0"/>
            <a:lstStyle/>
            <a:p/>
          </p:txBody>
        </p:sp>
      </p:grpSp>
      <p:sp>
        <p:nvSpPr>
          <p:cNvPr id="8" name="object 8"/>
          <p:cNvSpPr txBox="1"/>
          <p:nvPr/>
        </p:nvSpPr>
        <p:spPr>
          <a:xfrm>
            <a:off x="4999990" y="1917954"/>
            <a:ext cx="264160" cy="513715"/>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1</a:t>
            </a:r>
            <a:endParaRPr sz="3200">
              <a:latin typeface="微软雅黑"/>
              <a:cs typeface="微软雅黑"/>
            </a:endParaRPr>
          </a:p>
        </p:txBody>
      </p:sp>
      <p:sp>
        <p:nvSpPr>
          <p:cNvPr id="9" name="object 9"/>
          <p:cNvSpPr txBox="1"/>
          <p:nvPr/>
        </p:nvSpPr>
        <p:spPr>
          <a:xfrm>
            <a:off x="5462015" y="1834895"/>
            <a:ext cx="3927475" cy="708660"/>
          </a:xfrm>
          <a:prstGeom prst="rect">
            <a:avLst/>
          </a:prstGeom>
          <a:solidFill>
            <a:srgbClr val="DCE6F1"/>
          </a:solidFill>
          <a:ln w="9144">
            <a:solidFill>
              <a:srgbClr val="000000"/>
            </a:solidFill>
          </a:ln>
        </p:spPr>
        <p:txBody>
          <a:bodyPr wrap="square" lIns="0" tIns="95885" rIns="0" bIns="0" rtlCol="0" vert="horz">
            <a:spAutoFit/>
          </a:bodyPr>
          <a:lstStyle/>
          <a:p>
            <a:pPr marL="946785">
              <a:lnSpc>
                <a:spcPct val="100000"/>
              </a:lnSpc>
              <a:spcBef>
                <a:spcPts val="755"/>
              </a:spcBef>
            </a:pPr>
            <a:r>
              <a:rPr dirty="0" sz="3200" b="1">
                <a:solidFill>
                  <a:srgbClr val="0000CC"/>
                </a:solidFill>
                <a:latin typeface="微软雅黑"/>
                <a:cs typeface="微软雅黑"/>
              </a:rPr>
              <a:t>能源与化工</a:t>
            </a:r>
            <a:endParaRPr sz="3200">
              <a:latin typeface="微软雅黑"/>
              <a:cs typeface="微软雅黑"/>
            </a:endParaRPr>
          </a:p>
        </p:txBody>
      </p:sp>
      <p:sp>
        <p:nvSpPr>
          <p:cNvPr id="10" name="object 10"/>
          <p:cNvSpPr/>
          <p:nvPr/>
        </p:nvSpPr>
        <p:spPr>
          <a:xfrm>
            <a:off x="4806696" y="4302252"/>
            <a:ext cx="650875" cy="704215"/>
          </a:xfrm>
          <a:custGeom>
            <a:avLst/>
            <a:gdLst/>
            <a:ahLst/>
            <a:cxnLst/>
            <a:rect l="l" t="t" r="r" b="b"/>
            <a:pathLst>
              <a:path w="650875" h="704214">
                <a:moveTo>
                  <a:pt x="650748" y="0"/>
                </a:moveTo>
                <a:lnTo>
                  <a:pt x="101473" y="0"/>
                </a:lnTo>
                <a:lnTo>
                  <a:pt x="61989" y="9227"/>
                </a:lnTo>
                <a:lnTo>
                  <a:pt x="29733" y="34385"/>
                </a:lnTo>
                <a:lnTo>
                  <a:pt x="7979" y="71687"/>
                </a:lnTo>
                <a:lnTo>
                  <a:pt x="0" y="117348"/>
                </a:lnTo>
                <a:lnTo>
                  <a:pt x="0" y="704088"/>
                </a:lnTo>
                <a:lnTo>
                  <a:pt x="650748" y="704088"/>
                </a:lnTo>
                <a:lnTo>
                  <a:pt x="650748" y="0"/>
                </a:lnTo>
                <a:close/>
              </a:path>
            </a:pathLst>
          </a:custGeom>
          <a:solidFill>
            <a:srgbClr val="C00000"/>
          </a:solidFill>
        </p:spPr>
        <p:txBody>
          <a:bodyPr wrap="square" lIns="0" tIns="0" rIns="0" bIns="0" rtlCol="0"/>
          <a:lstStyle/>
          <a:p/>
        </p:txBody>
      </p:sp>
      <p:sp>
        <p:nvSpPr>
          <p:cNvPr id="11" name="object 11"/>
          <p:cNvSpPr txBox="1"/>
          <p:nvPr/>
        </p:nvSpPr>
        <p:spPr>
          <a:xfrm>
            <a:off x="5000625" y="4382846"/>
            <a:ext cx="264795" cy="514350"/>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3</a:t>
            </a:r>
            <a:endParaRPr sz="3200">
              <a:latin typeface="微软雅黑"/>
              <a:cs typeface="微软雅黑"/>
            </a:endParaRPr>
          </a:p>
        </p:txBody>
      </p:sp>
      <p:sp>
        <p:nvSpPr>
          <p:cNvPr id="12" name="object 12"/>
          <p:cNvSpPr txBox="1"/>
          <p:nvPr/>
        </p:nvSpPr>
        <p:spPr>
          <a:xfrm>
            <a:off x="5462015" y="4306823"/>
            <a:ext cx="3919854" cy="704215"/>
          </a:xfrm>
          <a:prstGeom prst="rect">
            <a:avLst/>
          </a:prstGeom>
          <a:solidFill>
            <a:srgbClr val="DCE6F1"/>
          </a:solidFill>
        </p:spPr>
        <p:txBody>
          <a:bodyPr wrap="square" lIns="0" tIns="93980" rIns="0" bIns="0" rtlCol="0" vert="horz">
            <a:spAutoFit/>
          </a:bodyPr>
          <a:lstStyle/>
          <a:p>
            <a:pPr marL="1146810">
              <a:lnSpc>
                <a:spcPct val="100000"/>
              </a:lnSpc>
              <a:spcBef>
                <a:spcPts val="740"/>
              </a:spcBef>
            </a:pPr>
            <a:r>
              <a:rPr dirty="0" sz="3200" b="1">
                <a:solidFill>
                  <a:srgbClr val="0C1F36"/>
                </a:solidFill>
                <a:latin typeface="微软雅黑"/>
                <a:cs typeface="微软雅黑"/>
              </a:rPr>
              <a:t>智能化工</a:t>
            </a:r>
            <a:endParaRPr sz="3200">
              <a:latin typeface="微软雅黑"/>
              <a:cs typeface="微软雅黑"/>
            </a:endParaRPr>
          </a:p>
        </p:txBody>
      </p:sp>
      <p:sp>
        <p:nvSpPr>
          <p:cNvPr id="13" name="object 13"/>
          <p:cNvSpPr/>
          <p:nvPr/>
        </p:nvSpPr>
        <p:spPr>
          <a:xfrm>
            <a:off x="4806696" y="3067811"/>
            <a:ext cx="707390" cy="704215"/>
          </a:xfrm>
          <a:custGeom>
            <a:avLst/>
            <a:gdLst/>
            <a:ahLst/>
            <a:cxnLst/>
            <a:rect l="l" t="t" r="r" b="b"/>
            <a:pathLst>
              <a:path w="707389" h="704214">
                <a:moveTo>
                  <a:pt x="707136" y="0"/>
                </a:moveTo>
                <a:lnTo>
                  <a:pt x="110362" y="0"/>
                </a:lnTo>
                <a:lnTo>
                  <a:pt x="67401" y="9227"/>
                </a:lnTo>
                <a:lnTo>
                  <a:pt x="32321" y="34385"/>
                </a:lnTo>
                <a:lnTo>
                  <a:pt x="8671" y="71687"/>
                </a:lnTo>
                <a:lnTo>
                  <a:pt x="0" y="117348"/>
                </a:lnTo>
                <a:lnTo>
                  <a:pt x="0" y="704088"/>
                </a:lnTo>
                <a:lnTo>
                  <a:pt x="707136" y="704088"/>
                </a:lnTo>
                <a:lnTo>
                  <a:pt x="707136" y="0"/>
                </a:lnTo>
                <a:close/>
              </a:path>
            </a:pathLst>
          </a:custGeom>
          <a:solidFill>
            <a:srgbClr val="C00000"/>
          </a:solidFill>
        </p:spPr>
        <p:txBody>
          <a:bodyPr wrap="square" lIns="0" tIns="0" rIns="0" bIns="0" rtlCol="0"/>
          <a:lstStyle/>
          <a:p/>
        </p:txBody>
      </p:sp>
      <p:sp>
        <p:nvSpPr>
          <p:cNvPr id="14" name="object 14"/>
          <p:cNvSpPr txBox="1"/>
          <p:nvPr/>
        </p:nvSpPr>
        <p:spPr>
          <a:xfrm>
            <a:off x="5028691" y="3148330"/>
            <a:ext cx="264160" cy="513715"/>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2</a:t>
            </a:r>
            <a:endParaRPr sz="3200">
              <a:latin typeface="微软雅黑"/>
              <a:cs typeface="微软雅黑"/>
            </a:endParaRPr>
          </a:p>
        </p:txBody>
      </p:sp>
      <p:sp>
        <p:nvSpPr>
          <p:cNvPr id="15" name="object 15"/>
          <p:cNvSpPr txBox="1"/>
          <p:nvPr/>
        </p:nvSpPr>
        <p:spPr>
          <a:xfrm>
            <a:off x="5513832" y="3070860"/>
            <a:ext cx="3858895" cy="704215"/>
          </a:xfrm>
          <a:prstGeom prst="rect">
            <a:avLst/>
          </a:prstGeom>
          <a:solidFill>
            <a:srgbClr val="DCE6F1"/>
          </a:solidFill>
        </p:spPr>
        <p:txBody>
          <a:bodyPr wrap="square" lIns="0" tIns="93980" rIns="0" bIns="0" rtlCol="0" vert="horz">
            <a:spAutoFit/>
          </a:bodyPr>
          <a:lstStyle/>
          <a:p>
            <a:pPr marL="1114425">
              <a:lnSpc>
                <a:spcPct val="100000"/>
              </a:lnSpc>
              <a:spcBef>
                <a:spcPts val="740"/>
              </a:spcBef>
            </a:pPr>
            <a:r>
              <a:rPr dirty="0" sz="3200" b="1">
                <a:solidFill>
                  <a:srgbClr val="0C1F36"/>
                </a:solidFill>
                <a:latin typeface="微软雅黑"/>
                <a:cs typeface="微软雅黑"/>
              </a:rPr>
              <a:t>智慧能源</a:t>
            </a:r>
            <a:endParaRPr sz="3200">
              <a:latin typeface="微软雅黑"/>
              <a:cs typeface="微软雅黑"/>
            </a:endParaRPr>
          </a:p>
        </p:txBody>
      </p:sp>
      <p:sp>
        <p:nvSpPr>
          <p:cNvPr id="16" name="object 16"/>
          <p:cNvSpPr/>
          <p:nvPr/>
        </p:nvSpPr>
        <p:spPr>
          <a:xfrm>
            <a:off x="4797552" y="5452871"/>
            <a:ext cx="650875" cy="702945"/>
          </a:xfrm>
          <a:custGeom>
            <a:avLst/>
            <a:gdLst/>
            <a:ahLst/>
            <a:cxnLst/>
            <a:rect l="l" t="t" r="r" b="b"/>
            <a:pathLst>
              <a:path w="650875" h="702945">
                <a:moveTo>
                  <a:pt x="650748" y="0"/>
                </a:moveTo>
                <a:lnTo>
                  <a:pt x="101473" y="0"/>
                </a:lnTo>
                <a:lnTo>
                  <a:pt x="61989" y="9205"/>
                </a:lnTo>
                <a:lnTo>
                  <a:pt x="29733" y="34305"/>
                </a:lnTo>
                <a:lnTo>
                  <a:pt x="7979" y="71526"/>
                </a:lnTo>
                <a:lnTo>
                  <a:pt x="0" y="117093"/>
                </a:lnTo>
                <a:lnTo>
                  <a:pt x="0" y="702563"/>
                </a:lnTo>
                <a:lnTo>
                  <a:pt x="650748" y="702563"/>
                </a:lnTo>
                <a:lnTo>
                  <a:pt x="650748" y="0"/>
                </a:lnTo>
                <a:close/>
              </a:path>
            </a:pathLst>
          </a:custGeom>
          <a:solidFill>
            <a:srgbClr val="C00000"/>
          </a:solidFill>
        </p:spPr>
        <p:txBody>
          <a:bodyPr wrap="square" lIns="0" tIns="0" rIns="0" bIns="0" rtlCol="0"/>
          <a:lstStyle/>
          <a:p/>
        </p:txBody>
      </p:sp>
      <p:sp>
        <p:nvSpPr>
          <p:cNvPr id="17" name="object 17"/>
          <p:cNvSpPr txBox="1"/>
          <p:nvPr/>
        </p:nvSpPr>
        <p:spPr>
          <a:xfrm>
            <a:off x="4991227" y="5533440"/>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4</a:t>
            </a:r>
            <a:endParaRPr sz="3200">
              <a:latin typeface="微软雅黑"/>
              <a:cs typeface="微软雅黑"/>
            </a:endParaRPr>
          </a:p>
        </p:txBody>
      </p:sp>
      <p:sp>
        <p:nvSpPr>
          <p:cNvPr id="19" name="object 19"/>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0" name="object 2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8" name="object 18"/>
          <p:cNvSpPr txBox="1"/>
          <p:nvPr/>
        </p:nvSpPr>
        <p:spPr>
          <a:xfrm>
            <a:off x="5452871" y="5455920"/>
            <a:ext cx="3919854" cy="704215"/>
          </a:xfrm>
          <a:prstGeom prst="rect">
            <a:avLst/>
          </a:prstGeom>
          <a:solidFill>
            <a:srgbClr val="DCE6F1"/>
          </a:solidFill>
        </p:spPr>
        <p:txBody>
          <a:bodyPr wrap="square" lIns="0" tIns="94615" rIns="0" bIns="0" rtlCol="0" vert="horz">
            <a:spAutoFit/>
          </a:bodyPr>
          <a:lstStyle/>
          <a:p>
            <a:pPr algn="ctr">
              <a:lnSpc>
                <a:spcPct val="100000"/>
              </a:lnSpc>
              <a:spcBef>
                <a:spcPts val="745"/>
              </a:spcBef>
            </a:pPr>
            <a:r>
              <a:rPr dirty="0" sz="3200" spc="5" b="1">
                <a:solidFill>
                  <a:srgbClr val="0C1F36"/>
                </a:solidFill>
                <a:latin typeface="微软雅黑"/>
                <a:cs typeface="微软雅黑"/>
              </a:rPr>
              <a:t>展</a:t>
            </a:r>
            <a:r>
              <a:rPr dirty="0" sz="3200" spc="944" b="1">
                <a:solidFill>
                  <a:srgbClr val="0C1F36"/>
                </a:solidFill>
                <a:latin typeface="微软雅黑"/>
                <a:cs typeface="微软雅黑"/>
              </a:rPr>
              <a:t> </a:t>
            </a:r>
            <a:r>
              <a:rPr dirty="0" sz="3200" spc="5" b="1">
                <a:solidFill>
                  <a:srgbClr val="0C1F36"/>
                </a:solidFill>
                <a:latin typeface="微软雅黑"/>
                <a:cs typeface="微软雅黑"/>
              </a:rPr>
              <a:t>望</a:t>
            </a:r>
            <a:endParaRPr sz="3200">
              <a:latin typeface="微软雅黑"/>
              <a:cs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spc="5">
                <a:latin typeface="Tahoma"/>
                <a:cs typeface="Tahoma"/>
              </a:rPr>
              <a:t> </a:t>
            </a:r>
            <a:r>
              <a:rPr dirty="0" spc="-5"/>
              <a:t>能 源</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1755139" y="1290066"/>
            <a:ext cx="5711190"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C00000"/>
                </a:solidFill>
                <a:latin typeface="黑体"/>
                <a:cs typeface="黑体"/>
              </a:rPr>
              <a:t>常规能</a:t>
            </a:r>
            <a:r>
              <a:rPr dirty="0" sz="2800" spc="5">
                <a:solidFill>
                  <a:srgbClr val="C00000"/>
                </a:solidFill>
                <a:latin typeface="黑体"/>
                <a:cs typeface="黑体"/>
              </a:rPr>
              <a:t>源</a:t>
            </a:r>
            <a:r>
              <a:rPr dirty="0" sz="2800" spc="-5">
                <a:latin typeface="黑体"/>
                <a:cs typeface="黑体"/>
              </a:rPr>
              <a:t>：直接</a:t>
            </a:r>
            <a:r>
              <a:rPr dirty="0" sz="2800">
                <a:latin typeface="黑体"/>
                <a:cs typeface="黑体"/>
              </a:rPr>
              <a:t>从</a:t>
            </a:r>
            <a:r>
              <a:rPr dirty="0" sz="2800" spc="-5">
                <a:latin typeface="黑体"/>
                <a:cs typeface="黑体"/>
              </a:rPr>
              <a:t>自然界</a:t>
            </a:r>
            <a:r>
              <a:rPr dirty="0" sz="2800">
                <a:latin typeface="黑体"/>
                <a:cs typeface="黑体"/>
              </a:rPr>
              <a:t>取</a:t>
            </a:r>
            <a:r>
              <a:rPr dirty="0" sz="2800" spc="-5">
                <a:latin typeface="黑体"/>
                <a:cs typeface="黑体"/>
              </a:rPr>
              <a:t>得的能源</a:t>
            </a:r>
            <a:endParaRPr sz="2800">
              <a:latin typeface="黑体"/>
              <a:cs typeface="黑体"/>
            </a:endParaRPr>
          </a:p>
        </p:txBody>
      </p:sp>
      <p:sp>
        <p:nvSpPr>
          <p:cNvPr id="12" name="object 12"/>
          <p:cNvSpPr txBox="1"/>
          <p:nvPr/>
        </p:nvSpPr>
        <p:spPr>
          <a:xfrm>
            <a:off x="7976996" y="1290066"/>
            <a:ext cx="3223895"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0000FF"/>
                </a:solidFill>
                <a:latin typeface="黑体"/>
                <a:cs typeface="黑体"/>
              </a:rPr>
              <a:t>原</a:t>
            </a:r>
            <a:r>
              <a:rPr dirty="0" sz="2800">
                <a:solidFill>
                  <a:srgbClr val="0000FF"/>
                </a:solidFill>
                <a:latin typeface="黑体"/>
                <a:cs typeface="黑体"/>
              </a:rPr>
              <a:t>煤</a:t>
            </a:r>
            <a:r>
              <a:rPr dirty="0" sz="2800" spc="-5">
                <a:solidFill>
                  <a:srgbClr val="0000FF"/>
                </a:solidFill>
                <a:latin typeface="黑体"/>
                <a:cs typeface="黑体"/>
              </a:rPr>
              <a:t>、原油</a:t>
            </a:r>
            <a:r>
              <a:rPr dirty="0" sz="2800">
                <a:solidFill>
                  <a:srgbClr val="0000FF"/>
                </a:solidFill>
                <a:latin typeface="黑体"/>
                <a:cs typeface="黑体"/>
              </a:rPr>
              <a:t>、</a:t>
            </a:r>
            <a:r>
              <a:rPr dirty="0" sz="2800" spc="-5">
                <a:solidFill>
                  <a:srgbClr val="0000FF"/>
                </a:solidFill>
                <a:latin typeface="黑体"/>
                <a:cs typeface="黑体"/>
              </a:rPr>
              <a:t>天然气</a:t>
            </a:r>
            <a:endParaRPr sz="2800">
              <a:latin typeface="黑体"/>
              <a:cs typeface="黑体"/>
            </a:endParaRPr>
          </a:p>
        </p:txBody>
      </p:sp>
      <p:pic>
        <p:nvPicPr>
          <p:cNvPr id="13" name="object 13"/>
          <p:cNvPicPr/>
          <p:nvPr/>
        </p:nvPicPr>
        <p:blipFill>
          <a:blip r:embed="rId3" cstate="print"/>
          <a:stretch>
            <a:fillRect/>
          </a:stretch>
        </p:blipFill>
        <p:spPr>
          <a:xfrm>
            <a:off x="2827020" y="2090927"/>
            <a:ext cx="6792468" cy="1978152"/>
          </a:xfrm>
          <a:prstGeom prst="rect">
            <a:avLst/>
          </a:prstGeom>
        </p:spPr>
      </p:pic>
      <p:sp>
        <p:nvSpPr>
          <p:cNvPr id="14" name="object 14"/>
          <p:cNvSpPr txBox="1"/>
          <p:nvPr/>
        </p:nvSpPr>
        <p:spPr>
          <a:xfrm>
            <a:off x="1601216" y="4699838"/>
            <a:ext cx="9375140" cy="876935"/>
          </a:xfrm>
          <a:prstGeom prst="rect">
            <a:avLst/>
          </a:prstGeom>
        </p:spPr>
        <p:txBody>
          <a:bodyPr wrap="square" lIns="0" tIns="13335" rIns="0" bIns="0" rtlCol="0" vert="horz">
            <a:spAutoFit/>
          </a:bodyPr>
          <a:lstStyle/>
          <a:p>
            <a:pPr marL="12700">
              <a:lnSpc>
                <a:spcPts val="3825"/>
              </a:lnSpc>
              <a:spcBef>
                <a:spcPts val="105"/>
              </a:spcBef>
            </a:pPr>
            <a:r>
              <a:rPr dirty="0" sz="3200">
                <a:solidFill>
                  <a:srgbClr val="C00000"/>
                </a:solidFill>
                <a:latin typeface="黑体"/>
                <a:cs typeface="黑体"/>
              </a:rPr>
              <a:t>新能</a:t>
            </a:r>
            <a:r>
              <a:rPr dirty="0" sz="3200" spc="-10">
                <a:solidFill>
                  <a:srgbClr val="C00000"/>
                </a:solidFill>
                <a:latin typeface="黑体"/>
                <a:cs typeface="黑体"/>
              </a:rPr>
              <a:t>源</a:t>
            </a:r>
            <a:r>
              <a:rPr dirty="0" sz="3200">
                <a:latin typeface="黑体"/>
                <a:cs typeface="黑体"/>
              </a:rPr>
              <a:t>：</a:t>
            </a:r>
            <a:r>
              <a:rPr dirty="0" sz="3200" spc="5">
                <a:latin typeface="黑体"/>
                <a:cs typeface="黑体"/>
              </a:rPr>
              <a:t>在</a:t>
            </a:r>
            <a:r>
              <a:rPr dirty="0" sz="3200" spc="-15">
                <a:latin typeface="黑体"/>
                <a:cs typeface="黑体"/>
              </a:rPr>
              <a:t>新</a:t>
            </a:r>
            <a:r>
              <a:rPr dirty="0" sz="3200" spc="5">
                <a:latin typeface="黑体"/>
                <a:cs typeface="黑体"/>
              </a:rPr>
              <a:t>技术</a:t>
            </a:r>
            <a:r>
              <a:rPr dirty="0" sz="3200" spc="-15">
                <a:latin typeface="黑体"/>
                <a:cs typeface="黑体"/>
              </a:rPr>
              <a:t>基</a:t>
            </a:r>
            <a:r>
              <a:rPr dirty="0" sz="3200" spc="5">
                <a:latin typeface="黑体"/>
                <a:cs typeface="黑体"/>
              </a:rPr>
              <a:t>础上</a:t>
            </a:r>
            <a:r>
              <a:rPr dirty="0" sz="3200" spc="-15">
                <a:latin typeface="黑体"/>
                <a:cs typeface="黑体"/>
              </a:rPr>
              <a:t>加</a:t>
            </a:r>
            <a:r>
              <a:rPr dirty="0" sz="3200" spc="5">
                <a:latin typeface="黑体"/>
                <a:cs typeface="黑体"/>
              </a:rPr>
              <a:t>以开</a:t>
            </a:r>
            <a:r>
              <a:rPr dirty="0" sz="3200" spc="-15">
                <a:latin typeface="黑体"/>
                <a:cs typeface="黑体"/>
              </a:rPr>
              <a:t>发</a:t>
            </a:r>
            <a:r>
              <a:rPr dirty="0" sz="3200" spc="5">
                <a:latin typeface="黑体"/>
                <a:cs typeface="黑体"/>
              </a:rPr>
              <a:t>利用</a:t>
            </a:r>
            <a:r>
              <a:rPr dirty="0" sz="3200" spc="-15">
                <a:latin typeface="黑体"/>
                <a:cs typeface="黑体"/>
              </a:rPr>
              <a:t>的</a:t>
            </a:r>
            <a:r>
              <a:rPr dirty="0" sz="3200" spc="5">
                <a:latin typeface="黑体"/>
                <a:cs typeface="黑体"/>
              </a:rPr>
              <a:t>可再</a:t>
            </a:r>
            <a:r>
              <a:rPr dirty="0" sz="3200" spc="-15">
                <a:latin typeface="黑体"/>
                <a:cs typeface="黑体"/>
              </a:rPr>
              <a:t>生</a:t>
            </a:r>
            <a:r>
              <a:rPr dirty="0" sz="3200" spc="5">
                <a:latin typeface="黑体"/>
                <a:cs typeface="黑体"/>
              </a:rPr>
              <a:t>能源</a:t>
            </a:r>
            <a:endParaRPr sz="3200">
              <a:latin typeface="黑体"/>
              <a:cs typeface="黑体"/>
            </a:endParaRPr>
          </a:p>
          <a:p>
            <a:pPr algn="ctr" marL="304165">
              <a:lnSpc>
                <a:spcPts val="2865"/>
              </a:lnSpc>
            </a:pPr>
            <a:r>
              <a:rPr dirty="0" sz="2400">
                <a:solidFill>
                  <a:srgbClr val="0000FF"/>
                </a:solidFill>
                <a:latin typeface="黑体"/>
                <a:cs typeface="黑体"/>
              </a:rPr>
              <a:t>太阳能、生物质能、风能、地热能、潮汐能</a:t>
            </a:r>
            <a:endParaRPr sz="2400">
              <a:latin typeface="黑体"/>
              <a:cs typeface="黑体"/>
            </a:endParaRPr>
          </a:p>
        </p:txBody>
      </p:sp>
      <p:sp>
        <p:nvSpPr>
          <p:cNvPr id="15" name="object 15"/>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6" name="object 16"/>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7" name="object 1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1840229" y="258317"/>
            <a:ext cx="21456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1.1</a:t>
            </a:r>
            <a:r>
              <a:rPr dirty="0" sz="4000" spc="5" b="1">
                <a:solidFill>
                  <a:srgbClr val="1556AD"/>
                </a:solidFill>
                <a:latin typeface="Tahoma"/>
                <a:cs typeface="Tahoma"/>
              </a:rPr>
              <a:t> </a:t>
            </a:r>
            <a:r>
              <a:rPr dirty="0" sz="4000" spc="-5" b="1">
                <a:solidFill>
                  <a:srgbClr val="1556AD"/>
                </a:solidFill>
                <a:latin typeface="等线"/>
                <a:cs typeface="等线"/>
              </a:rPr>
              <a:t>能 源</a:t>
            </a:r>
            <a:endParaRPr sz="4000">
              <a:latin typeface="等线"/>
              <a:cs typeface="等线"/>
            </a:endParaRP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4993894" y="1086104"/>
            <a:ext cx="1809114" cy="452120"/>
          </a:xfrm>
          <a:prstGeom prst="rect">
            <a:avLst/>
          </a:prstGeom>
        </p:spPr>
        <p:txBody>
          <a:bodyPr wrap="square" lIns="0" tIns="12065" rIns="0" bIns="0" rtlCol="0" vert="horz">
            <a:spAutoFit/>
          </a:bodyPr>
          <a:lstStyle/>
          <a:p>
            <a:pPr marL="12700">
              <a:lnSpc>
                <a:spcPct val="100000"/>
              </a:lnSpc>
              <a:spcBef>
                <a:spcPts val="95"/>
              </a:spcBef>
            </a:pPr>
            <a:r>
              <a:rPr dirty="0" sz="2800" spc="-10" b="1">
                <a:latin typeface="黑体"/>
                <a:cs typeface="黑体"/>
              </a:rPr>
              <a:t>能</a:t>
            </a:r>
            <a:r>
              <a:rPr dirty="0" sz="2800" spc="5" b="1">
                <a:latin typeface="黑体"/>
                <a:cs typeface="黑体"/>
              </a:rPr>
              <a:t>源</a:t>
            </a:r>
            <a:r>
              <a:rPr dirty="0" sz="2800" spc="-10" b="1">
                <a:latin typeface="黑体"/>
                <a:cs typeface="黑体"/>
              </a:rPr>
              <a:t>分</a:t>
            </a:r>
            <a:r>
              <a:rPr dirty="0" sz="2800" spc="5" b="1">
                <a:latin typeface="黑体"/>
                <a:cs typeface="黑体"/>
              </a:rPr>
              <a:t>类</a:t>
            </a:r>
            <a:r>
              <a:rPr dirty="0" sz="2800" spc="-15" b="1">
                <a:latin typeface="黑体"/>
                <a:cs typeface="黑体"/>
              </a:rPr>
              <a:t>表</a:t>
            </a:r>
            <a:endParaRPr sz="2800">
              <a:latin typeface="黑体"/>
              <a:cs typeface="黑体"/>
            </a:endParaRPr>
          </a:p>
        </p:txBody>
      </p:sp>
      <p:sp>
        <p:nvSpPr>
          <p:cNvPr id="12" name="object 1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13" name="object 13"/>
          <p:cNvPicPr/>
          <p:nvPr/>
        </p:nvPicPr>
        <p:blipFill>
          <a:blip r:embed="rId3" cstate="print"/>
          <a:stretch>
            <a:fillRect/>
          </a:stretch>
        </p:blipFill>
        <p:spPr>
          <a:xfrm>
            <a:off x="2025395" y="1644395"/>
            <a:ext cx="7587996" cy="4800600"/>
          </a:xfrm>
          <a:prstGeom prst="rect">
            <a:avLst/>
          </a:prstGeom>
        </p:spPr>
      </p:pic>
      <p:sp>
        <p:nvSpPr>
          <p:cNvPr id="14" name="object 14"/>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5" name="object 1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spc="5">
                <a:latin typeface="Tahoma"/>
                <a:cs typeface="Tahoma"/>
              </a:rPr>
              <a:t> </a:t>
            </a:r>
            <a:r>
              <a:rPr dirty="0" spc="-5"/>
              <a:t>能 源</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4734305" y="1119886"/>
            <a:ext cx="2521585" cy="452120"/>
          </a:xfrm>
          <a:prstGeom prst="rect">
            <a:avLst/>
          </a:prstGeom>
        </p:spPr>
        <p:txBody>
          <a:bodyPr wrap="square" lIns="0" tIns="12065" rIns="0" bIns="0" rtlCol="0" vert="horz">
            <a:spAutoFit/>
          </a:bodyPr>
          <a:lstStyle/>
          <a:p>
            <a:pPr marL="12700">
              <a:lnSpc>
                <a:spcPct val="100000"/>
              </a:lnSpc>
              <a:spcBef>
                <a:spcPts val="95"/>
              </a:spcBef>
            </a:pPr>
            <a:r>
              <a:rPr dirty="0" sz="2800" spc="-10" b="1">
                <a:latin typeface="黑体"/>
                <a:cs typeface="黑体"/>
              </a:rPr>
              <a:t>能</a:t>
            </a:r>
            <a:r>
              <a:rPr dirty="0" sz="2800" spc="5" b="1">
                <a:latin typeface="黑体"/>
                <a:cs typeface="黑体"/>
              </a:rPr>
              <a:t>源</a:t>
            </a:r>
            <a:r>
              <a:rPr dirty="0" sz="2800" spc="-10" b="1">
                <a:latin typeface="黑体"/>
                <a:cs typeface="黑体"/>
              </a:rPr>
              <a:t>结</a:t>
            </a:r>
            <a:r>
              <a:rPr dirty="0" sz="2800" spc="5" b="1">
                <a:latin typeface="黑体"/>
                <a:cs typeface="黑体"/>
              </a:rPr>
              <a:t>构</a:t>
            </a:r>
            <a:r>
              <a:rPr dirty="0" sz="2800" spc="-10" b="1">
                <a:latin typeface="黑体"/>
                <a:cs typeface="黑体"/>
              </a:rPr>
              <a:t>与现</a:t>
            </a:r>
            <a:r>
              <a:rPr dirty="0" sz="2800" spc="-15" b="1">
                <a:latin typeface="黑体"/>
                <a:cs typeface="黑体"/>
              </a:rPr>
              <a:t>状</a:t>
            </a:r>
            <a:endParaRPr sz="2800">
              <a:latin typeface="黑体"/>
              <a:cs typeface="黑体"/>
            </a:endParaRPr>
          </a:p>
        </p:txBody>
      </p:sp>
      <p:sp>
        <p:nvSpPr>
          <p:cNvPr id="12" name="object 1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13" name="object 13"/>
          <p:cNvPicPr/>
          <p:nvPr/>
        </p:nvPicPr>
        <p:blipFill>
          <a:blip r:embed="rId3" cstate="print"/>
          <a:stretch>
            <a:fillRect/>
          </a:stretch>
        </p:blipFill>
        <p:spPr>
          <a:xfrm>
            <a:off x="1124091" y="2312870"/>
            <a:ext cx="5295843" cy="2731649"/>
          </a:xfrm>
          <a:prstGeom prst="rect">
            <a:avLst/>
          </a:prstGeom>
        </p:spPr>
      </p:pic>
      <p:pic>
        <p:nvPicPr>
          <p:cNvPr id="14" name="object 14"/>
          <p:cNvPicPr/>
          <p:nvPr/>
        </p:nvPicPr>
        <p:blipFill>
          <a:blip r:embed="rId4" cstate="print"/>
          <a:stretch>
            <a:fillRect/>
          </a:stretch>
        </p:blipFill>
        <p:spPr>
          <a:xfrm>
            <a:off x="7178040" y="2084832"/>
            <a:ext cx="3275076" cy="3073908"/>
          </a:xfrm>
          <a:prstGeom prst="rect">
            <a:avLst/>
          </a:prstGeom>
        </p:spPr>
      </p:pic>
      <p:sp>
        <p:nvSpPr>
          <p:cNvPr id="15" name="object 15"/>
          <p:cNvSpPr txBox="1"/>
          <p:nvPr/>
        </p:nvSpPr>
        <p:spPr>
          <a:xfrm>
            <a:off x="3130042" y="5374030"/>
            <a:ext cx="638810" cy="391160"/>
          </a:xfrm>
          <a:prstGeom prst="rect">
            <a:avLst/>
          </a:prstGeom>
        </p:spPr>
        <p:txBody>
          <a:bodyPr wrap="square" lIns="0" tIns="12700" rIns="0" bIns="0" rtlCol="0" vert="horz">
            <a:spAutoFit/>
          </a:bodyPr>
          <a:lstStyle/>
          <a:p>
            <a:pPr marL="12700">
              <a:lnSpc>
                <a:spcPct val="100000"/>
              </a:lnSpc>
              <a:spcBef>
                <a:spcPts val="100"/>
              </a:spcBef>
            </a:pPr>
            <a:r>
              <a:rPr dirty="0" sz="2400" b="1">
                <a:latin typeface="黑体"/>
                <a:cs typeface="黑体"/>
              </a:rPr>
              <a:t>我国</a:t>
            </a:r>
            <a:endParaRPr sz="2400">
              <a:latin typeface="黑体"/>
              <a:cs typeface="黑体"/>
            </a:endParaRPr>
          </a:p>
        </p:txBody>
      </p:sp>
      <p:sp>
        <p:nvSpPr>
          <p:cNvPr id="17" name="object 17"/>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8" name="object 1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6" name="object 16"/>
          <p:cNvSpPr txBox="1"/>
          <p:nvPr/>
        </p:nvSpPr>
        <p:spPr>
          <a:xfrm>
            <a:off x="8595486" y="5495035"/>
            <a:ext cx="638175" cy="391160"/>
          </a:xfrm>
          <a:prstGeom prst="rect">
            <a:avLst/>
          </a:prstGeom>
        </p:spPr>
        <p:txBody>
          <a:bodyPr wrap="square" lIns="0" tIns="12700" rIns="0" bIns="0" rtlCol="0" vert="horz">
            <a:spAutoFit/>
          </a:bodyPr>
          <a:lstStyle/>
          <a:p>
            <a:pPr marL="12700">
              <a:lnSpc>
                <a:spcPct val="100000"/>
              </a:lnSpc>
              <a:spcBef>
                <a:spcPts val="100"/>
              </a:spcBef>
            </a:pPr>
            <a:r>
              <a:rPr dirty="0" sz="2400" b="1">
                <a:latin typeface="黑体"/>
                <a:cs typeface="黑体"/>
              </a:rPr>
              <a:t>全球</a:t>
            </a:r>
            <a:endParaRPr sz="2400">
              <a:latin typeface="黑体"/>
              <a:cs typeface="黑体"/>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1840229" y="258317"/>
            <a:ext cx="21456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1.1</a:t>
            </a:r>
            <a:r>
              <a:rPr dirty="0" sz="4000" spc="5" b="1">
                <a:solidFill>
                  <a:srgbClr val="1556AD"/>
                </a:solidFill>
                <a:latin typeface="Tahoma"/>
                <a:cs typeface="Tahoma"/>
              </a:rPr>
              <a:t> </a:t>
            </a:r>
            <a:r>
              <a:rPr dirty="0" sz="4000" spc="-5" b="1">
                <a:solidFill>
                  <a:srgbClr val="1556AD"/>
                </a:solidFill>
                <a:latin typeface="等线"/>
                <a:cs typeface="等线"/>
              </a:rPr>
              <a:t>能 源</a:t>
            </a:r>
            <a:endParaRPr sz="4000">
              <a:latin typeface="等线"/>
              <a:cs typeface="等线"/>
            </a:endParaRP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1" name="object 11"/>
          <p:cNvSpPr txBox="1"/>
          <p:nvPr/>
        </p:nvSpPr>
        <p:spPr>
          <a:xfrm>
            <a:off x="4524502" y="1081786"/>
            <a:ext cx="3591560" cy="452120"/>
          </a:xfrm>
          <a:prstGeom prst="rect">
            <a:avLst/>
          </a:prstGeom>
        </p:spPr>
        <p:txBody>
          <a:bodyPr wrap="square" lIns="0" tIns="12065" rIns="0" bIns="0" rtlCol="0" vert="horz">
            <a:spAutoFit/>
          </a:bodyPr>
          <a:lstStyle/>
          <a:p>
            <a:pPr marL="12700">
              <a:lnSpc>
                <a:spcPct val="100000"/>
              </a:lnSpc>
              <a:spcBef>
                <a:spcPts val="95"/>
              </a:spcBef>
            </a:pPr>
            <a:r>
              <a:rPr dirty="0" sz="2800" spc="-10" b="1">
                <a:latin typeface="黑体"/>
                <a:cs typeface="黑体"/>
              </a:rPr>
              <a:t>我</a:t>
            </a:r>
            <a:r>
              <a:rPr dirty="0" sz="2800" spc="5" b="1">
                <a:latin typeface="黑体"/>
                <a:cs typeface="黑体"/>
              </a:rPr>
              <a:t>国</a:t>
            </a:r>
            <a:r>
              <a:rPr dirty="0" sz="2800" spc="-10" b="1">
                <a:latin typeface="黑体"/>
                <a:cs typeface="黑体"/>
              </a:rPr>
              <a:t>能</a:t>
            </a:r>
            <a:r>
              <a:rPr dirty="0" sz="2800" spc="5" b="1">
                <a:latin typeface="黑体"/>
                <a:cs typeface="黑体"/>
              </a:rPr>
              <a:t>源</a:t>
            </a:r>
            <a:r>
              <a:rPr dirty="0" sz="2800" spc="-10" b="1">
                <a:latin typeface="黑体"/>
                <a:cs typeface="黑体"/>
              </a:rPr>
              <a:t>结构发</a:t>
            </a:r>
            <a:r>
              <a:rPr dirty="0" sz="2800" spc="5" b="1">
                <a:latin typeface="黑体"/>
                <a:cs typeface="黑体"/>
              </a:rPr>
              <a:t>展</a:t>
            </a:r>
            <a:r>
              <a:rPr dirty="0" sz="2800" spc="-10" b="1">
                <a:latin typeface="黑体"/>
                <a:cs typeface="黑体"/>
              </a:rPr>
              <a:t>趋</a:t>
            </a:r>
            <a:r>
              <a:rPr dirty="0" sz="2800" spc="-15" b="1">
                <a:latin typeface="黑体"/>
                <a:cs typeface="黑体"/>
              </a:rPr>
              <a:t>势</a:t>
            </a:r>
            <a:endParaRPr sz="2800">
              <a:latin typeface="黑体"/>
              <a:cs typeface="黑体"/>
            </a:endParaRPr>
          </a:p>
        </p:txBody>
      </p:sp>
      <p:sp>
        <p:nvSpPr>
          <p:cNvPr id="12" name="object 1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13" name="object 13"/>
          <p:cNvPicPr/>
          <p:nvPr/>
        </p:nvPicPr>
        <p:blipFill>
          <a:blip r:embed="rId3" cstate="print"/>
          <a:stretch>
            <a:fillRect/>
          </a:stretch>
        </p:blipFill>
        <p:spPr>
          <a:xfrm>
            <a:off x="225552" y="2145792"/>
            <a:ext cx="5634228" cy="3083051"/>
          </a:xfrm>
          <a:prstGeom prst="rect">
            <a:avLst/>
          </a:prstGeom>
        </p:spPr>
      </p:pic>
      <p:pic>
        <p:nvPicPr>
          <p:cNvPr id="14" name="object 14"/>
          <p:cNvPicPr/>
          <p:nvPr/>
        </p:nvPicPr>
        <p:blipFill>
          <a:blip r:embed="rId4" cstate="print"/>
          <a:stretch>
            <a:fillRect/>
          </a:stretch>
        </p:blipFill>
        <p:spPr>
          <a:xfrm>
            <a:off x="6070344" y="2156460"/>
            <a:ext cx="6103366" cy="3215640"/>
          </a:xfrm>
          <a:prstGeom prst="rect">
            <a:avLst/>
          </a:prstGeom>
        </p:spPr>
      </p:pic>
      <p:sp>
        <p:nvSpPr>
          <p:cNvPr id="15" name="object 15"/>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6" name="object 1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pic>
        <p:nvPicPr>
          <p:cNvPr id="10" name="object 10"/>
          <p:cNvPicPr/>
          <p:nvPr/>
        </p:nvPicPr>
        <p:blipFill>
          <a:blip r:embed="rId3" cstate="print"/>
          <a:stretch>
            <a:fillRect/>
          </a:stretch>
        </p:blipFill>
        <p:spPr>
          <a:xfrm>
            <a:off x="4776215" y="4445508"/>
            <a:ext cx="2979419" cy="1840992"/>
          </a:xfrm>
          <a:prstGeom prst="rect">
            <a:avLst/>
          </a:prstGeom>
        </p:spPr>
      </p:pic>
      <p:pic>
        <p:nvPicPr>
          <p:cNvPr id="11" name="object 11"/>
          <p:cNvPicPr/>
          <p:nvPr/>
        </p:nvPicPr>
        <p:blipFill>
          <a:blip r:embed="rId4" cstate="print"/>
          <a:stretch>
            <a:fillRect/>
          </a:stretch>
        </p:blipFill>
        <p:spPr>
          <a:xfrm>
            <a:off x="1513332" y="4437888"/>
            <a:ext cx="2980944" cy="1842516"/>
          </a:xfrm>
          <a:prstGeom prst="rect">
            <a:avLst/>
          </a:prstGeom>
        </p:spPr>
      </p:pic>
      <p:pic>
        <p:nvPicPr>
          <p:cNvPr id="12" name="object 12"/>
          <p:cNvPicPr/>
          <p:nvPr/>
        </p:nvPicPr>
        <p:blipFill>
          <a:blip r:embed="rId5" cstate="print"/>
          <a:stretch>
            <a:fillRect/>
          </a:stretch>
        </p:blipFill>
        <p:spPr>
          <a:xfrm>
            <a:off x="8063483" y="4437888"/>
            <a:ext cx="2976372" cy="1839468"/>
          </a:xfrm>
          <a:prstGeom prst="rect">
            <a:avLst/>
          </a:prstGeom>
        </p:spPr>
      </p:pic>
      <p:pic>
        <p:nvPicPr>
          <p:cNvPr id="13" name="object 13"/>
          <p:cNvPicPr/>
          <p:nvPr/>
        </p:nvPicPr>
        <p:blipFill>
          <a:blip r:embed="rId6" cstate="print"/>
          <a:stretch>
            <a:fillRect/>
          </a:stretch>
        </p:blipFill>
        <p:spPr>
          <a:xfrm>
            <a:off x="4786884" y="1786127"/>
            <a:ext cx="2973323" cy="2043684"/>
          </a:xfrm>
          <a:prstGeom prst="rect">
            <a:avLst/>
          </a:prstGeom>
        </p:spPr>
      </p:pic>
      <p:pic>
        <p:nvPicPr>
          <p:cNvPr id="14" name="object 14"/>
          <p:cNvPicPr/>
          <p:nvPr/>
        </p:nvPicPr>
        <p:blipFill>
          <a:blip r:embed="rId7" cstate="print"/>
          <a:stretch>
            <a:fillRect/>
          </a:stretch>
        </p:blipFill>
        <p:spPr>
          <a:xfrm>
            <a:off x="1514855" y="1789176"/>
            <a:ext cx="2980944" cy="2043684"/>
          </a:xfrm>
          <a:prstGeom prst="rect">
            <a:avLst/>
          </a:prstGeom>
        </p:spPr>
      </p:pic>
      <p:pic>
        <p:nvPicPr>
          <p:cNvPr id="15" name="object 15"/>
          <p:cNvPicPr/>
          <p:nvPr/>
        </p:nvPicPr>
        <p:blipFill>
          <a:blip r:embed="rId8" cstate="print"/>
          <a:stretch>
            <a:fillRect/>
          </a:stretch>
        </p:blipFill>
        <p:spPr>
          <a:xfrm>
            <a:off x="8068056" y="1789176"/>
            <a:ext cx="2971800" cy="2039112"/>
          </a:xfrm>
          <a:prstGeom prst="rect">
            <a:avLst/>
          </a:prstGeom>
        </p:spPr>
      </p:pic>
      <p:sp>
        <p:nvSpPr>
          <p:cNvPr id="16" name="object 16"/>
          <p:cNvSpPr txBox="1"/>
          <p:nvPr/>
        </p:nvSpPr>
        <p:spPr>
          <a:xfrm>
            <a:off x="1275969" y="966978"/>
            <a:ext cx="3134995" cy="756920"/>
          </a:xfrm>
          <a:prstGeom prst="rect">
            <a:avLst/>
          </a:prstGeom>
        </p:spPr>
        <p:txBody>
          <a:bodyPr wrap="square" lIns="0" tIns="12065" rIns="0" bIns="0" rtlCol="0" vert="horz">
            <a:spAutoFit/>
          </a:bodyPr>
          <a:lstStyle/>
          <a:p>
            <a:pPr algn="ctr" marL="12700" marR="5080">
              <a:lnSpc>
                <a:spcPct val="100000"/>
              </a:lnSpc>
              <a:spcBef>
                <a:spcPts val="95"/>
              </a:spcBef>
            </a:pPr>
            <a:r>
              <a:rPr dirty="0" sz="1600" spc="-5" b="1">
                <a:solidFill>
                  <a:srgbClr val="585858"/>
                </a:solidFill>
                <a:latin typeface="Arial"/>
                <a:cs typeface="Arial"/>
              </a:rPr>
              <a:t>202</a:t>
            </a:r>
            <a:r>
              <a:rPr dirty="0" sz="1600" spc="-10" b="1">
                <a:solidFill>
                  <a:srgbClr val="585858"/>
                </a:solidFill>
                <a:latin typeface="Arial"/>
                <a:cs typeface="Arial"/>
              </a:rPr>
              <a:t>0</a:t>
            </a:r>
            <a:r>
              <a:rPr dirty="0" sz="1600" spc="-5" b="1">
                <a:solidFill>
                  <a:srgbClr val="585858"/>
                </a:solidFill>
                <a:latin typeface="微软雅黑"/>
                <a:cs typeface="微软雅黑"/>
              </a:rPr>
              <a:t>：能源消费总量</a:t>
            </a:r>
            <a:r>
              <a:rPr dirty="0" sz="1600" spc="-5" b="1">
                <a:solidFill>
                  <a:srgbClr val="FF0000"/>
                </a:solidFill>
                <a:latin typeface="Arial"/>
                <a:cs typeface="Arial"/>
              </a:rPr>
              <a:t>50</a:t>
            </a:r>
            <a:r>
              <a:rPr dirty="0" sz="1600" spc="-5" b="1">
                <a:solidFill>
                  <a:srgbClr val="FF0000"/>
                </a:solidFill>
                <a:latin typeface="微软雅黑"/>
                <a:cs typeface="微软雅黑"/>
              </a:rPr>
              <a:t>亿</a:t>
            </a:r>
            <a:r>
              <a:rPr dirty="0" sz="1600" spc="-5" b="1">
                <a:solidFill>
                  <a:srgbClr val="585858"/>
                </a:solidFill>
                <a:latin typeface="微软雅黑"/>
                <a:cs typeface="微软雅黑"/>
              </a:rPr>
              <a:t>吨标煤， </a:t>
            </a:r>
            <a:r>
              <a:rPr dirty="0" sz="1600" spc="-5" b="1">
                <a:solidFill>
                  <a:srgbClr val="585858"/>
                </a:solidFill>
                <a:latin typeface="微软雅黑"/>
                <a:cs typeface="微软雅黑"/>
              </a:rPr>
              <a:t>非化石能源占比</a:t>
            </a:r>
            <a:r>
              <a:rPr dirty="0" sz="1600" b="1">
                <a:solidFill>
                  <a:srgbClr val="FF0000"/>
                </a:solidFill>
                <a:latin typeface="Arial"/>
                <a:cs typeface="Arial"/>
              </a:rPr>
              <a:t>15%</a:t>
            </a:r>
            <a:endParaRPr sz="1600">
              <a:latin typeface="Arial"/>
              <a:cs typeface="Arial"/>
            </a:endParaRPr>
          </a:p>
          <a:p>
            <a:pPr algn="ctr">
              <a:lnSpc>
                <a:spcPct val="100000"/>
              </a:lnSpc>
            </a:pPr>
            <a:r>
              <a:rPr dirty="0" sz="1600" spc="-5" b="1">
                <a:solidFill>
                  <a:srgbClr val="585858"/>
                </a:solidFill>
                <a:latin typeface="微软雅黑"/>
                <a:cs typeface="微软雅黑"/>
              </a:rPr>
              <a:t>人均年用电</a:t>
            </a:r>
            <a:r>
              <a:rPr dirty="0" sz="1600" spc="-5" b="1">
                <a:solidFill>
                  <a:srgbClr val="FF0000"/>
                </a:solidFill>
                <a:latin typeface="Arial"/>
                <a:cs typeface="Arial"/>
              </a:rPr>
              <a:t>5000kWh</a:t>
            </a:r>
            <a:endParaRPr sz="1600">
              <a:latin typeface="Arial"/>
              <a:cs typeface="Arial"/>
            </a:endParaRPr>
          </a:p>
        </p:txBody>
      </p:sp>
      <p:sp>
        <p:nvSpPr>
          <p:cNvPr id="27" name="object 27"/>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8" name="object 2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7" name="object 17"/>
          <p:cNvSpPr txBox="1"/>
          <p:nvPr/>
        </p:nvSpPr>
        <p:spPr>
          <a:xfrm>
            <a:off x="4911597" y="942848"/>
            <a:ext cx="3134995" cy="756920"/>
          </a:xfrm>
          <a:prstGeom prst="rect">
            <a:avLst/>
          </a:prstGeom>
        </p:spPr>
        <p:txBody>
          <a:bodyPr wrap="square" lIns="0" tIns="12065" rIns="0" bIns="0" rtlCol="0" vert="horz">
            <a:spAutoFit/>
          </a:bodyPr>
          <a:lstStyle/>
          <a:p>
            <a:pPr algn="ctr" marL="12700" marR="5080">
              <a:lnSpc>
                <a:spcPct val="100000"/>
              </a:lnSpc>
              <a:spcBef>
                <a:spcPts val="95"/>
              </a:spcBef>
            </a:pPr>
            <a:r>
              <a:rPr dirty="0" sz="1600" spc="-5" b="1">
                <a:solidFill>
                  <a:srgbClr val="585858"/>
                </a:solidFill>
                <a:latin typeface="Arial"/>
                <a:cs typeface="Arial"/>
              </a:rPr>
              <a:t>2030</a:t>
            </a:r>
            <a:r>
              <a:rPr dirty="0" sz="1600" spc="-5" b="1">
                <a:solidFill>
                  <a:srgbClr val="585858"/>
                </a:solidFill>
                <a:latin typeface="微软雅黑"/>
                <a:cs typeface="微软雅黑"/>
              </a:rPr>
              <a:t>：能源消费总量</a:t>
            </a:r>
            <a:r>
              <a:rPr dirty="0" sz="1600" spc="-5" b="1">
                <a:solidFill>
                  <a:srgbClr val="FF0000"/>
                </a:solidFill>
                <a:latin typeface="Arial"/>
                <a:cs typeface="Arial"/>
              </a:rPr>
              <a:t>60</a:t>
            </a:r>
            <a:r>
              <a:rPr dirty="0" sz="1600" spc="-5" b="1">
                <a:solidFill>
                  <a:srgbClr val="FF0000"/>
                </a:solidFill>
                <a:latin typeface="微软雅黑"/>
                <a:cs typeface="微软雅黑"/>
              </a:rPr>
              <a:t>亿</a:t>
            </a:r>
            <a:r>
              <a:rPr dirty="0" sz="1600" spc="-5" b="1">
                <a:solidFill>
                  <a:srgbClr val="585858"/>
                </a:solidFill>
                <a:latin typeface="微软雅黑"/>
                <a:cs typeface="微软雅黑"/>
              </a:rPr>
              <a:t>吨标煤， </a:t>
            </a:r>
            <a:r>
              <a:rPr dirty="0" sz="1600" spc="-5" b="1">
                <a:solidFill>
                  <a:srgbClr val="585858"/>
                </a:solidFill>
                <a:latin typeface="微软雅黑"/>
                <a:cs typeface="微软雅黑"/>
              </a:rPr>
              <a:t>非化石能源占比</a:t>
            </a:r>
            <a:r>
              <a:rPr dirty="0" sz="1600" b="1">
                <a:solidFill>
                  <a:srgbClr val="FF0000"/>
                </a:solidFill>
                <a:latin typeface="Arial"/>
                <a:cs typeface="Arial"/>
              </a:rPr>
              <a:t>20%</a:t>
            </a:r>
            <a:endParaRPr sz="1600">
              <a:latin typeface="Arial"/>
              <a:cs typeface="Arial"/>
            </a:endParaRPr>
          </a:p>
          <a:p>
            <a:pPr algn="ctr">
              <a:lnSpc>
                <a:spcPct val="100000"/>
              </a:lnSpc>
            </a:pPr>
            <a:r>
              <a:rPr dirty="0" sz="1600" spc="-5" b="1">
                <a:solidFill>
                  <a:srgbClr val="585858"/>
                </a:solidFill>
                <a:latin typeface="微软雅黑"/>
                <a:cs typeface="微软雅黑"/>
              </a:rPr>
              <a:t>人均年用电</a:t>
            </a:r>
            <a:r>
              <a:rPr dirty="0" sz="1600" spc="-5" b="1">
                <a:solidFill>
                  <a:srgbClr val="FF0000"/>
                </a:solidFill>
                <a:latin typeface="Arial"/>
                <a:cs typeface="Arial"/>
              </a:rPr>
              <a:t>6000kWh</a:t>
            </a:r>
            <a:endParaRPr sz="1600">
              <a:latin typeface="Arial"/>
              <a:cs typeface="Arial"/>
            </a:endParaRPr>
          </a:p>
        </p:txBody>
      </p:sp>
      <p:sp>
        <p:nvSpPr>
          <p:cNvPr id="18" name="object 18"/>
          <p:cNvSpPr txBox="1"/>
          <p:nvPr/>
        </p:nvSpPr>
        <p:spPr>
          <a:xfrm>
            <a:off x="8575040" y="938275"/>
            <a:ext cx="3134995" cy="756920"/>
          </a:xfrm>
          <a:prstGeom prst="rect">
            <a:avLst/>
          </a:prstGeom>
        </p:spPr>
        <p:txBody>
          <a:bodyPr wrap="square" lIns="0" tIns="12065" rIns="0" bIns="0" rtlCol="0" vert="horz">
            <a:spAutoFit/>
          </a:bodyPr>
          <a:lstStyle/>
          <a:p>
            <a:pPr algn="ctr" marL="12700" marR="5080">
              <a:lnSpc>
                <a:spcPct val="100000"/>
              </a:lnSpc>
              <a:spcBef>
                <a:spcPts val="95"/>
              </a:spcBef>
            </a:pPr>
            <a:r>
              <a:rPr dirty="0" sz="1600" spc="-5" b="1">
                <a:solidFill>
                  <a:srgbClr val="585858"/>
                </a:solidFill>
                <a:latin typeface="Arial"/>
                <a:cs typeface="Arial"/>
              </a:rPr>
              <a:t>2050</a:t>
            </a:r>
            <a:r>
              <a:rPr dirty="0" sz="1600" spc="-5" b="1">
                <a:solidFill>
                  <a:srgbClr val="585858"/>
                </a:solidFill>
                <a:latin typeface="微软雅黑"/>
                <a:cs typeface="微软雅黑"/>
              </a:rPr>
              <a:t>：能源消费总量</a:t>
            </a:r>
            <a:r>
              <a:rPr dirty="0" sz="1600" spc="-5" b="1">
                <a:solidFill>
                  <a:srgbClr val="FF0000"/>
                </a:solidFill>
                <a:latin typeface="Arial"/>
                <a:cs typeface="Arial"/>
              </a:rPr>
              <a:t>55</a:t>
            </a:r>
            <a:r>
              <a:rPr dirty="0" sz="1600" spc="-5" b="1">
                <a:solidFill>
                  <a:srgbClr val="FF0000"/>
                </a:solidFill>
                <a:latin typeface="微软雅黑"/>
                <a:cs typeface="微软雅黑"/>
              </a:rPr>
              <a:t>亿</a:t>
            </a:r>
            <a:r>
              <a:rPr dirty="0" sz="1600" spc="-5" b="1">
                <a:solidFill>
                  <a:srgbClr val="585858"/>
                </a:solidFill>
                <a:latin typeface="微软雅黑"/>
                <a:cs typeface="微软雅黑"/>
              </a:rPr>
              <a:t>吨标煤， </a:t>
            </a:r>
            <a:r>
              <a:rPr dirty="0" sz="1600" spc="-5" b="1">
                <a:solidFill>
                  <a:srgbClr val="585858"/>
                </a:solidFill>
                <a:latin typeface="微软雅黑"/>
                <a:cs typeface="微软雅黑"/>
              </a:rPr>
              <a:t>非化石能源占比</a:t>
            </a:r>
            <a:r>
              <a:rPr dirty="0" sz="1600" b="1">
                <a:solidFill>
                  <a:srgbClr val="FF0000"/>
                </a:solidFill>
                <a:latin typeface="Arial"/>
                <a:cs typeface="Arial"/>
              </a:rPr>
              <a:t>50%</a:t>
            </a:r>
            <a:endParaRPr sz="1600">
              <a:latin typeface="Arial"/>
              <a:cs typeface="Arial"/>
            </a:endParaRPr>
          </a:p>
          <a:p>
            <a:pPr algn="ctr">
              <a:lnSpc>
                <a:spcPct val="100000"/>
              </a:lnSpc>
            </a:pPr>
            <a:r>
              <a:rPr dirty="0" sz="1600" spc="-5" b="1">
                <a:solidFill>
                  <a:srgbClr val="585858"/>
                </a:solidFill>
                <a:latin typeface="微软雅黑"/>
                <a:cs typeface="微软雅黑"/>
              </a:rPr>
              <a:t>人均年用电</a:t>
            </a:r>
            <a:r>
              <a:rPr dirty="0" sz="1600" spc="-5" b="1">
                <a:solidFill>
                  <a:srgbClr val="FF0000"/>
                </a:solidFill>
                <a:latin typeface="Arial"/>
                <a:cs typeface="Arial"/>
              </a:rPr>
              <a:t>9000kWh</a:t>
            </a:r>
            <a:endParaRPr sz="1600">
              <a:latin typeface="Arial"/>
              <a:cs typeface="Arial"/>
            </a:endParaRPr>
          </a:p>
        </p:txBody>
      </p:sp>
      <p:sp>
        <p:nvSpPr>
          <p:cNvPr id="19" name="object 19"/>
          <p:cNvSpPr txBox="1"/>
          <p:nvPr/>
        </p:nvSpPr>
        <p:spPr>
          <a:xfrm>
            <a:off x="1679829" y="4011295"/>
            <a:ext cx="2287270"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非化石能源发电装机占比：</a:t>
            </a:r>
            <a:r>
              <a:rPr dirty="0" sz="1200" spc="-5" b="1">
                <a:latin typeface="Arial"/>
                <a:cs typeface="Arial"/>
              </a:rPr>
              <a:t>38</a:t>
            </a:r>
            <a:r>
              <a:rPr dirty="0" sz="1200" b="1">
                <a:latin typeface="Arial"/>
                <a:cs typeface="Arial"/>
              </a:rPr>
              <a:t>.</a:t>
            </a:r>
            <a:r>
              <a:rPr dirty="0" sz="1200" spc="-5" b="1">
                <a:latin typeface="Arial"/>
                <a:cs typeface="Arial"/>
              </a:rPr>
              <a:t>3</a:t>
            </a:r>
            <a:r>
              <a:rPr dirty="0" sz="1200" spc="-5" b="1">
                <a:latin typeface="Arial"/>
                <a:cs typeface="Arial"/>
              </a:rPr>
              <a:t>%</a:t>
            </a:r>
            <a:endParaRPr sz="1200">
              <a:latin typeface="Arial"/>
              <a:cs typeface="Arial"/>
            </a:endParaRPr>
          </a:p>
        </p:txBody>
      </p:sp>
      <p:sp>
        <p:nvSpPr>
          <p:cNvPr id="20" name="object 20"/>
          <p:cNvSpPr txBox="1"/>
          <p:nvPr/>
        </p:nvSpPr>
        <p:spPr>
          <a:xfrm>
            <a:off x="8676513" y="4010990"/>
            <a:ext cx="2287905" cy="208915"/>
          </a:xfrm>
          <a:prstGeom prst="rect">
            <a:avLst/>
          </a:prstGeom>
        </p:spPr>
        <p:txBody>
          <a:bodyPr wrap="square" lIns="0" tIns="12700" rIns="0" bIns="0" rtlCol="0" vert="horz">
            <a:spAutoFit/>
          </a:bodyPr>
          <a:lstStyle/>
          <a:p>
            <a:pPr marL="12700">
              <a:lnSpc>
                <a:spcPct val="100000"/>
              </a:lnSpc>
              <a:spcBef>
                <a:spcPts val="100"/>
              </a:spcBef>
            </a:pPr>
            <a:r>
              <a:rPr dirty="0" sz="1200" spc="-5" b="1">
                <a:latin typeface="微软雅黑"/>
                <a:cs typeface="微软雅黑"/>
              </a:rPr>
              <a:t>非化石能源发电装机占比</a:t>
            </a:r>
            <a:r>
              <a:rPr dirty="0" sz="1200" b="1">
                <a:latin typeface="微软雅黑"/>
                <a:cs typeface="微软雅黑"/>
              </a:rPr>
              <a:t>：</a:t>
            </a:r>
            <a:r>
              <a:rPr dirty="0" sz="1200" b="1">
                <a:latin typeface="Arial"/>
                <a:cs typeface="Arial"/>
              </a:rPr>
              <a:t>84.2%</a:t>
            </a:r>
            <a:endParaRPr sz="1200">
              <a:latin typeface="Arial"/>
              <a:cs typeface="Arial"/>
            </a:endParaRPr>
          </a:p>
        </p:txBody>
      </p:sp>
      <p:sp>
        <p:nvSpPr>
          <p:cNvPr id="21" name="object 21"/>
          <p:cNvSpPr txBox="1"/>
          <p:nvPr/>
        </p:nvSpPr>
        <p:spPr>
          <a:xfrm>
            <a:off x="5330697" y="4026789"/>
            <a:ext cx="2287270"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非化石能源发电装机占比：</a:t>
            </a:r>
            <a:r>
              <a:rPr dirty="0" sz="1200" spc="-5" b="1">
                <a:latin typeface="Arial"/>
                <a:cs typeface="Arial"/>
              </a:rPr>
              <a:t>57</a:t>
            </a:r>
            <a:r>
              <a:rPr dirty="0" sz="1200" b="1">
                <a:latin typeface="Arial"/>
                <a:cs typeface="Arial"/>
              </a:rPr>
              <a:t>.</a:t>
            </a:r>
            <a:r>
              <a:rPr dirty="0" sz="1200" spc="-5" b="1">
                <a:latin typeface="Arial"/>
                <a:cs typeface="Arial"/>
              </a:rPr>
              <a:t>8</a:t>
            </a:r>
            <a:r>
              <a:rPr dirty="0" sz="1200" spc="-5" b="1">
                <a:latin typeface="Arial"/>
                <a:cs typeface="Arial"/>
              </a:rPr>
              <a:t>%</a:t>
            </a:r>
            <a:endParaRPr sz="1200">
              <a:latin typeface="Arial"/>
              <a:cs typeface="Arial"/>
            </a:endParaRPr>
          </a:p>
        </p:txBody>
      </p:sp>
      <p:sp>
        <p:nvSpPr>
          <p:cNvPr id="22" name="object 22"/>
          <p:cNvSpPr txBox="1"/>
          <p:nvPr/>
        </p:nvSpPr>
        <p:spPr>
          <a:xfrm>
            <a:off x="1679829" y="6366764"/>
            <a:ext cx="1983739"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非化石能源电量占比：</a:t>
            </a:r>
            <a:r>
              <a:rPr dirty="0" sz="1200" spc="-5" b="1">
                <a:latin typeface="Arial"/>
                <a:cs typeface="Arial"/>
              </a:rPr>
              <a:t>34</a:t>
            </a:r>
            <a:r>
              <a:rPr dirty="0" sz="1200" b="1">
                <a:latin typeface="Arial"/>
                <a:cs typeface="Arial"/>
              </a:rPr>
              <a:t>.</a:t>
            </a:r>
            <a:r>
              <a:rPr dirty="0" sz="1200" spc="5" b="1">
                <a:latin typeface="Arial"/>
                <a:cs typeface="Arial"/>
              </a:rPr>
              <a:t>5</a:t>
            </a:r>
            <a:r>
              <a:rPr dirty="0" sz="1200" spc="-5" b="1">
                <a:latin typeface="Arial"/>
                <a:cs typeface="Arial"/>
              </a:rPr>
              <a:t>%</a:t>
            </a:r>
            <a:endParaRPr sz="1200">
              <a:latin typeface="Arial"/>
              <a:cs typeface="Arial"/>
            </a:endParaRPr>
          </a:p>
        </p:txBody>
      </p:sp>
      <p:sp>
        <p:nvSpPr>
          <p:cNvPr id="23" name="object 23"/>
          <p:cNvSpPr txBox="1"/>
          <p:nvPr/>
        </p:nvSpPr>
        <p:spPr>
          <a:xfrm>
            <a:off x="5297551" y="6367068"/>
            <a:ext cx="1983739"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非化石能源电量占比：</a:t>
            </a:r>
            <a:r>
              <a:rPr dirty="0" sz="1200" spc="-5" b="1">
                <a:latin typeface="Arial"/>
                <a:cs typeface="Arial"/>
              </a:rPr>
              <a:t>49</a:t>
            </a:r>
            <a:r>
              <a:rPr dirty="0" sz="1200" b="1">
                <a:latin typeface="Arial"/>
                <a:cs typeface="Arial"/>
              </a:rPr>
              <a:t>.</a:t>
            </a:r>
            <a:r>
              <a:rPr dirty="0" sz="1200" spc="5" b="1">
                <a:latin typeface="Arial"/>
                <a:cs typeface="Arial"/>
              </a:rPr>
              <a:t>2</a:t>
            </a:r>
            <a:r>
              <a:rPr dirty="0" sz="1200" spc="-5" b="1">
                <a:latin typeface="Arial"/>
                <a:cs typeface="Arial"/>
              </a:rPr>
              <a:t>%</a:t>
            </a:r>
            <a:endParaRPr sz="1200">
              <a:latin typeface="Arial"/>
              <a:cs typeface="Arial"/>
            </a:endParaRPr>
          </a:p>
        </p:txBody>
      </p:sp>
      <p:sp>
        <p:nvSpPr>
          <p:cNvPr id="24" name="object 24"/>
          <p:cNvSpPr txBox="1"/>
          <p:nvPr/>
        </p:nvSpPr>
        <p:spPr>
          <a:xfrm>
            <a:off x="8637523" y="6330797"/>
            <a:ext cx="1983739" cy="208279"/>
          </a:xfrm>
          <a:prstGeom prst="rect">
            <a:avLst/>
          </a:prstGeom>
        </p:spPr>
        <p:txBody>
          <a:bodyPr wrap="square" lIns="0" tIns="12700" rIns="0" bIns="0" rtlCol="0" vert="horz">
            <a:spAutoFit/>
          </a:bodyPr>
          <a:lstStyle/>
          <a:p>
            <a:pPr marL="12700">
              <a:lnSpc>
                <a:spcPct val="100000"/>
              </a:lnSpc>
              <a:spcBef>
                <a:spcPts val="100"/>
              </a:spcBef>
            </a:pPr>
            <a:r>
              <a:rPr dirty="0" sz="1200" b="1">
                <a:latin typeface="微软雅黑"/>
                <a:cs typeface="微软雅黑"/>
              </a:rPr>
              <a:t>非化石能源电量占比：</a:t>
            </a:r>
            <a:r>
              <a:rPr dirty="0" sz="1200" spc="-5" b="1">
                <a:latin typeface="Arial"/>
                <a:cs typeface="Arial"/>
              </a:rPr>
              <a:t>78</a:t>
            </a:r>
            <a:r>
              <a:rPr dirty="0" sz="1200" b="1">
                <a:latin typeface="Arial"/>
                <a:cs typeface="Arial"/>
              </a:rPr>
              <a:t>.</a:t>
            </a:r>
            <a:r>
              <a:rPr dirty="0" sz="1200" spc="5" b="1">
                <a:latin typeface="Arial"/>
                <a:cs typeface="Arial"/>
              </a:rPr>
              <a:t>2</a:t>
            </a:r>
            <a:r>
              <a:rPr dirty="0" sz="1200" spc="-5" b="1">
                <a:latin typeface="Arial"/>
                <a:cs typeface="Arial"/>
              </a:rPr>
              <a:t>%</a:t>
            </a:r>
            <a:endParaRPr sz="1200">
              <a:latin typeface="Arial"/>
              <a:cs typeface="Arial"/>
            </a:endParaRPr>
          </a:p>
        </p:txBody>
      </p:sp>
      <p:sp>
        <p:nvSpPr>
          <p:cNvPr id="25" name="object 25"/>
          <p:cNvSpPr txBox="1"/>
          <p:nvPr/>
        </p:nvSpPr>
        <p:spPr>
          <a:xfrm>
            <a:off x="4043171" y="458723"/>
            <a:ext cx="6033770" cy="462280"/>
          </a:xfrm>
          <a:prstGeom prst="rect">
            <a:avLst/>
          </a:prstGeom>
          <a:solidFill>
            <a:srgbClr val="C8F9FB"/>
          </a:solidFill>
        </p:spPr>
        <p:txBody>
          <a:bodyPr wrap="square" lIns="0" tIns="26034" rIns="0" bIns="0" rtlCol="0" vert="horz">
            <a:spAutoFit/>
          </a:bodyPr>
          <a:lstStyle/>
          <a:p>
            <a:pPr marL="92710">
              <a:lnSpc>
                <a:spcPct val="100000"/>
              </a:lnSpc>
              <a:spcBef>
                <a:spcPts val="204"/>
              </a:spcBef>
            </a:pPr>
            <a:r>
              <a:rPr dirty="0" sz="2400" b="1">
                <a:solidFill>
                  <a:srgbClr val="00AF50"/>
                </a:solidFill>
                <a:latin typeface="等线"/>
                <a:cs typeface="等线"/>
              </a:rPr>
              <a:t>基于国家能源发展战略目标的电源结构预估</a:t>
            </a:r>
            <a:endParaRPr sz="2400">
              <a:latin typeface="等线"/>
              <a:cs typeface="等线"/>
            </a:endParaRPr>
          </a:p>
        </p:txBody>
      </p:sp>
      <p:sp>
        <p:nvSpPr>
          <p:cNvPr id="26" name="object 26"/>
          <p:cNvSpPr txBox="1">
            <a:spLocks noGrp="1"/>
          </p:cNvSpPr>
          <p:nvPr>
            <p:ph type="title"/>
          </p:nvPr>
        </p:nvSpPr>
        <p:spPr>
          <a:xfrm>
            <a:off x="1677161" y="181482"/>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0" name="object 10"/>
          <p:cNvSpPr txBox="1">
            <a:spLocks noGrp="1"/>
          </p:cNvSpPr>
          <p:nvPr>
            <p:ph type="title"/>
          </p:nvPr>
        </p:nvSpPr>
        <p:spPr>
          <a:xfrm>
            <a:off x="1840229" y="258317"/>
            <a:ext cx="2145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5">
                <a:latin typeface="Tahoma"/>
                <a:cs typeface="Tahoma"/>
              </a:rPr>
              <a:t> </a:t>
            </a:r>
            <a:r>
              <a:rPr dirty="0" spc="-5"/>
              <a:t>化 工</a:t>
            </a:r>
          </a:p>
        </p:txBody>
      </p:sp>
      <p:sp>
        <p:nvSpPr>
          <p:cNvPr id="11" name="object 11"/>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pic>
        <p:nvPicPr>
          <p:cNvPr id="12" name="object 12"/>
          <p:cNvPicPr/>
          <p:nvPr/>
        </p:nvPicPr>
        <p:blipFill>
          <a:blip r:embed="rId3" cstate="print"/>
          <a:stretch>
            <a:fillRect/>
          </a:stretch>
        </p:blipFill>
        <p:spPr>
          <a:xfrm>
            <a:off x="5093197" y="2028399"/>
            <a:ext cx="2294403" cy="967054"/>
          </a:xfrm>
          <a:prstGeom prst="rect">
            <a:avLst/>
          </a:prstGeom>
        </p:spPr>
      </p:pic>
      <p:sp>
        <p:nvSpPr>
          <p:cNvPr id="13" name="object 13"/>
          <p:cNvSpPr txBox="1"/>
          <p:nvPr/>
        </p:nvSpPr>
        <p:spPr>
          <a:xfrm>
            <a:off x="5229859" y="2287600"/>
            <a:ext cx="1860550" cy="574675"/>
          </a:xfrm>
          <a:prstGeom prst="rect">
            <a:avLst/>
          </a:prstGeom>
        </p:spPr>
        <p:txBody>
          <a:bodyPr wrap="square" lIns="0" tIns="12700" rIns="0" bIns="0" rtlCol="0" vert="horz">
            <a:spAutoFit/>
          </a:bodyPr>
          <a:lstStyle/>
          <a:p>
            <a:pPr marL="12700">
              <a:lnSpc>
                <a:spcPct val="100000"/>
              </a:lnSpc>
              <a:spcBef>
                <a:spcPts val="100"/>
              </a:spcBef>
            </a:pPr>
            <a:r>
              <a:rPr dirty="0" sz="3600" spc="-10" b="1">
                <a:solidFill>
                  <a:srgbClr val="FF0000"/>
                </a:solidFill>
                <a:latin typeface="隶书"/>
                <a:cs typeface="隶书"/>
              </a:rPr>
              <a:t>化学工程</a:t>
            </a:r>
            <a:endParaRPr sz="3600">
              <a:latin typeface="隶书"/>
              <a:cs typeface="隶书"/>
            </a:endParaRPr>
          </a:p>
        </p:txBody>
      </p:sp>
      <p:pic>
        <p:nvPicPr>
          <p:cNvPr id="14" name="object 14"/>
          <p:cNvPicPr/>
          <p:nvPr/>
        </p:nvPicPr>
        <p:blipFill>
          <a:blip r:embed="rId3" cstate="print"/>
          <a:stretch>
            <a:fillRect/>
          </a:stretch>
        </p:blipFill>
        <p:spPr>
          <a:xfrm>
            <a:off x="7415773" y="4724368"/>
            <a:ext cx="2294403" cy="967054"/>
          </a:xfrm>
          <a:prstGeom prst="rect">
            <a:avLst/>
          </a:prstGeom>
        </p:spPr>
      </p:pic>
      <p:sp>
        <p:nvSpPr>
          <p:cNvPr id="15" name="object 15"/>
          <p:cNvSpPr txBox="1"/>
          <p:nvPr/>
        </p:nvSpPr>
        <p:spPr>
          <a:xfrm>
            <a:off x="7552435" y="4984241"/>
            <a:ext cx="1861820" cy="574040"/>
          </a:xfrm>
          <a:prstGeom prst="rect">
            <a:avLst/>
          </a:prstGeom>
        </p:spPr>
        <p:txBody>
          <a:bodyPr wrap="square" lIns="0" tIns="12700" rIns="0" bIns="0" rtlCol="0" vert="horz">
            <a:spAutoFit/>
          </a:bodyPr>
          <a:lstStyle/>
          <a:p>
            <a:pPr marL="12700">
              <a:lnSpc>
                <a:spcPct val="100000"/>
              </a:lnSpc>
              <a:spcBef>
                <a:spcPts val="100"/>
              </a:spcBef>
            </a:pPr>
            <a:r>
              <a:rPr dirty="0" sz="3600" spc="-5" b="1">
                <a:solidFill>
                  <a:srgbClr val="FF0000"/>
                </a:solidFill>
                <a:latin typeface="隶书"/>
                <a:cs typeface="隶书"/>
              </a:rPr>
              <a:t>化学工业</a:t>
            </a:r>
            <a:endParaRPr sz="3600">
              <a:latin typeface="隶书"/>
              <a:cs typeface="隶书"/>
            </a:endParaRPr>
          </a:p>
        </p:txBody>
      </p:sp>
      <p:pic>
        <p:nvPicPr>
          <p:cNvPr id="16" name="object 16"/>
          <p:cNvPicPr/>
          <p:nvPr/>
        </p:nvPicPr>
        <p:blipFill>
          <a:blip r:embed="rId3" cstate="print"/>
          <a:stretch>
            <a:fillRect/>
          </a:stretch>
        </p:blipFill>
        <p:spPr>
          <a:xfrm>
            <a:off x="2770621" y="4724368"/>
            <a:ext cx="2294403" cy="967054"/>
          </a:xfrm>
          <a:prstGeom prst="rect">
            <a:avLst/>
          </a:prstGeom>
        </p:spPr>
      </p:pic>
      <p:sp>
        <p:nvSpPr>
          <p:cNvPr id="17" name="object 17"/>
          <p:cNvSpPr txBox="1"/>
          <p:nvPr/>
        </p:nvSpPr>
        <p:spPr>
          <a:xfrm>
            <a:off x="2907029" y="4984241"/>
            <a:ext cx="1860550" cy="574040"/>
          </a:xfrm>
          <a:prstGeom prst="rect">
            <a:avLst/>
          </a:prstGeom>
        </p:spPr>
        <p:txBody>
          <a:bodyPr wrap="square" lIns="0" tIns="12700" rIns="0" bIns="0" rtlCol="0" vert="horz">
            <a:spAutoFit/>
          </a:bodyPr>
          <a:lstStyle/>
          <a:p>
            <a:pPr marL="12700">
              <a:lnSpc>
                <a:spcPct val="100000"/>
              </a:lnSpc>
              <a:spcBef>
                <a:spcPts val="100"/>
              </a:spcBef>
            </a:pPr>
            <a:r>
              <a:rPr dirty="0" sz="3600" spc="-5" b="1">
                <a:solidFill>
                  <a:srgbClr val="FF0000"/>
                </a:solidFill>
                <a:latin typeface="隶书"/>
                <a:cs typeface="隶书"/>
              </a:rPr>
              <a:t>化学工艺</a:t>
            </a:r>
            <a:endParaRPr sz="3600">
              <a:latin typeface="隶书"/>
              <a:cs typeface="隶书"/>
            </a:endParaRPr>
          </a:p>
        </p:txBody>
      </p:sp>
      <p:sp>
        <p:nvSpPr>
          <p:cNvPr id="18" name="object 18"/>
          <p:cNvSpPr/>
          <p:nvPr/>
        </p:nvSpPr>
        <p:spPr>
          <a:xfrm>
            <a:off x="3488309" y="2999231"/>
            <a:ext cx="5528310" cy="2333625"/>
          </a:xfrm>
          <a:custGeom>
            <a:avLst/>
            <a:gdLst/>
            <a:ahLst/>
            <a:cxnLst/>
            <a:rect l="l" t="t" r="r" b="b"/>
            <a:pathLst>
              <a:path w="5528309" h="2333625">
                <a:moveTo>
                  <a:pt x="2161159" y="0"/>
                </a:moveTo>
                <a:lnTo>
                  <a:pt x="1912620" y="59690"/>
                </a:lnTo>
                <a:lnTo>
                  <a:pt x="1961680" y="117995"/>
                </a:lnTo>
                <a:lnTo>
                  <a:pt x="0" y="1767586"/>
                </a:lnTo>
                <a:lnTo>
                  <a:pt x="49022" y="1826006"/>
                </a:lnTo>
                <a:lnTo>
                  <a:pt x="2010727" y="176276"/>
                </a:lnTo>
                <a:lnTo>
                  <a:pt x="2059813" y="234569"/>
                </a:lnTo>
                <a:lnTo>
                  <a:pt x="2120773" y="93472"/>
                </a:lnTo>
                <a:lnTo>
                  <a:pt x="2161159" y="0"/>
                </a:lnTo>
                <a:close/>
              </a:path>
              <a:path w="5528309" h="2333625">
                <a:moveTo>
                  <a:pt x="3925951" y="2246376"/>
                </a:moveTo>
                <a:lnTo>
                  <a:pt x="3868039" y="2217420"/>
                </a:lnTo>
                <a:lnTo>
                  <a:pt x="3752215" y="2159508"/>
                </a:lnTo>
                <a:lnTo>
                  <a:pt x="3752215" y="2217420"/>
                </a:lnTo>
                <a:lnTo>
                  <a:pt x="1510411" y="2217420"/>
                </a:lnTo>
                <a:lnTo>
                  <a:pt x="1510411" y="2275332"/>
                </a:lnTo>
                <a:lnTo>
                  <a:pt x="3752215" y="2275332"/>
                </a:lnTo>
                <a:lnTo>
                  <a:pt x="3752215" y="2333244"/>
                </a:lnTo>
                <a:lnTo>
                  <a:pt x="3868039" y="2275332"/>
                </a:lnTo>
                <a:lnTo>
                  <a:pt x="3925951" y="2246376"/>
                </a:lnTo>
                <a:close/>
              </a:path>
              <a:path w="5528309" h="2333625">
                <a:moveTo>
                  <a:pt x="5528183" y="1766697"/>
                </a:moveTo>
                <a:lnTo>
                  <a:pt x="3387826" y="109778"/>
                </a:lnTo>
                <a:lnTo>
                  <a:pt x="3405860" y="86487"/>
                </a:lnTo>
                <a:lnTo>
                  <a:pt x="3434461" y="49530"/>
                </a:lnTo>
                <a:lnTo>
                  <a:pt x="3183763" y="0"/>
                </a:lnTo>
                <a:lnTo>
                  <a:pt x="3294507" y="230378"/>
                </a:lnTo>
                <a:lnTo>
                  <a:pt x="3341192" y="170053"/>
                </a:lnTo>
                <a:lnTo>
                  <a:pt x="5481447" y="1826895"/>
                </a:lnTo>
                <a:lnTo>
                  <a:pt x="5528183" y="1766697"/>
                </a:lnTo>
                <a:close/>
              </a:path>
            </a:pathLst>
          </a:custGeom>
          <a:solidFill>
            <a:srgbClr val="FF0000"/>
          </a:solidFill>
        </p:spPr>
        <p:txBody>
          <a:bodyPr wrap="square" lIns="0" tIns="0" rIns="0" bIns="0" rtlCol="0"/>
          <a:lstStyle/>
          <a:p/>
        </p:txBody>
      </p:sp>
      <p:sp>
        <p:nvSpPr>
          <p:cNvPr id="19" name="object 19"/>
          <p:cNvSpPr txBox="1"/>
          <p:nvPr/>
        </p:nvSpPr>
        <p:spPr>
          <a:xfrm>
            <a:off x="3685159" y="3551301"/>
            <a:ext cx="942975" cy="574040"/>
          </a:xfrm>
          <a:prstGeom prst="rect">
            <a:avLst/>
          </a:prstGeom>
        </p:spPr>
        <p:txBody>
          <a:bodyPr wrap="square" lIns="0" tIns="12700" rIns="0" bIns="0" rtlCol="0" vert="horz">
            <a:spAutoFit/>
          </a:bodyPr>
          <a:lstStyle/>
          <a:p>
            <a:pPr marL="12700">
              <a:lnSpc>
                <a:spcPct val="100000"/>
              </a:lnSpc>
              <a:spcBef>
                <a:spcPts val="100"/>
              </a:spcBef>
            </a:pPr>
            <a:r>
              <a:rPr dirty="0" sz="3600" spc="-5" b="1">
                <a:latin typeface="隶书"/>
                <a:cs typeface="隶书"/>
              </a:rPr>
              <a:t>背景</a:t>
            </a:r>
            <a:endParaRPr sz="3600">
              <a:latin typeface="隶书"/>
              <a:cs typeface="隶书"/>
            </a:endParaRPr>
          </a:p>
        </p:txBody>
      </p:sp>
      <p:sp>
        <p:nvSpPr>
          <p:cNvPr id="20" name="object 20"/>
          <p:cNvSpPr txBox="1"/>
          <p:nvPr/>
        </p:nvSpPr>
        <p:spPr>
          <a:xfrm>
            <a:off x="5728461" y="4719650"/>
            <a:ext cx="942975" cy="574675"/>
          </a:xfrm>
          <a:prstGeom prst="rect">
            <a:avLst/>
          </a:prstGeom>
        </p:spPr>
        <p:txBody>
          <a:bodyPr wrap="square" lIns="0" tIns="12700" rIns="0" bIns="0" rtlCol="0" vert="horz">
            <a:spAutoFit/>
          </a:bodyPr>
          <a:lstStyle/>
          <a:p>
            <a:pPr marL="12700">
              <a:lnSpc>
                <a:spcPct val="100000"/>
              </a:lnSpc>
              <a:spcBef>
                <a:spcPts val="100"/>
              </a:spcBef>
            </a:pPr>
            <a:r>
              <a:rPr dirty="0" sz="3600" spc="-10" b="1">
                <a:latin typeface="隶书"/>
                <a:cs typeface="隶书"/>
              </a:rPr>
              <a:t>应用</a:t>
            </a:r>
            <a:endParaRPr sz="3600">
              <a:latin typeface="隶书"/>
              <a:cs typeface="隶书"/>
            </a:endParaRPr>
          </a:p>
        </p:txBody>
      </p:sp>
      <p:sp>
        <p:nvSpPr>
          <p:cNvPr id="21" name="object 21"/>
          <p:cNvSpPr txBox="1"/>
          <p:nvPr/>
        </p:nvSpPr>
        <p:spPr>
          <a:xfrm>
            <a:off x="7679817" y="3373069"/>
            <a:ext cx="842644" cy="514350"/>
          </a:xfrm>
          <a:prstGeom prst="rect">
            <a:avLst/>
          </a:prstGeom>
        </p:spPr>
        <p:txBody>
          <a:bodyPr wrap="square" lIns="0" tIns="13335" rIns="0" bIns="0" rtlCol="0" vert="horz">
            <a:spAutoFit/>
          </a:bodyPr>
          <a:lstStyle/>
          <a:p>
            <a:pPr marL="12700">
              <a:lnSpc>
                <a:spcPct val="100000"/>
              </a:lnSpc>
              <a:spcBef>
                <a:spcPts val="105"/>
              </a:spcBef>
            </a:pPr>
            <a:r>
              <a:rPr dirty="0" sz="3200" spc="-5" b="1">
                <a:latin typeface="隶书"/>
                <a:cs typeface="隶书"/>
              </a:rPr>
              <a:t>基础</a:t>
            </a:r>
            <a:endParaRPr sz="3200">
              <a:latin typeface="隶书"/>
              <a:cs typeface="隶书"/>
            </a:endParaRPr>
          </a:p>
        </p:txBody>
      </p:sp>
      <p:sp>
        <p:nvSpPr>
          <p:cNvPr id="22" name="object 22"/>
          <p:cNvSpPr txBox="1"/>
          <p:nvPr/>
        </p:nvSpPr>
        <p:spPr>
          <a:xfrm>
            <a:off x="3453384" y="1078991"/>
            <a:ext cx="5857240" cy="943610"/>
          </a:xfrm>
          <a:prstGeom prst="rect">
            <a:avLst/>
          </a:prstGeom>
          <a:solidFill>
            <a:srgbClr val="C8F9FB"/>
          </a:solidFill>
        </p:spPr>
        <p:txBody>
          <a:bodyPr wrap="square" lIns="0" tIns="22860" rIns="0" bIns="0" rtlCol="0" vert="horz">
            <a:spAutoFit/>
          </a:bodyPr>
          <a:lstStyle/>
          <a:p>
            <a:pPr marL="90805" marR="81280">
              <a:lnSpc>
                <a:spcPts val="3600"/>
              </a:lnSpc>
              <a:spcBef>
                <a:spcPts val="180"/>
              </a:spcBef>
            </a:pPr>
            <a:r>
              <a:rPr dirty="0" sz="2000" spc="25" b="1">
                <a:latin typeface="黑体"/>
                <a:cs typeface="黑体"/>
              </a:rPr>
              <a:t>利</a:t>
            </a:r>
            <a:r>
              <a:rPr dirty="0" sz="2000" spc="15" b="1">
                <a:latin typeface="黑体"/>
                <a:cs typeface="黑体"/>
              </a:rPr>
              <a:t>用基</a:t>
            </a:r>
            <a:r>
              <a:rPr dirty="0" sz="2000" spc="25" b="1">
                <a:latin typeface="黑体"/>
                <a:cs typeface="黑体"/>
              </a:rPr>
              <a:t>础</a:t>
            </a:r>
            <a:r>
              <a:rPr dirty="0" sz="2000" spc="15" b="1">
                <a:latin typeface="黑体"/>
                <a:cs typeface="黑体"/>
              </a:rPr>
              <a:t>科学</a:t>
            </a:r>
            <a:r>
              <a:rPr dirty="0" sz="2000" spc="25" b="1">
                <a:latin typeface="黑体"/>
                <a:cs typeface="黑体"/>
              </a:rPr>
              <a:t>原</a:t>
            </a:r>
            <a:r>
              <a:rPr dirty="0" sz="2000" spc="30" b="1">
                <a:latin typeface="黑体"/>
                <a:cs typeface="黑体"/>
              </a:rPr>
              <a:t>理</a:t>
            </a:r>
            <a:r>
              <a:rPr dirty="0" sz="2000" spc="15" b="1">
                <a:latin typeface="黑体"/>
                <a:cs typeface="黑体"/>
              </a:rPr>
              <a:t>，研</a:t>
            </a:r>
            <a:r>
              <a:rPr dirty="0" sz="2000" spc="25" b="1">
                <a:latin typeface="黑体"/>
                <a:cs typeface="黑体"/>
              </a:rPr>
              <a:t>究</a:t>
            </a:r>
            <a:r>
              <a:rPr dirty="0" sz="2000" spc="15" b="1">
                <a:latin typeface="黑体"/>
                <a:cs typeface="黑体"/>
              </a:rPr>
              <a:t>物</a:t>
            </a:r>
            <a:r>
              <a:rPr dirty="0" sz="2000" spc="25" b="1">
                <a:latin typeface="黑体"/>
                <a:cs typeface="黑体"/>
              </a:rPr>
              <a:t>质</a:t>
            </a:r>
            <a:r>
              <a:rPr dirty="0" sz="2000" spc="15" b="1">
                <a:latin typeface="黑体"/>
                <a:cs typeface="黑体"/>
              </a:rPr>
              <a:t>和能量</a:t>
            </a:r>
            <a:r>
              <a:rPr dirty="0" sz="2000" spc="25" b="1">
                <a:latin typeface="黑体"/>
                <a:cs typeface="黑体"/>
              </a:rPr>
              <a:t>转</a:t>
            </a:r>
            <a:r>
              <a:rPr dirty="0" sz="2000" spc="15" b="1">
                <a:latin typeface="黑体"/>
                <a:cs typeface="黑体"/>
              </a:rPr>
              <a:t>化</a:t>
            </a:r>
            <a:r>
              <a:rPr dirty="0" sz="2000" spc="25" b="1">
                <a:latin typeface="黑体"/>
                <a:cs typeface="黑体"/>
              </a:rPr>
              <a:t>与</a:t>
            </a:r>
            <a:r>
              <a:rPr dirty="0" sz="2000" spc="15" b="1">
                <a:latin typeface="黑体"/>
                <a:cs typeface="黑体"/>
              </a:rPr>
              <a:t>传</a:t>
            </a:r>
            <a:r>
              <a:rPr dirty="0" sz="2000" spc="55" b="1">
                <a:latin typeface="黑体"/>
                <a:cs typeface="黑体"/>
              </a:rPr>
              <a:t>递</a:t>
            </a:r>
            <a:r>
              <a:rPr dirty="0" sz="2000" spc="-5" b="1">
                <a:latin typeface="黑体"/>
                <a:cs typeface="黑体"/>
              </a:rPr>
              <a:t>， </a:t>
            </a:r>
            <a:r>
              <a:rPr dirty="0" sz="2000" spc="5" b="1">
                <a:latin typeface="黑体"/>
                <a:cs typeface="黑体"/>
              </a:rPr>
              <a:t>并探索规</a:t>
            </a:r>
            <a:r>
              <a:rPr dirty="0" sz="2000" spc="-5" b="1">
                <a:latin typeface="黑体"/>
                <a:cs typeface="黑体"/>
              </a:rPr>
              <a:t>模化</a:t>
            </a:r>
            <a:r>
              <a:rPr dirty="0" sz="2000" spc="5" b="1">
                <a:latin typeface="黑体"/>
                <a:cs typeface="黑体"/>
              </a:rPr>
              <a:t>生产方式</a:t>
            </a:r>
            <a:r>
              <a:rPr dirty="0" sz="2000" spc="-5" b="1">
                <a:latin typeface="黑体"/>
                <a:cs typeface="黑体"/>
              </a:rPr>
              <a:t>和途</a:t>
            </a:r>
            <a:r>
              <a:rPr dirty="0" sz="2000" spc="5" b="1">
                <a:latin typeface="黑体"/>
                <a:cs typeface="黑体"/>
              </a:rPr>
              <a:t>径的一门</a:t>
            </a:r>
            <a:r>
              <a:rPr dirty="0" sz="2000" spc="-5" b="1">
                <a:latin typeface="黑体"/>
                <a:cs typeface="黑体"/>
              </a:rPr>
              <a:t>工程</a:t>
            </a:r>
            <a:r>
              <a:rPr dirty="0" sz="2000" spc="5" b="1">
                <a:latin typeface="黑体"/>
                <a:cs typeface="黑体"/>
              </a:rPr>
              <a:t>科</a:t>
            </a:r>
            <a:r>
              <a:rPr dirty="0" sz="2000" spc="-5" b="1">
                <a:latin typeface="黑体"/>
                <a:cs typeface="黑体"/>
              </a:rPr>
              <a:t>学</a:t>
            </a:r>
            <a:endParaRPr sz="2000">
              <a:latin typeface="黑体"/>
              <a:cs typeface="黑体"/>
            </a:endParaRPr>
          </a:p>
        </p:txBody>
      </p:sp>
      <p:sp>
        <p:nvSpPr>
          <p:cNvPr id="23" name="object 23"/>
          <p:cNvSpPr txBox="1"/>
          <p:nvPr/>
        </p:nvSpPr>
        <p:spPr>
          <a:xfrm>
            <a:off x="1050036" y="5695188"/>
            <a:ext cx="4959350" cy="876300"/>
          </a:xfrm>
          <a:prstGeom prst="rect">
            <a:avLst/>
          </a:prstGeom>
          <a:solidFill>
            <a:srgbClr val="C8F9FB"/>
          </a:solidFill>
        </p:spPr>
        <p:txBody>
          <a:bodyPr wrap="square" lIns="0" tIns="27305" rIns="0" bIns="0" rtlCol="0" vert="horz">
            <a:spAutoFit/>
          </a:bodyPr>
          <a:lstStyle/>
          <a:p>
            <a:pPr marL="90805" marR="74930">
              <a:lnSpc>
                <a:spcPts val="3240"/>
              </a:lnSpc>
              <a:spcBef>
                <a:spcPts val="215"/>
              </a:spcBef>
            </a:pPr>
            <a:r>
              <a:rPr dirty="0" sz="1800" spc="70" b="1">
                <a:latin typeface="黑体"/>
                <a:cs typeface="黑体"/>
              </a:rPr>
              <a:t>研究利用天然原料或半成品通过适当的化学和 </a:t>
            </a:r>
            <a:r>
              <a:rPr dirty="0" sz="1800" b="1">
                <a:latin typeface="黑体"/>
                <a:cs typeface="黑体"/>
              </a:rPr>
              <a:t>物理的方法加工成化工产品的生产过程的学科</a:t>
            </a:r>
            <a:endParaRPr sz="1800">
              <a:latin typeface="黑体"/>
              <a:cs typeface="黑体"/>
            </a:endParaRPr>
          </a:p>
        </p:txBody>
      </p:sp>
      <p:sp>
        <p:nvSpPr>
          <p:cNvPr id="24" name="object 24"/>
          <p:cNvSpPr txBox="1"/>
          <p:nvPr/>
        </p:nvSpPr>
        <p:spPr>
          <a:xfrm>
            <a:off x="6163055" y="5695188"/>
            <a:ext cx="4474845" cy="922019"/>
          </a:xfrm>
          <a:prstGeom prst="rect">
            <a:avLst/>
          </a:prstGeom>
          <a:solidFill>
            <a:srgbClr val="C8F9FB"/>
          </a:solidFill>
        </p:spPr>
        <p:txBody>
          <a:bodyPr wrap="square" lIns="0" tIns="27305" rIns="0" bIns="0" rtlCol="0" vert="horz">
            <a:spAutoFit/>
          </a:bodyPr>
          <a:lstStyle/>
          <a:p>
            <a:pPr marL="92710" marR="231775">
              <a:lnSpc>
                <a:spcPts val="3240"/>
              </a:lnSpc>
              <a:spcBef>
                <a:spcPts val="215"/>
              </a:spcBef>
            </a:pPr>
            <a:r>
              <a:rPr dirty="0" sz="1800" b="1">
                <a:latin typeface="黑体"/>
                <a:cs typeface="黑体"/>
              </a:rPr>
              <a:t>将自然界的各种物质，经过化学和物理方 法处理，制成生产资料和生活资料的工业</a:t>
            </a:r>
            <a:endParaRPr sz="1800">
              <a:latin typeface="黑体"/>
              <a:cs typeface="黑体"/>
            </a:endParaRPr>
          </a:p>
        </p:txBody>
      </p:sp>
      <p:grpSp>
        <p:nvGrpSpPr>
          <p:cNvPr id="25" name="object 25"/>
          <p:cNvGrpSpPr/>
          <p:nvPr/>
        </p:nvGrpSpPr>
        <p:grpSpPr>
          <a:xfrm>
            <a:off x="336803" y="2073057"/>
            <a:ext cx="2550795" cy="2555240"/>
            <a:chOff x="336803" y="2073057"/>
            <a:chExt cx="2550795" cy="2555240"/>
          </a:xfrm>
        </p:grpSpPr>
        <p:pic>
          <p:nvPicPr>
            <p:cNvPr id="26" name="object 26"/>
            <p:cNvPicPr/>
            <p:nvPr/>
          </p:nvPicPr>
          <p:blipFill>
            <a:blip r:embed="rId4" cstate="print"/>
            <a:stretch>
              <a:fillRect/>
            </a:stretch>
          </p:blipFill>
          <p:spPr>
            <a:xfrm>
              <a:off x="336803" y="2073057"/>
              <a:ext cx="2545627" cy="2554622"/>
            </a:xfrm>
            <a:prstGeom prst="rect">
              <a:avLst/>
            </a:prstGeom>
          </p:spPr>
        </p:pic>
        <p:sp>
          <p:nvSpPr>
            <p:cNvPr id="27" name="object 27"/>
            <p:cNvSpPr/>
            <p:nvPr/>
          </p:nvSpPr>
          <p:spPr>
            <a:xfrm>
              <a:off x="501668" y="3648375"/>
              <a:ext cx="2005964" cy="771525"/>
            </a:xfrm>
            <a:custGeom>
              <a:avLst/>
              <a:gdLst/>
              <a:ahLst/>
              <a:cxnLst/>
              <a:rect l="l" t="t" r="r" b="b"/>
              <a:pathLst>
                <a:path w="2005964" h="771525">
                  <a:moveTo>
                    <a:pt x="1819637" y="0"/>
                  </a:moveTo>
                  <a:lnTo>
                    <a:pt x="1258511" y="114676"/>
                  </a:lnTo>
                  <a:lnTo>
                    <a:pt x="763841" y="230870"/>
                  </a:lnTo>
                  <a:lnTo>
                    <a:pt x="473432" y="224828"/>
                  </a:lnTo>
                  <a:lnTo>
                    <a:pt x="0" y="771063"/>
                  </a:lnTo>
                  <a:lnTo>
                    <a:pt x="618643" y="698640"/>
                  </a:lnTo>
                  <a:lnTo>
                    <a:pt x="909052" y="576417"/>
                  </a:lnTo>
                  <a:lnTo>
                    <a:pt x="1268982" y="626203"/>
                  </a:lnTo>
                  <a:lnTo>
                    <a:pt x="1449043" y="531143"/>
                  </a:lnTo>
                  <a:lnTo>
                    <a:pt x="1515576" y="380254"/>
                  </a:lnTo>
                  <a:lnTo>
                    <a:pt x="1287244" y="353092"/>
                  </a:lnTo>
                  <a:lnTo>
                    <a:pt x="1008877" y="390808"/>
                  </a:lnTo>
                  <a:lnTo>
                    <a:pt x="1268982" y="251990"/>
                  </a:lnTo>
                  <a:lnTo>
                    <a:pt x="1703172" y="114676"/>
                  </a:lnTo>
                  <a:lnTo>
                    <a:pt x="1966367" y="191637"/>
                  </a:lnTo>
                  <a:lnTo>
                    <a:pt x="2005700" y="25645"/>
                  </a:lnTo>
                  <a:lnTo>
                    <a:pt x="1819637" y="0"/>
                  </a:lnTo>
                  <a:close/>
                </a:path>
              </a:pathLst>
            </a:custGeom>
            <a:solidFill>
              <a:srgbClr val="53422F"/>
            </a:solidFill>
          </p:spPr>
          <p:txBody>
            <a:bodyPr wrap="square" lIns="0" tIns="0" rIns="0" bIns="0" rtlCol="0"/>
            <a:lstStyle/>
            <a:p/>
          </p:txBody>
        </p:sp>
        <p:pic>
          <p:nvPicPr>
            <p:cNvPr id="28" name="object 28"/>
            <p:cNvPicPr/>
            <p:nvPr/>
          </p:nvPicPr>
          <p:blipFill>
            <a:blip r:embed="rId5" cstate="print"/>
            <a:stretch>
              <a:fillRect/>
            </a:stretch>
          </p:blipFill>
          <p:spPr>
            <a:xfrm>
              <a:off x="336803" y="2198224"/>
              <a:ext cx="2550224" cy="2429455"/>
            </a:xfrm>
            <a:prstGeom prst="rect">
              <a:avLst/>
            </a:prstGeom>
          </p:spPr>
        </p:pic>
      </p:grpSp>
      <p:pic>
        <p:nvPicPr>
          <p:cNvPr id="29" name="object 29"/>
          <p:cNvPicPr/>
          <p:nvPr/>
        </p:nvPicPr>
        <p:blipFill>
          <a:blip r:embed="rId6" cstate="print"/>
          <a:stretch>
            <a:fillRect/>
          </a:stretch>
        </p:blipFill>
        <p:spPr>
          <a:xfrm>
            <a:off x="10094793" y="2194819"/>
            <a:ext cx="1469370" cy="1813988"/>
          </a:xfrm>
          <a:prstGeom prst="rect">
            <a:avLst/>
          </a:prstGeom>
        </p:spPr>
      </p:pic>
      <p:sp>
        <p:nvSpPr>
          <p:cNvPr id="30" name="object 30"/>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31" name="object 3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771515"/>
            <a:chOff x="0" y="958596"/>
            <a:chExt cx="12192000" cy="577151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4221479" y="2334767"/>
              <a:ext cx="3461766" cy="3463290"/>
            </a:xfrm>
            <a:prstGeom prst="rect">
              <a:avLst/>
            </a:prstGeom>
          </p:spPr>
        </p:pic>
        <p:pic>
          <p:nvPicPr>
            <p:cNvPr id="5" name="object 5"/>
            <p:cNvPicPr/>
            <p:nvPr/>
          </p:nvPicPr>
          <p:blipFill>
            <a:blip r:embed="rId3" cstate="print"/>
            <a:stretch>
              <a:fillRect/>
            </a:stretch>
          </p:blipFill>
          <p:spPr>
            <a:xfrm>
              <a:off x="4212335" y="2328163"/>
              <a:ext cx="3480816" cy="3479800"/>
            </a:xfrm>
            <a:prstGeom prst="rect">
              <a:avLst/>
            </a:prstGeom>
          </p:spPr>
        </p:pic>
        <p:pic>
          <p:nvPicPr>
            <p:cNvPr id="6" name="object 6"/>
            <p:cNvPicPr/>
            <p:nvPr/>
          </p:nvPicPr>
          <p:blipFill>
            <a:blip r:embed="rId4" cstate="print"/>
            <a:stretch>
              <a:fillRect/>
            </a:stretch>
          </p:blipFill>
          <p:spPr>
            <a:xfrm>
              <a:off x="4297679" y="2413965"/>
              <a:ext cx="3401568" cy="3400044"/>
            </a:xfrm>
            <a:prstGeom prst="rect">
              <a:avLst/>
            </a:prstGeom>
          </p:spPr>
        </p:pic>
        <p:pic>
          <p:nvPicPr>
            <p:cNvPr id="7" name="object 7"/>
            <p:cNvPicPr/>
            <p:nvPr/>
          </p:nvPicPr>
          <p:blipFill>
            <a:blip r:embed="rId5" cstate="print"/>
            <a:stretch>
              <a:fillRect/>
            </a:stretch>
          </p:blipFill>
          <p:spPr>
            <a:xfrm>
              <a:off x="4459985" y="2576322"/>
              <a:ext cx="2983991" cy="2982467"/>
            </a:xfrm>
            <a:prstGeom prst="rect">
              <a:avLst/>
            </a:prstGeom>
          </p:spPr>
        </p:pic>
        <p:pic>
          <p:nvPicPr>
            <p:cNvPr id="8" name="object 8"/>
            <p:cNvPicPr/>
            <p:nvPr/>
          </p:nvPicPr>
          <p:blipFill>
            <a:blip r:embed="rId6" cstate="print"/>
            <a:stretch>
              <a:fillRect/>
            </a:stretch>
          </p:blipFill>
          <p:spPr>
            <a:xfrm>
              <a:off x="4449571" y="2570988"/>
              <a:ext cx="3004184" cy="2997200"/>
            </a:xfrm>
            <a:prstGeom prst="rect">
              <a:avLst/>
            </a:prstGeom>
          </p:spPr>
        </p:pic>
        <p:pic>
          <p:nvPicPr>
            <p:cNvPr id="9" name="object 9"/>
            <p:cNvPicPr/>
            <p:nvPr/>
          </p:nvPicPr>
          <p:blipFill>
            <a:blip r:embed="rId7" cstate="print"/>
            <a:stretch>
              <a:fillRect/>
            </a:stretch>
          </p:blipFill>
          <p:spPr>
            <a:xfrm>
              <a:off x="5247132" y="1717548"/>
              <a:ext cx="1583436" cy="1583436"/>
            </a:xfrm>
            <a:prstGeom prst="rect">
              <a:avLst/>
            </a:prstGeom>
          </p:spPr>
        </p:pic>
        <p:pic>
          <p:nvPicPr>
            <p:cNvPr id="10" name="object 10"/>
            <p:cNvPicPr/>
            <p:nvPr/>
          </p:nvPicPr>
          <p:blipFill>
            <a:blip r:embed="rId8" cstate="print"/>
            <a:stretch>
              <a:fillRect/>
            </a:stretch>
          </p:blipFill>
          <p:spPr>
            <a:xfrm>
              <a:off x="5381244" y="1852422"/>
              <a:ext cx="1185672" cy="1184910"/>
            </a:xfrm>
            <a:prstGeom prst="rect">
              <a:avLst/>
            </a:prstGeom>
          </p:spPr>
        </p:pic>
        <p:pic>
          <p:nvPicPr>
            <p:cNvPr id="11" name="object 11"/>
            <p:cNvPicPr/>
            <p:nvPr/>
          </p:nvPicPr>
          <p:blipFill>
            <a:blip r:embed="rId9" cstate="print"/>
            <a:stretch>
              <a:fillRect/>
            </a:stretch>
          </p:blipFill>
          <p:spPr>
            <a:xfrm>
              <a:off x="5521452" y="1991868"/>
              <a:ext cx="902208" cy="902208"/>
            </a:xfrm>
            <a:prstGeom prst="rect">
              <a:avLst/>
            </a:prstGeom>
          </p:spPr>
        </p:pic>
        <p:pic>
          <p:nvPicPr>
            <p:cNvPr id="12" name="object 12"/>
            <p:cNvPicPr/>
            <p:nvPr/>
          </p:nvPicPr>
          <p:blipFill>
            <a:blip r:embed="rId10" cstate="print"/>
            <a:stretch>
              <a:fillRect/>
            </a:stretch>
          </p:blipFill>
          <p:spPr>
            <a:xfrm>
              <a:off x="5515355" y="1986026"/>
              <a:ext cx="915924" cy="915670"/>
            </a:xfrm>
            <a:prstGeom prst="rect">
              <a:avLst/>
            </a:prstGeom>
          </p:spPr>
        </p:pic>
        <p:pic>
          <p:nvPicPr>
            <p:cNvPr id="13" name="object 13"/>
            <p:cNvPicPr/>
            <p:nvPr/>
          </p:nvPicPr>
          <p:blipFill>
            <a:blip r:embed="rId11" cstate="print"/>
            <a:stretch>
              <a:fillRect/>
            </a:stretch>
          </p:blipFill>
          <p:spPr>
            <a:xfrm>
              <a:off x="5914644" y="2286000"/>
              <a:ext cx="129539" cy="115824"/>
            </a:xfrm>
            <a:prstGeom prst="rect">
              <a:avLst/>
            </a:prstGeom>
          </p:spPr>
        </p:pic>
        <p:sp>
          <p:nvSpPr>
            <p:cNvPr id="14" name="object 14"/>
            <p:cNvSpPr/>
            <p:nvPr/>
          </p:nvSpPr>
          <p:spPr>
            <a:xfrm>
              <a:off x="5829300" y="2424684"/>
              <a:ext cx="285115" cy="184785"/>
            </a:xfrm>
            <a:custGeom>
              <a:avLst/>
              <a:gdLst/>
              <a:ahLst/>
              <a:cxnLst/>
              <a:rect l="l" t="t" r="r" b="b"/>
              <a:pathLst>
                <a:path w="285114" h="184785">
                  <a:moveTo>
                    <a:pt x="96012" y="0"/>
                  </a:moveTo>
                  <a:lnTo>
                    <a:pt x="59944" y="0"/>
                  </a:lnTo>
                  <a:lnTo>
                    <a:pt x="44013" y="2164"/>
                  </a:lnTo>
                  <a:lnTo>
                    <a:pt x="11937" y="34543"/>
                  </a:lnTo>
                  <a:lnTo>
                    <a:pt x="1492" y="96519"/>
                  </a:lnTo>
                  <a:lnTo>
                    <a:pt x="186" y="139914"/>
                  </a:lnTo>
                  <a:lnTo>
                    <a:pt x="0" y="184403"/>
                  </a:lnTo>
                  <a:lnTo>
                    <a:pt x="48005" y="184403"/>
                  </a:lnTo>
                  <a:lnTo>
                    <a:pt x="48005" y="69087"/>
                  </a:lnTo>
                  <a:lnTo>
                    <a:pt x="125951" y="69087"/>
                  </a:lnTo>
                  <a:lnTo>
                    <a:pt x="120014" y="57657"/>
                  </a:lnTo>
                  <a:lnTo>
                    <a:pt x="96012" y="0"/>
                  </a:lnTo>
                  <a:close/>
                </a:path>
                <a:path w="285114" h="184785">
                  <a:moveTo>
                    <a:pt x="125951" y="69087"/>
                  </a:moveTo>
                  <a:lnTo>
                    <a:pt x="59944" y="69087"/>
                  </a:lnTo>
                  <a:lnTo>
                    <a:pt x="59944" y="184403"/>
                  </a:lnTo>
                  <a:lnTo>
                    <a:pt x="227964" y="184403"/>
                  </a:lnTo>
                  <a:lnTo>
                    <a:pt x="227964" y="126745"/>
                  </a:lnTo>
                  <a:lnTo>
                    <a:pt x="144017" y="126745"/>
                  </a:lnTo>
                  <a:lnTo>
                    <a:pt x="168000" y="80644"/>
                  </a:lnTo>
                  <a:lnTo>
                    <a:pt x="131952" y="80644"/>
                  </a:lnTo>
                  <a:lnTo>
                    <a:pt x="125951" y="69087"/>
                  </a:lnTo>
                  <a:close/>
                </a:path>
                <a:path w="285114" h="184785">
                  <a:moveTo>
                    <a:pt x="283338" y="69087"/>
                  </a:moveTo>
                  <a:lnTo>
                    <a:pt x="240029" y="69087"/>
                  </a:lnTo>
                  <a:lnTo>
                    <a:pt x="240029" y="184403"/>
                  </a:lnTo>
                  <a:lnTo>
                    <a:pt x="275971" y="184403"/>
                  </a:lnTo>
                  <a:lnTo>
                    <a:pt x="282757" y="139914"/>
                  </a:lnTo>
                  <a:lnTo>
                    <a:pt x="285019" y="96519"/>
                  </a:lnTo>
                  <a:lnTo>
                    <a:pt x="283338" y="69087"/>
                  </a:lnTo>
                  <a:close/>
                </a:path>
                <a:path w="285114" h="184785">
                  <a:moveTo>
                    <a:pt x="227964" y="0"/>
                  </a:moveTo>
                  <a:lnTo>
                    <a:pt x="203962" y="0"/>
                  </a:lnTo>
                  <a:lnTo>
                    <a:pt x="179959" y="57657"/>
                  </a:lnTo>
                  <a:lnTo>
                    <a:pt x="168015" y="80615"/>
                  </a:lnTo>
                  <a:lnTo>
                    <a:pt x="144017" y="126745"/>
                  </a:lnTo>
                  <a:lnTo>
                    <a:pt x="227964" y="126745"/>
                  </a:lnTo>
                  <a:lnTo>
                    <a:pt x="227964" y="69087"/>
                  </a:lnTo>
                  <a:lnTo>
                    <a:pt x="283338" y="69087"/>
                  </a:lnTo>
                  <a:lnTo>
                    <a:pt x="282757" y="59602"/>
                  </a:lnTo>
                  <a:lnTo>
                    <a:pt x="275971" y="34543"/>
                  </a:lnTo>
                  <a:lnTo>
                    <a:pt x="265130" y="19448"/>
                  </a:lnTo>
                  <a:lnTo>
                    <a:pt x="252015" y="8651"/>
                  </a:lnTo>
                  <a:lnTo>
                    <a:pt x="238877" y="2164"/>
                  </a:lnTo>
                  <a:lnTo>
                    <a:pt x="227964" y="0"/>
                  </a:lnTo>
                  <a:close/>
                </a:path>
                <a:path w="285114" h="184785">
                  <a:moveTo>
                    <a:pt x="155955" y="0"/>
                  </a:moveTo>
                  <a:lnTo>
                    <a:pt x="144017" y="0"/>
                  </a:lnTo>
                  <a:lnTo>
                    <a:pt x="144017" y="11556"/>
                  </a:lnTo>
                  <a:lnTo>
                    <a:pt x="131952" y="80644"/>
                  </a:lnTo>
                  <a:lnTo>
                    <a:pt x="168000" y="80644"/>
                  </a:lnTo>
                  <a:lnTo>
                    <a:pt x="155955" y="11556"/>
                  </a:lnTo>
                  <a:lnTo>
                    <a:pt x="155955" y="0"/>
                  </a:lnTo>
                  <a:close/>
                </a:path>
              </a:pathLst>
            </a:custGeom>
            <a:solidFill>
              <a:srgbClr val="FFFFFF"/>
            </a:solidFill>
          </p:spPr>
          <p:txBody>
            <a:bodyPr wrap="square" lIns="0" tIns="0" rIns="0" bIns="0" rtlCol="0"/>
            <a:lstStyle/>
            <a:p/>
          </p:txBody>
        </p:sp>
        <p:pic>
          <p:nvPicPr>
            <p:cNvPr id="15" name="object 15"/>
            <p:cNvPicPr/>
            <p:nvPr/>
          </p:nvPicPr>
          <p:blipFill>
            <a:blip r:embed="rId12" cstate="print"/>
            <a:stretch>
              <a:fillRect/>
            </a:stretch>
          </p:blipFill>
          <p:spPr>
            <a:xfrm>
              <a:off x="5914644" y="2272284"/>
              <a:ext cx="129539" cy="117348"/>
            </a:xfrm>
            <a:prstGeom prst="rect">
              <a:avLst/>
            </a:prstGeom>
          </p:spPr>
        </p:pic>
        <p:sp>
          <p:nvSpPr>
            <p:cNvPr id="16" name="object 16"/>
            <p:cNvSpPr/>
            <p:nvPr/>
          </p:nvSpPr>
          <p:spPr>
            <a:xfrm>
              <a:off x="5829300" y="2410968"/>
              <a:ext cx="285115" cy="189230"/>
            </a:xfrm>
            <a:custGeom>
              <a:avLst/>
              <a:gdLst/>
              <a:ahLst/>
              <a:cxnLst/>
              <a:rect l="l" t="t" r="r" b="b"/>
              <a:pathLst>
                <a:path w="285114" h="189230">
                  <a:moveTo>
                    <a:pt x="96012" y="0"/>
                  </a:moveTo>
                  <a:lnTo>
                    <a:pt x="59944" y="0"/>
                  </a:lnTo>
                  <a:lnTo>
                    <a:pt x="44013" y="2214"/>
                  </a:lnTo>
                  <a:lnTo>
                    <a:pt x="11937" y="35433"/>
                  </a:lnTo>
                  <a:lnTo>
                    <a:pt x="1492" y="98917"/>
                  </a:lnTo>
                  <a:lnTo>
                    <a:pt x="186" y="143392"/>
                  </a:lnTo>
                  <a:lnTo>
                    <a:pt x="0" y="188976"/>
                  </a:lnTo>
                  <a:lnTo>
                    <a:pt x="48005" y="188976"/>
                  </a:lnTo>
                  <a:lnTo>
                    <a:pt x="48005" y="70866"/>
                  </a:lnTo>
                  <a:lnTo>
                    <a:pt x="125983" y="70866"/>
                  </a:lnTo>
                  <a:lnTo>
                    <a:pt x="120014" y="59055"/>
                  </a:lnTo>
                  <a:lnTo>
                    <a:pt x="96012" y="0"/>
                  </a:lnTo>
                  <a:close/>
                </a:path>
                <a:path w="285114" h="189230">
                  <a:moveTo>
                    <a:pt x="125983" y="70866"/>
                  </a:moveTo>
                  <a:lnTo>
                    <a:pt x="59944" y="70866"/>
                  </a:lnTo>
                  <a:lnTo>
                    <a:pt x="59944" y="188976"/>
                  </a:lnTo>
                  <a:lnTo>
                    <a:pt x="227964" y="188976"/>
                  </a:lnTo>
                  <a:lnTo>
                    <a:pt x="227964" y="129921"/>
                  </a:lnTo>
                  <a:lnTo>
                    <a:pt x="144017" y="129921"/>
                  </a:lnTo>
                  <a:lnTo>
                    <a:pt x="167978" y="82677"/>
                  </a:lnTo>
                  <a:lnTo>
                    <a:pt x="131952" y="82677"/>
                  </a:lnTo>
                  <a:lnTo>
                    <a:pt x="125983" y="70866"/>
                  </a:lnTo>
                  <a:close/>
                </a:path>
                <a:path w="285114" h="189230">
                  <a:moveTo>
                    <a:pt x="283342" y="70866"/>
                  </a:moveTo>
                  <a:lnTo>
                    <a:pt x="240029" y="70866"/>
                  </a:lnTo>
                  <a:lnTo>
                    <a:pt x="240029" y="188976"/>
                  </a:lnTo>
                  <a:lnTo>
                    <a:pt x="275971" y="188976"/>
                  </a:lnTo>
                  <a:lnTo>
                    <a:pt x="282757" y="143392"/>
                  </a:lnTo>
                  <a:lnTo>
                    <a:pt x="285019" y="98917"/>
                  </a:lnTo>
                  <a:lnTo>
                    <a:pt x="283342" y="70866"/>
                  </a:lnTo>
                  <a:close/>
                </a:path>
                <a:path w="285114" h="189230">
                  <a:moveTo>
                    <a:pt x="227964" y="0"/>
                  </a:moveTo>
                  <a:lnTo>
                    <a:pt x="203962" y="0"/>
                  </a:lnTo>
                  <a:lnTo>
                    <a:pt x="179959" y="59055"/>
                  </a:lnTo>
                  <a:lnTo>
                    <a:pt x="168010" y="82614"/>
                  </a:lnTo>
                  <a:lnTo>
                    <a:pt x="144017" y="129921"/>
                  </a:lnTo>
                  <a:lnTo>
                    <a:pt x="227964" y="129921"/>
                  </a:lnTo>
                  <a:lnTo>
                    <a:pt x="227964" y="70866"/>
                  </a:lnTo>
                  <a:lnTo>
                    <a:pt x="283342" y="70866"/>
                  </a:lnTo>
                  <a:lnTo>
                    <a:pt x="282757" y="61085"/>
                  </a:lnTo>
                  <a:lnTo>
                    <a:pt x="275971" y="35433"/>
                  </a:lnTo>
                  <a:lnTo>
                    <a:pt x="265130" y="19931"/>
                  </a:lnTo>
                  <a:lnTo>
                    <a:pt x="252015" y="8858"/>
                  </a:lnTo>
                  <a:lnTo>
                    <a:pt x="238877" y="2214"/>
                  </a:lnTo>
                  <a:lnTo>
                    <a:pt x="227964" y="0"/>
                  </a:lnTo>
                  <a:close/>
                </a:path>
                <a:path w="285114" h="189230">
                  <a:moveTo>
                    <a:pt x="155955" y="0"/>
                  </a:moveTo>
                  <a:lnTo>
                    <a:pt x="144017" y="0"/>
                  </a:lnTo>
                  <a:lnTo>
                    <a:pt x="144017" y="11811"/>
                  </a:lnTo>
                  <a:lnTo>
                    <a:pt x="131952" y="82677"/>
                  </a:lnTo>
                  <a:lnTo>
                    <a:pt x="167978" y="82677"/>
                  </a:lnTo>
                  <a:lnTo>
                    <a:pt x="155955" y="11811"/>
                  </a:lnTo>
                  <a:lnTo>
                    <a:pt x="155955" y="0"/>
                  </a:lnTo>
                  <a:close/>
                </a:path>
              </a:pathLst>
            </a:custGeom>
            <a:solidFill>
              <a:srgbClr val="FFFFFF"/>
            </a:solidFill>
          </p:spPr>
          <p:txBody>
            <a:bodyPr wrap="square" lIns="0" tIns="0" rIns="0" bIns="0" rtlCol="0"/>
            <a:lstStyle/>
            <a:p/>
          </p:txBody>
        </p:sp>
        <p:pic>
          <p:nvPicPr>
            <p:cNvPr id="17" name="object 17"/>
            <p:cNvPicPr/>
            <p:nvPr/>
          </p:nvPicPr>
          <p:blipFill>
            <a:blip r:embed="rId7" cstate="print"/>
            <a:stretch>
              <a:fillRect/>
            </a:stretch>
          </p:blipFill>
          <p:spPr>
            <a:xfrm>
              <a:off x="6961631" y="3432047"/>
              <a:ext cx="1583435" cy="1583435"/>
            </a:xfrm>
            <a:prstGeom prst="rect">
              <a:avLst/>
            </a:prstGeom>
          </p:spPr>
        </p:pic>
        <p:pic>
          <p:nvPicPr>
            <p:cNvPr id="18" name="object 18"/>
            <p:cNvPicPr/>
            <p:nvPr/>
          </p:nvPicPr>
          <p:blipFill>
            <a:blip r:embed="rId13" cstate="print"/>
            <a:stretch>
              <a:fillRect/>
            </a:stretch>
          </p:blipFill>
          <p:spPr>
            <a:xfrm>
              <a:off x="7095743" y="3566922"/>
              <a:ext cx="1185672" cy="1184909"/>
            </a:xfrm>
            <a:prstGeom prst="rect">
              <a:avLst/>
            </a:prstGeom>
          </p:spPr>
        </p:pic>
        <p:pic>
          <p:nvPicPr>
            <p:cNvPr id="19" name="object 19"/>
            <p:cNvPicPr/>
            <p:nvPr/>
          </p:nvPicPr>
          <p:blipFill>
            <a:blip r:embed="rId9" cstate="print"/>
            <a:stretch>
              <a:fillRect/>
            </a:stretch>
          </p:blipFill>
          <p:spPr>
            <a:xfrm>
              <a:off x="7235952" y="3706368"/>
              <a:ext cx="902207" cy="902208"/>
            </a:xfrm>
            <a:prstGeom prst="rect">
              <a:avLst/>
            </a:prstGeom>
          </p:spPr>
        </p:pic>
        <p:pic>
          <p:nvPicPr>
            <p:cNvPr id="20" name="object 20"/>
            <p:cNvPicPr/>
            <p:nvPr/>
          </p:nvPicPr>
          <p:blipFill>
            <a:blip r:embed="rId14" cstate="print"/>
            <a:stretch>
              <a:fillRect/>
            </a:stretch>
          </p:blipFill>
          <p:spPr>
            <a:xfrm>
              <a:off x="7229856" y="3700525"/>
              <a:ext cx="915924" cy="915669"/>
            </a:xfrm>
            <a:prstGeom prst="rect">
              <a:avLst/>
            </a:prstGeom>
          </p:spPr>
        </p:pic>
        <p:pic>
          <p:nvPicPr>
            <p:cNvPr id="21" name="object 21"/>
            <p:cNvPicPr/>
            <p:nvPr/>
          </p:nvPicPr>
          <p:blipFill>
            <a:blip r:embed="rId15" cstate="print"/>
            <a:stretch>
              <a:fillRect/>
            </a:stretch>
          </p:blipFill>
          <p:spPr>
            <a:xfrm>
              <a:off x="7522464" y="3988308"/>
              <a:ext cx="321563" cy="300228"/>
            </a:xfrm>
            <a:prstGeom prst="rect">
              <a:avLst/>
            </a:prstGeom>
          </p:spPr>
        </p:pic>
        <p:pic>
          <p:nvPicPr>
            <p:cNvPr id="22" name="object 22"/>
            <p:cNvPicPr/>
            <p:nvPr/>
          </p:nvPicPr>
          <p:blipFill>
            <a:blip r:embed="rId7" cstate="print"/>
            <a:stretch>
              <a:fillRect/>
            </a:stretch>
          </p:blipFill>
          <p:spPr>
            <a:xfrm>
              <a:off x="3532632" y="3432047"/>
              <a:ext cx="1583436" cy="1583435"/>
            </a:xfrm>
            <a:prstGeom prst="rect">
              <a:avLst/>
            </a:prstGeom>
          </p:spPr>
        </p:pic>
        <p:pic>
          <p:nvPicPr>
            <p:cNvPr id="23" name="object 23"/>
            <p:cNvPicPr/>
            <p:nvPr/>
          </p:nvPicPr>
          <p:blipFill>
            <a:blip r:embed="rId13" cstate="print"/>
            <a:stretch>
              <a:fillRect/>
            </a:stretch>
          </p:blipFill>
          <p:spPr>
            <a:xfrm>
              <a:off x="3666744" y="3566922"/>
              <a:ext cx="1185671" cy="1184909"/>
            </a:xfrm>
            <a:prstGeom prst="rect">
              <a:avLst/>
            </a:prstGeom>
          </p:spPr>
        </p:pic>
        <p:pic>
          <p:nvPicPr>
            <p:cNvPr id="24" name="object 24"/>
            <p:cNvPicPr/>
            <p:nvPr/>
          </p:nvPicPr>
          <p:blipFill>
            <a:blip r:embed="rId9" cstate="print"/>
            <a:stretch>
              <a:fillRect/>
            </a:stretch>
          </p:blipFill>
          <p:spPr>
            <a:xfrm>
              <a:off x="3806952" y="3706368"/>
              <a:ext cx="902208" cy="902208"/>
            </a:xfrm>
            <a:prstGeom prst="rect">
              <a:avLst/>
            </a:prstGeom>
          </p:spPr>
        </p:pic>
        <p:pic>
          <p:nvPicPr>
            <p:cNvPr id="25" name="object 25"/>
            <p:cNvPicPr/>
            <p:nvPr/>
          </p:nvPicPr>
          <p:blipFill>
            <a:blip r:embed="rId16" cstate="print"/>
            <a:stretch>
              <a:fillRect/>
            </a:stretch>
          </p:blipFill>
          <p:spPr>
            <a:xfrm>
              <a:off x="3800855" y="3700525"/>
              <a:ext cx="915924" cy="915669"/>
            </a:xfrm>
            <a:prstGeom prst="rect">
              <a:avLst/>
            </a:prstGeom>
          </p:spPr>
        </p:pic>
        <p:sp>
          <p:nvSpPr>
            <p:cNvPr id="26" name="object 26"/>
            <p:cNvSpPr/>
            <p:nvPr/>
          </p:nvSpPr>
          <p:spPr>
            <a:xfrm>
              <a:off x="4093464" y="4008119"/>
              <a:ext cx="340360" cy="340360"/>
            </a:xfrm>
            <a:custGeom>
              <a:avLst/>
              <a:gdLst/>
              <a:ahLst/>
              <a:cxnLst/>
              <a:rect l="l" t="t" r="r" b="b"/>
              <a:pathLst>
                <a:path w="340360" h="340360">
                  <a:moveTo>
                    <a:pt x="170687" y="0"/>
                  </a:moveTo>
                  <a:lnTo>
                    <a:pt x="170687" y="162178"/>
                  </a:lnTo>
                  <a:lnTo>
                    <a:pt x="0" y="162178"/>
                  </a:lnTo>
                  <a:lnTo>
                    <a:pt x="0" y="170687"/>
                  </a:lnTo>
                  <a:lnTo>
                    <a:pt x="6081" y="215497"/>
                  </a:lnTo>
                  <a:lnTo>
                    <a:pt x="23255" y="255862"/>
                  </a:lnTo>
                  <a:lnTo>
                    <a:pt x="49911" y="290131"/>
                  </a:lnTo>
                  <a:lnTo>
                    <a:pt x="84440" y="316653"/>
                  </a:lnTo>
                  <a:lnTo>
                    <a:pt x="125236" y="333777"/>
                  </a:lnTo>
                  <a:lnTo>
                    <a:pt x="170687" y="339851"/>
                  </a:lnTo>
                  <a:lnTo>
                    <a:pt x="215497" y="333777"/>
                  </a:lnTo>
                  <a:lnTo>
                    <a:pt x="255862" y="316653"/>
                  </a:lnTo>
                  <a:lnTo>
                    <a:pt x="290131" y="290131"/>
                  </a:lnTo>
                  <a:lnTo>
                    <a:pt x="316653" y="255862"/>
                  </a:lnTo>
                  <a:lnTo>
                    <a:pt x="333777" y="215497"/>
                  </a:lnTo>
                  <a:lnTo>
                    <a:pt x="339851" y="170687"/>
                  </a:lnTo>
                  <a:lnTo>
                    <a:pt x="333777" y="125236"/>
                  </a:lnTo>
                  <a:lnTo>
                    <a:pt x="316653" y="84440"/>
                  </a:lnTo>
                  <a:lnTo>
                    <a:pt x="290131" y="49910"/>
                  </a:lnTo>
                  <a:lnTo>
                    <a:pt x="255862" y="23255"/>
                  </a:lnTo>
                  <a:lnTo>
                    <a:pt x="215497" y="6081"/>
                  </a:lnTo>
                  <a:lnTo>
                    <a:pt x="170687" y="0"/>
                  </a:lnTo>
                  <a:close/>
                </a:path>
              </a:pathLst>
            </a:custGeom>
            <a:solidFill>
              <a:srgbClr val="FFFFFF"/>
            </a:solidFill>
          </p:spPr>
          <p:txBody>
            <a:bodyPr wrap="square" lIns="0" tIns="0" rIns="0" bIns="0" rtlCol="0"/>
            <a:lstStyle/>
            <a:p/>
          </p:txBody>
        </p:sp>
        <p:pic>
          <p:nvPicPr>
            <p:cNvPr id="27" name="object 27"/>
            <p:cNvPicPr/>
            <p:nvPr/>
          </p:nvPicPr>
          <p:blipFill>
            <a:blip r:embed="rId17" cstate="print"/>
            <a:stretch>
              <a:fillRect/>
            </a:stretch>
          </p:blipFill>
          <p:spPr>
            <a:xfrm>
              <a:off x="4082796" y="3994403"/>
              <a:ext cx="163067" cy="160019"/>
            </a:xfrm>
            <a:prstGeom prst="rect">
              <a:avLst/>
            </a:prstGeom>
          </p:spPr>
        </p:pic>
        <p:pic>
          <p:nvPicPr>
            <p:cNvPr id="28" name="object 28"/>
            <p:cNvPicPr/>
            <p:nvPr/>
          </p:nvPicPr>
          <p:blipFill>
            <a:blip r:embed="rId18" cstate="print"/>
            <a:stretch>
              <a:fillRect/>
            </a:stretch>
          </p:blipFill>
          <p:spPr>
            <a:xfrm>
              <a:off x="5247132" y="5146497"/>
              <a:ext cx="1583436" cy="1583436"/>
            </a:xfrm>
            <a:prstGeom prst="rect">
              <a:avLst/>
            </a:prstGeom>
          </p:spPr>
        </p:pic>
        <p:pic>
          <p:nvPicPr>
            <p:cNvPr id="29" name="object 29"/>
            <p:cNvPicPr/>
            <p:nvPr/>
          </p:nvPicPr>
          <p:blipFill>
            <a:blip r:embed="rId19" cstate="print"/>
            <a:stretch>
              <a:fillRect/>
            </a:stretch>
          </p:blipFill>
          <p:spPr>
            <a:xfrm>
              <a:off x="5381244" y="5281422"/>
              <a:ext cx="1185672" cy="1184910"/>
            </a:xfrm>
            <a:prstGeom prst="rect">
              <a:avLst/>
            </a:prstGeom>
          </p:spPr>
        </p:pic>
        <p:pic>
          <p:nvPicPr>
            <p:cNvPr id="30" name="object 30"/>
            <p:cNvPicPr/>
            <p:nvPr/>
          </p:nvPicPr>
          <p:blipFill>
            <a:blip r:embed="rId20" cstate="print"/>
            <a:stretch>
              <a:fillRect/>
            </a:stretch>
          </p:blipFill>
          <p:spPr>
            <a:xfrm>
              <a:off x="5521452" y="5420867"/>
              <a:ext cx="902208" cy="902207"/>
            </a:xfrm>
            <a:prstGeom prst="rect">
              <a:avLst/>
            </a:prstGeom>
          </p:spPr>
        </p:pic>
        <p:pic>
          <p:nvPicPr>
            <p:cNvPr id="31" name="object 31"/>
            <p:cNvPicPr/>
            <p:nvPr/>
          </p:nvPicPr>
          <p:blipFill>
            <a:blip r:embed="rId21" cstate="print"/>
            <a:stretch>
              <a:fillRect/>
            </a:stretch>
          </p:blipFill>
          <p:spPr>
            <a:xfrm>
              <a:off x="5515355" y="5415025"/>
              <a:ext cx="915924" cy="915669"/>
            </a:xfrm>
            <a:prstGeom prst="rect">
              <a:avLst/>
            </a:prstGeom>
          </p:spPr>
        </p:pic>
        <p:pic>
          <p:nvPicPr>
            <p:cNvPr id="32" name="object 32"/>
            <p:cNvPicPr/>
            <p:nvPr/>
          </p:nvPicPr>
          <p:blipFill>
            <a:blip r:embed="rId22" cstate="print"/>
            <a:stretch>
              <a:fillRect/>
            </a:stretch>
          </p:blipFill>
          <p:spPr>
            <a:xfrm>
              <a:off x="5807964" y="5702808"/>
              <a:ext cx="137160" cy="350519"/>
            </a:xfrm>
            <a:prstGeom prst="rect">
              <a:avLst/>
            </a:prstGeom>
          </p:spPr>
        </p:pic>
        <p:sp>
          <p:nvSpPr>
            <p:cNvPr id="33" name="object 33"/>
            <p:cNvSpPr/>
            <p:nvPr/>
          </p:nvSpPr>
          <p:spPr>
            <a:xfrm>
              <a:off x="5888736" y="5692140"/>
              <a:ext cx="250190" cy="361315"/>
            </a:xfrm>
            <a:custGeom>
              <a:avLst/>
              <a:gdLst/>
              <a:ahLst/>
              <a:cxnLst/>
              <a:rect l="l" t="t" r="r" b="b"/>
              <a:pathLst>
                <a:path w="250189" h="361314">
                  <a:moveTo>
                    <a:pt x="219456" y="263944"/>
                  </a:moveTo>
                  <a:lnTo>
                    <a:pt x="219341" y="193548"/>
                  </a:lnTo>
                  <a:lnTo>
                    <a:pt x="218338" y="185229"/>
                  </a:lnTo>
                  <a:lnTo>
                    <a:pt x="214414" y="152450"/>
                  </a:lnTo>
                  <a:lnTo>
                    <a:pt x="200177" y="118668"/>
                  </a:lnTo>
                  <a:lnTo>
                    <a:pt x="178092" y="96164"/>
                  </a:lnTo>
                  <a:lnTo>
                    <a:pt x="149479" y="87985"/>
                  </a:lnTo>
                  <a:lnTo>
                    <a:pt x="145249" y="87985"/>
                  </a:lnTo>
                  <a:lnTo>
                    <a:pt x="140081" y="92608"/>
                  </a:lnTo>
                  <a:lnTo>
                    <a:pt x="140081" y="87985"/>
                  </a:lnTo>
                  <a:lnTo>
                    <a:pt x="163449" y="46304"/>
                  </a:lnTo>
                  <a:lnTo>
                    <a:pt x="159346" y="29311"/>
                  </a:lnTo>
                  <a:lnTo>
                    <a:pt x="148247" y="14478"/>
                  </a:lnTo>
                  <a:lnTo>
                    <a:pt x="131889" y="3987"/>
                  </a:lnTo>
                  <a:lnTo>
                    <a:pt x="112014" y="0"/>
                  </a:lnTo>
                  <a:lnTo>
                    <a:pt x="94919" y="3987"/>
                  </a:lnTo>
                  <a:lnTo>
                    <a:pt x="79984" y="14478"/>
                  </a:lnTo>
                  <a:lnTo>
                    <a:pt x="69418" y="29311"/>
                  </a:lnTo>
                  <a:lnTo>
                    <a:pt x="65405" y="46304"/>
                  </a:lnTo>
                  <a:lnTo>
                    <a:pt x="69418" y="65989"/>
                  </a:lnTo>
                  <a:lnTo>
                    <a:pt x="79984" y="82194"/>
                  </a:lnTo>
                  <a:lnTo>
                    <a:pt x="94919" y="93192"/>
                  </a:lnTo>
                  <a:lnTo>
                    <a:pt x="112014" y="97243"/>
                  </a:lnTo>
                  <a:lnTo>
                    <a:pt x="121412" y="97243"/>
                  </a:lnTo>
                  <a:lnTo>
                    <a:pt x="126111" y="92608"/>
                  </a:lnTo>
                  <a:lnTo>
                    <a:pt x="119075" y="99644"/>
                  </a:lnTo>
                  <a:lnTo>
                    <a:pt x="112077" y="107086"/>
                  </a:lnTo>
                  <a:lnTo>
                    <a:pt x="105067" y="115417"/>
                  </a:lnTo>
                  <a:lnTo>
                    <a:pt x="98044" y="125031"/>
                  </a:lnTo>
                  <a:lnTo>
                    <a:pt x="23368" y="143548"/>
                  </a:lnTo>
                  <a:lnTo>
                    <a:pt x="13970" y="148183"/>
                  </a:lnTo>
                  <a:lnTo>
                    <a:pt x="9398" y="148183"/>
                  </a:lnTo>
                  <a:lnTo>
                    <a:pt x="4699" y="157441"/>
                  </a:lnTo>
                  <a:lnTo>
                    <a:pt x="4699" y="162077"/>
                  </a:lnTo>
                  <a:lnTo>
                    <a:pt x="0" y="171335"/>
                  </a:lnTo>
                  <a:lnTo>
                    <a:pt x="4699" y="175958"/>
                  </a:lnTo>
                  <a:lnTo>
                    <a:pt x="7023" y="184721"/>
                  </a:lnTo>
                  <a:lnTo>
                    <a:pt x="12852" y="190436"/>
                  </a:lnTo>
                  <a:lnTo>
                    <a:pt x="20447" y="193548"/>
                  </a:lnTo>
                  <a:lnTo>
                    <a:pt x="28067" y="194487"/>
                  </a:lnTo>
                  <a:lnTo>
                    <a:pt x="37338" y="194487"/>
                  </a:lnTo>
                  <a:lnTo>
                    <a:pt x="79375" y="185229"/>
                  </a:lnTo>
                  <a:lnTo>
                    <a:pt x="79375" y="217639"/>
                  </a:lnTo>
                  <a:lnTo>
                    <a:pt x="23368" y="319506"/>
                  </a:lnTo>
                  <a:lnTo>
                    <a:pt x="18148" y="330517"/>
                  </a:lnTo>
                  <a:lnTo>
                    <a:pt x="16903" y="341515"/>
                  </a:lnTo>
                  <a:lnTo>
                    <a:pt x="20053" y="350774"/>
                  </a:lnTo>
                  <a:lnTo>
                    <a:pt x="28067" y="356552"/>
                  </a:lnTo>
                  <a:lnTo>
                    <a:pt x="32639" y="361188"/>
                  </a:lnTo>
                  <a:lnTo>
                    <a:pt x="51308" y="361188"/>
                  </a:lnTo>
                  <a:lnTo>
                    <a:pt x="60706" y="356552"/>
                  </a:lnTo>
                  <a:lnTo>
                    <a:pt x="65405" y="351929"/>
                  </a:lnTo>
                  <a:lnTo>
                    <a:pt x="121412" y="263944"/>
                  </a:lnTo>
                  <a:lnTo>
                    <a:pt x="219456" y="263944"/>
                  </a:lnTo>
                  <a:close/>
                </a:path>
                <a:path w="250189" h="361314">
                  <a:moveTo>
                    <a:pt x="249936" y="162560"/>
                  </a:moveTo>
                  <a:lnTo>
                    <a:pt x="247497" y="162560"/>
                  </a:lnTo>
                  <a:lnTo>
                    <a:pt x="247497" y="158750"/>
                  </a:lnTo>
                  <a:lnTo>
                    <a:pt x="236220" y="158750"/>
                  </a:lnTo>
                  <a:lnTo>
                    <a:pt x="236220" y="162560"/>
                  </a:lnTo>
                  <a:lnTo>
                    <a:pt x="236220" y="283210"/>
                  </a:lnTo>
                  <a:lnTo>
                    <a:pt x="131064" y="283210"/>
                  </a:lnTo>
                  <a:lnTo>
                    <a:pt x="131064" y="292100"/>
                  </a:lnTo>
                  <a:lnTo>
                    <a:pt x="131064" y="297180"/>
                  </a:lnTo>
                  <a:lnTo>
                    <a:pt x="247865" y="297180"/>
                  </a:lnTo>
                  <a:lnTo>
                    <a:pt x="247865" y="292100"/>
                  </a:lnTo>
                  <a:lnTo>
                    <a:pt x="249936" y="292100"/>
                  </a:lnTo>
                  <a:lnTo>
                    <a:pt x="249936" y="283210"/>
                  </a:lnTo>
                  <a:lnTo>
                    <a:pt x="249936" y="162560"/>
                  </a:lnTo>
                  <a:close/>
                </a:path>
              </a:pathLst>
            </a:custGeom>
            <a:solidFill>
              <a:srgbClr val="FFFFFF"/>
            </a:solidFill>
          </p:spPr>
          <p:txBody>
            <a:bodyPr wrap="square" lIns="0" tIns="0" rIns="0" bIns="0" rtlCol="0"/>
            <a:lstStyle/>
            <a:p/>
          </p:txBody>
        </p:sp>
      </p:grpSp>
      <p:sp>
        <p:nvSpPr>
          <p:cNvPr id="34" name="object 34"/>
          <p:cNvSpPr txBox="1">
            <a:spLocks noGrp="1"/>
          </p:cNvSpPr>
          <p:nvPr>
            <p:ph type="title"/>
          </p:nvPr>
        </p:nvSpPr>
        <p:spPr>
          <a:xfrm>
            <a:off x="1781682" y="231089"/>
            <a:ext cx="214884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0">
                <a:latin typeface="Tahoma"/>
                <a:cs typeface="Tahoma"/>
              </a:rPr>
              <a:t> </a:t>
            </a:r>
            <a:r>
              <a:rPr dirty="0" spc="-15">
                <a:latin typeface="宋体"/>
                <a:cs typeface="宋体"/>
              </a:rPr>
              <a:t>化工</a:t>
            </a:r>
          </a:p>
        </p:txBody>
      </p:sp>
      <p:sp>
        <p:nvSpPr>
          <p:cNvPr id="35" name="object 35"/>
          <p:cNvSpPr txBox="1"/>
          <p:nvPr/>
        </p:nvSpPr>
        <p:spPr>
          <a:xfrm>
            <a:off x="827328" y="4704969"/>
            <a:ext cx="3378200" cy="1489075"/>
          </a:xfrm>
          <a:prstGeom prst="rect">
            <a:avLst/>
          </a:prstGeom>
        </p:spPr>
        <p:txBody>
          <a:bodyPr wrap="square" lIns="0" tIns="12700" rIns="0" bIns="0" rtlCol="0" vert="horz">
            <a:spAutoFit/>
          </a:bodyPr>
          <a:lstStyle/>
          <a:p>
            <a:pPr algn="ctr">
              <a:lnSpc>
                <a:spcPct val="100000"/>
              </a:lnSpc>
              <a:spcBef>
                <a:spcPts val="100"/>
              </a:spcBef>
            </a:pPr>
            <a:r>
              <a:rPr dirty="0" sz="2400" b="1">
                <a:solidFill>
                  <a:srgbClr val="006FC0"/>
                </a:solidFill>
                <a:latin typeface="微软雅黑"/>
                <a:cs typeface="微软雅黑"/>
              </a:rPr>
              <a:t>占全国规模工业主营收入</a:t>
            </a:r>
            <a:endParaRPr sz="2400">
              <a:latin typeface="微软雅黑"/>
              <a:cs typeface="微软雅黑"/>
            </a:endParaRPr>
          </a:p>
          <a:p>
            <a:pPr algn="ctr">
              <a:lnSpc>
                <a:spcPct val="100000"/>
              </a:lnSpc>
            </a:pPr>
            <a:r>
              <a:rPr dirty="0" sz="2400" spc="-5" b="1">
                <a:solidFill>
                  <a:srgbClr val="FF0000"/>
                </a:solidFill>
                <a:latin typeface="微软雅黑"/>
                <a:cs typeface="微软雅黑"/>
              </a:rPr>
              <a:t>12.5%</a:t>
            </a:r>
            <a:endParaRPr sz="2400">
              <a:latin typeface="微软雅黑"/>
              <a:cs typeface="微软雅黑"/>
            </a:endParaRPr>
          </a:p>
          <a:p>
            <a:pPr algn="ctr">
              <a:lnSpc>
                <a:spcPct val="100000"/>
              </a:lnSpc>
            </a:pPr>
            <a:r>
              <a:rPr dirty="0" sz="2400" b="1">
                <a:solidFill>
                  <a:srgbClr val="006FC0"/>
                </a:solidFill>
                <a:latin typeface="微软雅黑"/>
                <a:cs typeface="微软雅黑"/>
              </a:rPr>
              <a:t>占全国规模工业利润总额</a:t>
            </a:r>
            <a:endParaRPr sz="2400">
              <a:latin typeface="微软雅黑"/>
              <a:cs typeface="微软雅黑"/>
            </a:endParaRPr>
          </a:p>
          <a:p>
            <a:pPr algn="ctr">
              <a:lnSpc>
                <a:spcPct val="100000"/>
              </a:lnSpc>
            </a:pPr>
            <a:r>
              <a:rPr dirty="0" sz="2400" spc="-5" b="1">
                <a:solidFill>
                  <a:srgbClr val="FF0000"/>
                </a:solidFill>
                <a:latin typeface="微软雅黑"/>
                <a:cs typeface="微软雅黑"/>
              </a:rPr>
              <a:t>12.7%</a:t>
            </a:r>
            <a:endParaRPr sz="2400">
              <a:latin typeface="微软雅黑"/>
              <a:cs typeface="微软雅黑"/>
            </a:endParaRPr>
          </a:p>
        </p:txBody>
      </p:sp>
      <p:sp>
        <p:nvSpPr>
          <p:cNvPr id="36" name="object 36"/>
          <p:cNvSpPr txBox="1"/>
          <p:nvPr/>
        </p:nvSpPr>
        <p:spPr>
          <a:xfrm>
            <a:off x="7020559" y="5565749"/>
            <a:ext cx="1854200" cy="756920"/>
          </a:xfrm>
          <a:prstGeom prst="rect">
            <a:avLst/>
          </a:prstGeom>
        </p:spPr>
        <p:txBody>
          <a:bodyPr wrap="square" lIns="0" tIns="12700" rIns="0" bIns="0" rtlCol="0" vert="horz">
            <a:spAutoFit/>
          </a:bodyPr>
          <a:lstStyle/>
          <a:p>
            <a:pPr algn="ctr">
              <a:lnSpc>
                <a:spcPct val="100000"/>
              </a:lnSpc>
              <a:spcBef>
                <a:spcPts val="100"/>
              </a:spcBef>
            </a:pPr>
            <a:r>
              <a:rPr dirty="0" sz="2400" b="1">
                <a:solidFill>
                  <a:srgbClr val="006FC0"/>
                </a:solidFill>
                <a:latin typeface="微软雅黑"/>
                <a:cs typeface="微软雅黑"/>
              </a:rPr>
              <a:t>规模以上企业</a:t>
            </a:r>
            <a:endParaRPr sz="2400">
              <a:latin typeface="微软雅黑"/>
              <a:cs typeface="微软雅黑"/>
            </a:endParaRPr>
          </a:p>
          <a:p>
            <a:pPr algn="ctr" marL="1270">
              <a:lnSpc>
                <a:spcPct val="100000"/>
              </a:lnSpc>
            </a:pPr>
            <a:r>
              <a:rPr dirty="0" sz="2400" spc="-5" b="1">
                <a:solidFill>
                  <a:srgbClr val="FF0000"/>
                </a:solidFill>
                <a:latin typeface="微软雅黑"/>
                <a:cs typeface="微软雅黑"/>
              </a:rPr>
              <a:t>2.8</a:t>
            </a:r>
            <a:r>
              <a:rPr dirty="0" sz="2400" b="1">
                <a:solidFill>
                  <a:srgbClr val="FF0000"/>
                </a:solidFill>
                <a:latin typeface="微软雅黑"/>
                <a:cs typeface="微软雅黑"/>
              </a:rPr>
              <a:t>万</a:t>
            </a:r>
            <a:r>
              <a:rPr dirty="0" sz="2400" b="1">
                <a:solidFill>
                  <a:srgbClr val="006FC0"/>
                </a:solidFill>
                <a:latin typeface="微软雅黑"/>
                <a:cs typeface="微软雅黑"/>
              </a:rPr>
              <a:t>家</a:t>
            </a:r>
            <a:endParaRPr sz="2400">
              <a:latin typeface="微软雅黑"/>
              <a:cs typeface="微软雅黑"/>
            </a:endParaRPr>
          </a:p>
        </p:txBody>
      </p:sp>
      <p:grpSp>
        <p:nvGrpSpPr>
          <p:cNvPr id="37" name="object 37"/>
          <p:cNvGrpSpPr/>
          <p:nvPr/>
        </p:nvGrpSpPr>
        <p:grpSpPr>
          <a:xfrm>
            <a:off x="4768596" y="4325111"/>
            <a:ext cx="2500630" cy="1007110"/>
            <a:chOff x="4768596" y="4325111"/>
            <a:chExt cx="2500630" cy="1007110"/>
          </a:xfrm>
        </p:grpSpPr>
        <p:pic>
          <p:nvPicPr>
            <p:cNvPr id="38" name="object 38"/>
            <p:cNvPicPr/>
            <p:nvPr/>
          </p:nvPicPr>
          <p:blipFill>
            <a:blip r:embed="rId23" cstate="print"/>
            <a:stretch>
              <a:fillRect/>
            </a:stretch>
          </p:blipFill>
          <p:spPr>
            <a:xfrm>
              <a:off x="4768596" y="4325111"/>
              <a:ext cx="2500122" cy="640842"/>
            </a:xfrm>
            <a:prstGeom prst="rect">
              <a:avLst/>
            </a:prstGeom>
          </p:spPr>
        </p:pic>
        <p:pic>
          <p:nvPicPr>
            <p:cNvPr id="39" name="object 39"/>
            <p:cNvPicPr/>
            <p:nvPr/>
          </p:nvPicPr>
          <p:blipFill>
            <a:blip r:embed="rId24" cstate="print"/>
            <a:stretch>
              <a:fillRect/>
            </a:stretch>
          </p:blipFill>
          <p:spPr>
            <a:xfrm>
              <a:off x="4951476" y="4762499"/>
              <a:ext cx="2134616" cy="21462"/>
            </a:xfrm>
            <a:prstGeom prst="rect">
              <a:avLst/>
            </a:prstGeom>
          </p:spPr>
        </p:pic>
        <p:pic>
          <p:nvPicPr>
            <p:cNvPr id="40" name="object 40"/>
            <p:cNvPicPr/>
            <p:nvPr/>
          </p:nvPicPr>
          <p:blipFill>
            <a:blip r:embed="rId25" cstate="print"/>
            <a:stretch>
              <a:fillRect/>
            </a:stretch>
          </p:blipFill>
          <p:spPr>
            <a:xfrm>
              <a:off x="5308092" y="4690871"/>
              <a:ext cx="1116330" cy="640842"/>
            </a:xfrm>
            <a:prstGeom prst="rect">
              <a:avLst/>
            </a:prstGeom>
          </p:spPr>
        </p:pic>
        <p:pic>
          <p:nvPicPr>
            <p:cNvPr id="41" name="object 41"/>
            <p:cNvPicPr/>
            <p:nvPr/>
          </p:nvPicPr>
          <p:blipFill>
            <a:blip r:embed="rId26" cstate="print"/>
            <a:stretch>
              <a:fillRect/>
            </a:stretch>
          </p:blipFill>
          <p:spPr>
            <a:xfrm>
              <a:off x="5490972" y="5128259"/>
              <a:ext cx="1055624" cy="21463"/>
            </a:xfrm>
            <a:prstGeom prst="rect">
              <a:avLst/>
            </a:prstGeom>
          </p:spPr>
        </p:pic>
      </p:grpSp>
      <p:sp>
        <p:nvSpPr>
          <p:cNvPr id="42" name="object 42"/>
          <p:cNvSpPr txBox="1"/>
          <p:nvPr/>
        </p:nvSpPr>
        <p:spPr>
          <a:xfrm>
            <a:off x="4940553" y="4395978"/>
            <a:ext cx="2159000" cy="756920"/>
          </a:xfrm>
          <a:prstGeom prst="rect">
            <a:avLst/>
          </a:prstGeom>
        </p:spPr>
        <p:txBody>
          <a:bodyPr wrap="square" lIns="0" tIns="12700" rIns="0" bIns="0" rtlCol="0" vert="horz">
            <a:spAutoFit/>
          </a:bodyPr>
          <a:lstStyle/>
          <a:p>
            <a:pPr algn="ctr">
              <a:lnSpc>
                <a:spcPct val="100000"/>
              </a:lnSpc>
              <a:spcBef>
                <a:spcPts val="100"/>
              </a:spcBef>
            </a:pPr>
            <a:r>
              <a:rPr dirty="0" sz="2400" b="1">
                <a:solidFill>
                  <a:srgbClr val="FFFFFF"/>
                </a:solidFill>
                <a:latin typeface="微软雅黑"/>
                <a:cs typeface="微软雅黑"/>
              </a:rPr>
              <a:t>石油和化学工业</a:t>
            </a:r>
            <a:endParaRPr sz="2400">
              <a:latin typeface="微软雅黑"/>
              <a:cs typeface="微软雅黑"/>
            </a:endParaRPr>
          </a:p>
          <a:p>
            <a:pPr algn="ctr">
              <a:lnSpc>
                <a:spcPct val="100000"/>
              </a:lnSpc>
            </a:pPr>
            <a:r>
              <a:rPr dirty="0" sz="2400" spc="-5" b="1">
                <a:solidFill>
                  <a:srgbClr val="FFFFFF"/>
                </a:solidFill>
                <a:latin typeface="微软雅黑"/>
                <a:cs typeface="微软雅黑"/>
              </a:rPr>
              <a:t>2019</a:t>
            </a:r>
            <a:r>
              <a:rPr dirty="0" sz="2400" b="1">
                <a:solidFill>
                  <a:srgbClr val="FFFFFF"/>
                </a:solidFill>
                <a:latin typeface="微软雅黑"/>
                <a:cs typeface="微软雅黑"/>
              </a:rPr>
              <a:t>年</a:t>
            </a:r>
            <a:endParaRPr sz="2400">
              <a:latin typeface="微软雅黑"/>
              <a:cs typeface="微软雅黑"/>
            </a:endParaRPr>
          </a:p>
        </p:txBody>
      </p:sp>
      <p:grpSp>
        <p:nvGrpSpPr>
          <p:cNvPr id="43" name="object 43"/>
          <p:cNvGrpSpPr/>
          <p:nvPr/>
        </p:nvGrpSpPr>
        <p:grpSpPr>
          <a:xfrm>
            <a:off x="1598675" y="1018032"/>
            <a:ext cx="8491855" cy="4314190"/>
            <a:chOff x="1598675" y="1018032"/>
            <a:chExt cx="8491855" cy="4314190"/>
          </a:xfrm>
        </p:grpSpPr>
        <p:pic>
          <p:nvPicPr>
            <p:cNvPr id="44" name="object 44"/>
            <p:cNvPicPr/>
            <p:nvPr/>
          </p:nvPicPr>
          <p:blipFill>
            <a:blip r:embed="rId27" cstate="print"/>
            <a:stretch>
              <a:fillRect/>
            </a:stretch>
          </p:blipFill>
          <p:spPr>
            <a:xfrm>
              <a:off x="6057899" y="4690872"/>
              <a:ext cx="671322" cy="640842"/>
            </a:xfrm>
            <a:prstGeom prst="rect">
              <a:avLst/>
            </a:prstGeom>
          </p:spPr>
        </p:pic>
        <p:sp>
          <p:nvSpPr>
            <p:cNvPr id="45" name="object 45"/>
            <p:cNvSpPr/>
            <p:nvPr/>
          </p:nvSpPr>
          <p:spPr>
            <a:xfrm>
              <a:off x="5707379" y="3491049"/>
              <a:ext cx="548640" cy="570865"/>
            </a:xfrm>
            <a:custGeom>
              <a:avLst/>
              <a:gdLst/>
              <a:ahLst/>
              <a:cxnLst/>
              <a:rect l="l" t="t" r="r" b="b"/>
              <a:pathLst>
                <a:path w="548639" h="570864">
                  <a:moveTo>
                    <a:pt x="135890" y="176710"/>
                  </a:moveTo>
                  <a:lnTo>
                    <a:pt x="134191" y="190055"/>
                  </a:lnTo>
                  <a:lnTo>
                    <a:pt x="134144" y="190918"/>
                  </a:lnTo>
                  <a:lnTo>
                    <a:pt x="138517" y="222656"/>
                  </a:lnTo>
                  <a:lnTo>
                    <a:pt x="148209" y="243226"/>
                  </a:lnTo>
                  <a:lnTo>
                    <a:pt x="157900" y="254224"/>
                  </a:lnTo>
                  <a:lnTo>
                    <a:pt x="162306" y="257482"/>
                  </a:lnTo>
                  <a:lnTo>
                    <a:pt x="170628" y="282289"/>
                  </a:lnTo>
                  <a:lnTo>
                    <a:pt x="183737" y="304297"/>
                  </a:lnTo>
                  <a:lnTo>
                    <a:pt x="195845" y="320043"/>
                  </a:lnTo>
                  <a:lnTo>
                    <a:pt x="201168" y="326062"/>
                  </a:lnTo>
                  <a:lnTo>
                    <a:pt x="203606" y="356538"/>
                  </a:lnTo>
                  <a:lnTo>
                    <a:pt x="196961" y="377275"/>
                  </a:lnTo>
                  <a:lnTo>
                    <a:pt x="188005" y="389106"/>
                  </a:lnTo>
                  <a:lnTo>
                    <a:pt x="183515" y="392864"/>
                  </a:lnTo>
                  <a:lnTo>
                    <a:pt x="132334" y="412168"/>
                  </a:lnTo>
                  <a:lnTo>
                    <a:pt x="55828" y="454735"/>
                  </a:lnTo>
                  <a:lnTo>
                    <a:pt x="16541" y="507148"/>
                  </a:lnTo>
                  <a:lnTo>
                    <a:pt x="2067" y="551632"/>
                  </a:lnTo>
                  <a:lnTo>
                    <a:pt x="0" y="570410"/>
                  </a:lnTo>
                  <a:lnTo>
                    <a:pt x="241681" y="570410"/>
                  </a:lnTo>
                  <a:lnTo>
                    <a:pt x="261112" y="450903"/>
                  </a:lnTo>
                  <a:lnTo>
                    <a:pt x="239903" y="428043"/>
                  </a:lnTo>
                  <a:lnTo>
                    <a:pt x="257556" y="412168"/>
                  </a:lnTo>
                  <a:lnTo>
                    <a:pt x="404878" y="412168"/>
                  </a:lnTo>
                  <a:lnTo>
                    <a:pt x="385844" y="405183"/>
                  </a:lnTo>
                  <a:lnTo>
                    <a:pt x="259334" y="405183"/>
                  </a:lnTo>
                  <a:lnTo>
                    <a:pt x="206375" y="370004"/>
                  </a:lnTo>
                  <a:lnTo>
                    <a:pt x="206930" y="367214"/>
                  </a:lnTo>
                  <a:lnTo>
                    <a:pt x="208152" y="359495"/>
                  </a:lnTo>
                  <a:lnTo>
                    <a:pt x="209375" y="347823"/>
                  </a:lnTo>
                  <a:lnTo>
                    <a:pt x="209931" y="333174"/>
                  </a:lnTo>
                  <a:lnTo>
                    <a:pt x="219280" y="333174"/>
                  </a:lnTo>
                  <a:lnTo>
                    <a:pt x="186785" y="294677"/>
                  </a:lnTo>
                  <a:lnTo>
                    <a:pt x="169418" y="252275"/>
                  </a:lnTo>
                  <a:lnTo>
                    <a:pt x="165020" y="249771"/>
                  </a:lnTo>
                  <a:lnTo>
                    <a:pt x="141892" y="214719"/>
                  </a:lnTo>
                  <a:lnTo>
                    <a:pt x="139928" y="195835"/>
                  </a:lnTo>
                  <a:lnTo>
                    <a:pt x="142875" y="190680"/>
                  </a:lnTo>
                  <a:lnTo>
                    <a:pt x="144456" y="190055"/>
                  </a:lnTo>
                  <a:lnTo>
                    <a:pt x="164302" y="190055"/>
                  </a:lnTo>
                  <a:lnTo>
                    <a:pt x="163386" y="183695"/>
                  </a:lnTo>
                  <a:lnTo>
                    <a:pt x="148209" y="183695"/>
                  </a:lnTo>
                  <a:lnTo>
                    <a:pt x="135890" y="176710"/>
                  </a:lnTo>
                  <a:close/>
                </a:path>
                <a:path w="548639" h="570864">
                  <a:moveTo>
                    <a:pt x="404878" y="412168"/>
                  </a:moveTo>
                  <a:lnTo>
                    <a:pt x="292862" y="412168"/>
                  </a:lnTo>
                  <a:lnTo>
                    <a:pt x="308737" y="428043"/>
                  </a:lnTo>
                  <a:lnTo>
                    <a:pt x="289306" y="450903"/>
                  </a:lnTo>
                  <a:lnTo>
                    <a:pt x="306959" y="570410"/>
                  </a:lnTo>
                  <a:lnTo>
                    <a:pt x="548640" y="570410"/>
                  </a:lnTo>
                  <a:lnTo>
                    <a:pt x="536451" y="519331"/>
                  </a:lnTo>
                  <a:lnTo>
                    <a:pt x="510652" y="479445"/>
                  </a:lnTo>
                  <a:lnTo>
                    <a:pt x="476726" y="449331"/>
                  </a:lnTo>
                  <a:lnTo>
                    <a:pt x="440153" y="427568"/>
                  </a:lnTo>
                  <a:lnTo>
                    <a:pt x="406417" y="412733"/>
                  </a:lnTo>
                  <a:lnTo>
                    <a:pt x="404878" y="412168"/>
                  </a:lnTo>
                  <a:close/>
                </a:path>
                <a:path w="548639" h="570864">
                  <a:moveTo>
                    <a:pt x="333375" y="333174"/>
                  </a:moveTo>
                  <a:lnTo>
                    <a:pt x="326390" y="333174"/>
                  </a:lnTo>
                  <a:lnTo>
                    <a:pt x="326390" y="364797"/>
                  </a:lnTo>
                  <a:lnTo>
                    <a:pt x="292862" y="405183"/>
                  </a:lnTo>
                  <a:lnTo>
                    <a:pt x="385844" y="405183"/>
                  </a:lnTo>
                  <a:lnTo>
                    <a:pt x="381000" y="403405"/>
                  </a:lnTo>
                  <a:lnTo>
                    <a:pt x="357217" y="390870"/>
                  </a:lnTo>
                  <a:lnTo>
                    <a:pt x="342661" y="377037"/>
                  </a:lnTo>
                  <a:lnTo>
                    <a:pt x="335369" y="365847"/>
                  </a:lnTo>
                  <a:lnTo>
                    <a:pt x="333401" y="361303"/>
                  </a:lnTo>
                  <a:lnTo>
                    <a:pt x="333375" y="333174"/>
                  </a:lnTo>
                  <a:close/>
                </a:path>
                <a:path w="548639" h="570864">
                  <a:moveTo>
                    <a:pt x="219280" y="333174"/>
                  </a:moveTo>
                  <a:lnTo>
                    <a:pt x="209931" y="333174"/>
                  </a:lnTo>
                  <a:lnTo>
                    <a:pt x="214072" y="337810"/>
                  </a:lnTo>
                  <a:lnTo>
                    <a:pt x="225821" y="347874"/>
                  </a:lnTo>
                  <a:lnTo>
                    <a:pt x="244167" y="357606"/>
                  </a:lnTo>
                  <a:lnTo>
                    <a:pt x="268097" y="361241"/>
                  </a:lnTo>
                  <a:lnTo>
                    <a:pt x="273722" y="361303"/>
                  </a:lnTo>
                  <a:lnTo>
                    <a:pt x="287956" y="359066"/>
                  </a:lnTo>
                  <a:lnTo>
                    <a:pt x="300195" y="353772"/>
                  </a:lnTo>
                  <a:lnTo>
                    <a:pt x="282656" y="353772"/>
                  </a:lnTo>
                  <a:lnTo>
                    <a:pt x="247634" y="350891"/>
                  </a:lnTo>
                  <a:lnTo>
                    <a:pt x="222875" y="336484"/>
                  </a:lnTo>
                  <a:lnTo>
                    <a:pt x="219280" y="333174"/>
                  </a:lnTo>
                  <a:close/>
                </a:path>
                <a:path w="548639" h="570864">
                  <a:moveTo>
                    <a:pt x="396478" y="197744"/>
                  </a:moveTo>
                  <a:lnTo>
                    <a:pt x="390112" y="197744"/>
                  </a:lnTo>
                  <a:lnTo>
                    <a:pt x="391473" y="200699"/>
                  </a:lnTo>
                  <a:lnTo>
                    <a:pt x="391668" y="202999"/>
                  </a:lnTo>
                  <a:lnTo>
                    <a:pt x="387242" y="223621"/>
                  </a:lnTo>
                  <a:lnTo>
                    <a:pt x="380174" y="238813"/>
                  </a:lnTo>
                  <a:lnTo>
                    <a:pt x="371772" y="249719"/>
                  </a:lnTo>
                  <a:lnTo>
                    <a:pt x="363347" y="257482"/>
                  </a:lnTo>
                  <a:lnTo>
                    <a:pt x="355802" y="276905"/>
                  </a:lnTo>
                  <a:lnTo>
                    <a:pt x="346424" y="295328"/>
                  </a:lnTo>
                  <a:lnTo>
                    <a:pt x="335379" y="312418"/>
                  </a:lnTo>
                  <a:lnTo>
                    <a:pt x="322834" y="327840"/>
                  </a:lnTo>
                  <a:lnTo>
                    <a:pt x="282656" y="353772"/>
                  </a:lnTo>
                  <a:lnTo>
                    <a:pt x="300195" y="353772"/>
                  </a:lnTo>
                  <a:lnTo>
                    <a:pt x="306844" y="350891"/>
                  </a:lnTo>
                  <a:lnTo>
                    <a:pt x="326390" y="333174"/>
                  </a:lnTo>
                  <a:lnTo>
                    <a:pt x="333375" y="333174"/>
                  </a:lnTo>
                  <a:lnTo>
                    <a:pt x="333375" y="329618"/>
                  </a:lnTo>
                  <a:lnTo>
                    <a:pt x="350839" y="304061"/>
                  </a:lnTo>
                  <a:lnTo>
                    <a:pt x="361648" y="282136"/>
                  </a:lnTo>
                  <a:lnTo>
                    <a:pt x="367147" y="266807"/>
                  </a:lnTo>
                  <a:lnTo>
                    <a:pt x="368681" y="261038"/>
                  </a:lnTo>
                  <a:lnTo>
                    <a:pt x="374015" y="255831"/>
                  </a:lnTo>
                  <a:lnTo>
                    <a:pt x="384556" y="245163"/>
                  </a:lnTo>
                  <a:lnTo>
                    <a:pt x="394569" y="222263"/>
                  </a:lnTo>
                  <a:lnTo>
                    <a:pt x="397129" y="201507"/>
                  </a:lnTo>
                  <a:lnTo>
                    <a:pt x="396478" y="197744"/>
                  </a:lnTo>
                  <a:close/>
                </a:path>
                <a:path w="548639" h="570864">
                  <a:moveTo>
                    <a:pt x="164302" y="190055"/>
                  </a:moveTo>
                  <a:lnTo>
                    <a:pt x="144456" y="190055"/>
                  </a:lnTo>
                  <a:lnTo>
                    <a:pt x="148859" y="190918"/>
                  </a:lnTo>
                  <a:lnTo>
                    <a:pt x="155573" y="197377"/>
                  </a:lnTo>
                  <a:lnTo>
                    <a:pt x="164084" y="213540"/>
                  </a:lnTo>
                  <a:lnTo>
                    <a:pt x="165862" y="218874"/>
                  </a:lnTo>
                  <a:lnTo>
                    <a:pt x="169418" y="224081"/>
                  </a:lnTo>
                  <a:lnTo>
                    <a:pt x="171069" y="225859"/>
                  </a:lnTo>
                  <a:lnTo>
                    <a:pt x="167576" y="212784"/>
                  </a:lnTo>
                  <a:lnTo>
                    <a:pt x="164302" y="190055"/>
                  </a:lnTo>
                  <a:close/>
                </a:path>
                <a:path w="548639" h="570864">
                  <a:moveTo>
                    <a:pt x="393446" y="157279"/>
                  </a:moveTo>
                  <a:lnTo>
                    <a:pt x="372237" y="157279"/>
                  </a:lnTo>
                  <a:lnTo>
                    <a:pt x="372342" y="212784"/>
                  </a:lnTo>
                  <a:lnTo>
                    <a:pt x="372412" y="213540"/>
                  </a:lnTo>
                  <a:lnTo>
                    <a:pt x="373110" y="218398"/>
                  </a:lnTo>
                  <a:lnTo>
                    <a:pt x="375183" y="219100"/>
                  </a:lnTo>
                  <a:lnTo>
                    <a:pt x="379222" y="213540"/>
                  </a:lnTo>
                  <a:lnTo>
                    <a:pt x="386417" y="200052"/>
                  </a:lnTo>
                  <a:lnTo>
                    <a:pt x="390112" y="197744"/>
                  </a:lnTo>
                  <a:lnTo>
                    <a:pt x="396478" y="197744"/>
                  </a:lnTo>
                  <a:lnTo>
                    <a:pt x="394973" y="189029"/>
                  </a:lnTo>
                  <a:lnTo>
                    <a:pt x="388112" y="189029"/>
                  </a:lnTo>
                  <a:lnTo>
                    <a:pt x="388112" y="187251"/>
                  </a:lnTo>
                  <a:lnTo>
                    <a:pt x="389890" y="187251"/>
                  </a:lnTo>
                  <a:lnTo>
                    <a:pt x="389890" y="180139"/>
                  </a:lnTo>
                  <a:lnTo>
                    <a:pt x="391668" y="178488"/>
                  </a:lnTo>
                  <a:lnTo>
                    <a:pt x="391668" y="169598"/>
                  </a:lnTo>
                  <a:lnTo>
                    <a:pt x="393446" y="167820"/>
                  </a:lnTo>
                  <a:lnTo>
                    <a:pt x="393446" y="157279"/>
                  </a:lnTo>
                  <a:close/>
                </a:path>
                <a:path w="548639" h="570864">
                  <a:moveTo>
                    <a:pt x="389890" y="185473"/>
                  </a:moveTo>
                  <a:lnTo>
                    <a:pt x="389890" y="187251"/>
                  </a:lnTo>
                  <a:lnTo>
                    <a:pt x="388112" y="189029"/>
                  </a:lnTo>
                  <a:lnTo>
                    <a:pt x="394973" y="189029"/>
                  </a:lnTo>
                  <a:lnTo>
                    <a:pt x="394735" y="187656"/>
                  </a:lnTo>
                  <a:lnTo>
                    <a:pt x="389890" y="185473"/>
                  </a:lnTo>
                  <a:close/>
                </a:path>
                <a:path w="548639" h="570864">
                  <a:moveTo>
                    <a:pt x="168358" y="35256"/>
                  </a:moveTo>
                  <a:lnTo>
                    <a:pt x="152336" y="45075"/>
                  </a:lnTo>
                  <a:lnTo>
                    <a:pt x="142601" y="57846"/>
                  </a:lnTo>
                  <a:lnTo>
                    <a:pt x="139319" y="64188"/>
                  </a:lnTo>
                  <a:lnTo>
                    <a:pt x="139319" y="65966"/>
                  </a:lnTo>
                  <a:lnTo>
                    <a:pt x="137541" y="69395"/>
                  </a:lnTo>
                  <a:lnTo>
                    <a:pt x="137541" y="74729"/>
                  </a:lnTo>
                  <a:lnTo>
                    <a:pt x="135890" y="76507"/>
                  </a:lnTo>
                  <a:lnTo>
                    <a:pt x="135890" y="83492"/>
                  </a:lnTo>
                  <a:lnTo>
                    <a:pt x="134112" y="85270"/>
                  </a:lnTo>
                  <a:lnTo>
                    <a:pt x="134112" y="101145"/>
                  </a:lnTo>
                  <a:lnTo>
                    <a:pt x="132334" y="102796"/>
                  </a:lnTo>
                  <a:lnTo>
                    <a:pt x="132334" y="116893"/>
                  </a:lnTo>
                  <a:lnTo>
                    <a:pt x="134112" y="118671"/>
                  </a:lnTo>
                  <a:lnTo>
                    <a:pt x="134112" y="134546"/>
                  </a:lnTo>
                  <a:lnTo>
                    <a:pt x="135890" y="136197"/>
                  </a:lnTo>
                  <a:lnTo>
                    <a:pt x="135890" y="145087"/>
                  </a:lnTo>
                  <a:lnTo>
                    <a:pt x="137541" y="146738"/>
                  </a:lnTo>
                  <a:lnTo>
                    <a:pt x="137541" y="152072"/>
                  </a:lnTo>
                  <a:lnTo>
                    <a:pt x="139319" y="153850"/>
                  </a:lnTo>
                  <a:lnTo>
                    <a:pt x="139319" y="159057"/>
                  </a:lnTo>
                  <a:lnTo>
                    <a:pt x="141097" y="159057"/>
                  </a:lnTo>
                  <a:lnTo>
                    <a:pt x="141097" y="160835"/>
                  </a:lnTo>
                  <a:lnTo>
                    <a:pt x="142875" y="169598"/>
                  </a:lnTo>
                  <a:lnTo>
                    <a:pt x="146431" y="176710"/>
                  </a:lnTo>
                  <a:lnTo>
                    <a:pt x="148209" y="183695"/>
                  </a:lnTo>
                  <a:lnTo>
                    <a:pt x="163386" y="183695"/>
                  </a:lnTo>
                  <a:lnTo>
                    <a:pt x="162941" y="180599"/>
                  </a:lnTo>
                  <a:lnTo>
                    <a:pt x="165925" y="139866"/>
                  </a:lnTo>
                  <a:lnTo>
                    <a:pt x="185293" y="101145"/>
                  </a:lnTo>
                  <a:lnTo>
                    <a:pt x="389569" y="101145"/>
                  </a:lnTo>
                  <a:lnTo>
                    <a:pt x="380634" y="64847"/>
                  </a:lnTo>
                  <a:lnTo>
                    <a:pt x="359904" y="37772"/>
                  </a:lnTo>
                  <a:lnTo>
                    <a:pt x="190500" y="37772"/>
                  </a:lnTo>
                  <a:lnTo>
                    <a:pt x="168358" y="35256"/>
                  </a:lnTo>
                  <a:close/>
                </a:path>
                <a:path w="548639" h="570864">
                  <a:moveTo>
                    <a:pt x="389569" y="101145"/>
                  </a:moveTo>
                  <a:lnTo>
                    <a:pt x="185293" y="101145"/>
                  </a:lnTo>
                  <a:lnTo>
                    <a:pt x="200608" y="118078"/>
                  </a:lnTo>
                  <a:lnTo>
                    <a:pt x="241712" y="150977"/>
                  </a:lnTo>
                  <a:lnTo>
                    <a:pt x="301343" y="172993"/>
                  </a:lnTo>
                  <a:lnTo>
                    <a:pt x="372237" y="157279"/>
                  </a:lnTo>
                  <a:lnTo>
                    <a:pt x="393446" y="157279"/>
                  </a:lnTo>
                  <a:lnTo>
                    <a:pt x="393446" y="152072"/>
                  </a:lnTo>
                  <a:lnTo>
                    <a:pt x="395224" y="152072"/>
                  </a:lnTo>
                  <a:lnTo>
                    <a:pt x="395224" y="132768"/>
                  </a:lnTo>
                  <a:lnTo>
                    <a:pt x="393446" y="130990"/>
                  </a:lnTo>
                  <a:lnTo>
                    <a:pt x="393446" y="116893"/>
                  </a:lnTo>
                  <a:lnTo>
                    <a:pt x="389569" y="101145"/>
                  </a:lnTo>
                  <a:close/>
                </a:path>
                <a:path w="548639" h="570864">
                  <a:moveTo>
                    <a:pt x="264920" y="0"/>
                  </a:moveTo>
                  <a:lnTo>
                    <a:pt x="224012" y="10769"/>
                  </a:lnTo>
                  <a:lnTo>
                    <a:pt x="198987" y="28467"/>
                  </a:lnTo>
                  <a:lnTo>
                    <a:pt x="190500" y="37772"/>
                  </a:lnTo>
                  <a:lnTo>
                    <a:pt x="359904" y="37772"/>
                  </a:lnTo>
                  <a:lnTo>
                    <a:pt x="355917" y="32565"/>
                  </a:lnTo>
                  <a:lnTo>
                    <a:pt x="331866" y="16095"/>
                  </a:lnTo>
                  <a:lnTo>
                    <a:pt x="321056" y="11483"/>
                  </a:lnTo>
                  <a:lnTo>
                    <a:pt x="264920" y="0"/>
                  </a:lnTo>
                  <a:close/>
                </a:path>
              </a:pathLst>
            </a:custGeom>
            <a:solidFill>
              <a:srgbClr val="A7A9AC"/>
            </a:solidFill>
          </p:spPr>
          <p:txBody>
            <a:bodyPr wrap="square" lIns="0" tIns="0" rIns="0" bIns="0" rtlCol="0"/>
            <a:lstStyle/>
            <a:p/>
          </p:txBody>
        </p:sp>
        <p:pic>
          <p:nvPicPr>
            <p:cNvPr id="46" name="object 46"/>
            <p:cNvPicPr/>
            <p:nvPr/>
          </p:nvPicPr>
          <p:blipFill>
            <a:blip r:embed="rId28" cstate="print"/>
            <a:stretch>
              <a:fillRect/>
            </a:stretch>
          </p:blipFill>
          <p:spPr>
            <a:xfrm>
              <a:off x="1598675" y="1018032"/>
              <a:ext cx="2202942" cy="747522"/>
            </a:xfrm>
            <a:prstGeom prst="rect">
              <a:avLst/>
            </a:prstGeom>
          </p:spPr>
        </p:pic>
        <p:pic>
          <p:nvPicPr>
            <p:cNvPr id="47" name="object 47"/>
            <p:cNvPicPr/>
            <p:nvPr/>
          </p:nvPicPr>
          <p:blipFill>
            <a:blip r:embed="rId29" cstate="print"/>
            <a:stretch>
              <a:fillRect/>
            </a:stretch>
          </p:blipFill>
          <p:spPr>
            <a:xfrm>
              <a:off x="1812035" y="1528572"/>
              <a:ext cx="8278240" cy="24511"/>
            </a:xfrm>
            <a:prstGeom prst="rect">
              <a:avLst/>
            </a:prstGeom>
          </p:spPr>
        </p:pic>
      </p:grpSp>
      <p:sp>
        <p:nvSpPr>
          <p:cNvPr id="48" name="object 48"/>
          <p:cNvSpPr txBox="1"/>
          <p:nvPr/>
        </p:nvSpPr>
        <p:spPr>
          <a:xfrm>
            <a:off x="1800860" y="1101293"/>
            <a:ext cx="9093835" cy="2797175"/>
          </a:xfrm>
          <a:prstGeom prst="rect">
            <a:avLst/>
          </a:prstGeom>
        </p:spPr>
        <p:txBody>
          <a:bodyPr wrap="square" lIns="0" tIns="12065" rIns="0" bIns="0" rtlCol="0" vert="horz">
            <a:spAutoFit/>
          </a:bodyPr>
          <a:lstStyle/>
          <a:p>
            <a:pPr marL="12700">
              <a:lnSpc>
                <a:spcPct val="100000"/>
              </a:lnSpc>
              <a:spcBef>
                <a:spcPts val="95"/>
              </a:spcBef>
            </a:pPr>
            <a:r>
              <a:rPr dirty="0" sz="2800" spc="-10" b="1">
                <a:latin typeface="微软雅黑"/>
                <a:cs typeface="微软雅黑"/>
              </a:rPr>
              <a:t>化学工业</a:t>
            </a:r>
            <a:r>
              <a:rPr dirty="0" sz="2800" spc="-5" b="1">
                <a:latin typeface="微软雅黑"/>
                <a:cs typeface="微软雅黑"/>
              </a:rPr>
              <a:t>：</a:t>
            </a:r>
            <a:r>
              <a:rPr dirty="0" sz="2800" spc="10" b="1">
                <a:latin typeface="微软雅黑"/>
                <a:cs typeface="微软雅黑"/>
              </a:rPr>
              <a:t> </a:t>
            </a:r>
            <a:r>
              <a:rPr dirty="0" sz="2800" spc="-10" b="1">
                <a:latin typeface="微软雅黑"/>
                <a:cs typeface="微软雅黑"/>
              </a:rPr>
              <a:t>过程工业最重要的组成部分，是</a:t>
            </a:r>
            <a:r>
              <a:rPr dirty="0" sz="2800" b="1">
                <a:latin typeface="微软雅黑"/>
                <a:cs typeface="微软雅黑"/>
              </a:rPr>
              <a:t>大</a:t>
            </a:r>
            <a:r>
              <a:rPr dirty="0" sz="2800" spc="-10" b="1">
                <a:latin typeface="微软雅黑"/>
                <a:cs typeface="微软雅黑"/>
              </a:rPr>
              <a:t>国支柱</a:t>
            </a:r>
            <a:endParaRPr sz="2800">
              <a:latin typeface="微软雅黑"/>
              <a:cs typeface="微软雅黑"/>
            </a:endParaRPr>
          </a:p>
          <a:p>
            <a:pPr marL="2102485">
              <a:lnSpc>
                <a:spcPct val="100000"/>
              </a:lnSpc>
              <a:spcBef>
                <a:spcPts val="2925"/>
              </a:spcBef>
            </a:pPr>
            <a:r>
              <a:rPr dirty="0" sz="2400" b="1">
                <a:solidFill>
                  <a:srgbClr val="006FC0"/>
                </a:solidFill>
                <a:latin typeface="微软雅黑"/>
                <a:cs typeface="微软雅黑"/>
              </a:rPr>
              <a:t>从业人员</a:t>
            </a:r>
            <a:endParaRPr sz="2400">
              <a:latin typeface="微软雅黑"/>
              <a:cs typeface="微软雅黑"/>
            </a:endParaRPr>
          </a:p>
          <a:p>
            <a:pPr marL="2102485">
              <a:lnSpc>
                <a:spcPct val="100000"/>
              </a:lnSpc>
            </a:pPr>
            <a:r>
              <a:rPr dirty="0" sz="2400" spc="-10" b="1">
                <a:solidFill>
                  <a:srgbClr val="FF0000"/>
                </a:solidFill>
                <a:latin typeface="微软雅黑"/>
                <a:cs typeface="微软雅黑"/>
              </a:rPr>
              <a:t>900</a:t>
            </a:r>
            <a:r>
              <a:rPr dirty="0" sz="2400" spc="-5" b="1">
                <a:solidFill>
                  <a:srgbClr val="FF0000"/>
                </a:solidFill>
                <a:latin typeface="微软雅黑"/>
                <a:cs typeface="微软雅黑"/>
              </a:rPr>
              <a:t>万人</a:t>
            </a:r>
            <a:endParaRPr sz="2400">
              <a:latin typeface="微软雅黑"/>
              <a:cs typeface="微软雅黑"/>
            </a:endParaRPr>
          </a:p>
          <a:p>
            <a:pPr>
              <a:lnSpc>
                <a:spcPct val="100000"/>
              </a:lnSpc>
              <a:spcBef>
                <a:spcPts val="55"/>
              </a:spcBef>
            </a:pPr>
            <a:endParaRPr sz="2150">
              <a:latin typeface="微软雅黑"/>
              <a:cs typeface="微软雅黑"/>
            </a:endParaRPr>
          </a:p>
          <a:p>
            <a:pPr algn="r" marL="6532245" marR="5080">
              <a:lnSpc>
                <a:spcPct val="100000"/>
              </a:lnSpc>
            </a:pPr>
            <a:r>
              <a:rPr dirty="0" sz="2400" b="1">
                <a:solidFill>
                  <a:srgbClr val="006FC0"/>
                </a:solidFill>
                <a:latin typeface="微软雅黑"/>
                <a:cs typeface="微软雅黑"/>
              </a:rPr>
              <a:t>主营业务</a:t>
            </a:r>
            <a:r>
              <a:rPr dirty="0" sz="2400" spc="-5" b="1">
                <a:solidFill>
                  <a:srgbClr val="FF0000"/>
                </a:solidFill>
                <a:latin typeface="微软雅黑"/>
                <a:cs typeface="微软雅黑"/>
              </a:rPr>
              <a:t>12.4</a:t>
            </a:r>
            <a:r>
              <a:rPr dirty="0" sz="2400" b="1">
                <a:solidFill>
                  <a:srgbClr val="FF0000"/>
                </a:solidFill>
                <a:latin typeface="微软雅黑"/>
                <a:cs typeface="微软雅黑"/>
              </a:rPr>
              <a:t>万亿 </a:t>
            </a:r>
            <a:r>
              <a:rPr dirty="0" sz="2400" b="1">
                <a:solidFill>
                  <a:srgbClr val="006FC0"/>
                </a:solidFill>
                <a:latin typeface="微软雅黑"/>
                <a:cs typeface="微软雅黑"/>
              </a:rPr>
              <a:t>利润总额</a:t>
            </a:r>
            <a:r>
              <a:rPr dirty="0" sz="2400" b="1">
                <a:solidFill>
                  <a:srgbClr val="FF0000"/>
                </a:solidFill>
                <a:latin typeface="微软雅黑"/>
                <a:cs typeface="微软雅黑"/>
              </a:rPr>
              <a:t>6</a:t>
            </a:r>
            <a:r>
              <a:rPr dirty="0" sz="2400" spc="-10" b="1">
                <a:solidFill>
                  <a:srgbClr val="FF0000"/>
                </a:solidFill>
                <a:latin typeface="微软雅黑"/>
                <a:cs typeface="微软雅黑"/>
              </a:rPr>
              <a:t>8</a:t>
            </a:r>
            <a:r>
              <a:rPr dirty="0" sz="2400" b="1">
                <a:solidFill>
                  <a:srgbClr val="FF0000"/>
                </a:solidFill>
                <a:latin typeface="微软雅黑"/>
                <a:cs typeface="微软雅黑"/>
              </a:rPr>
              <a:t>4</a:t>
            </a:r>
            <a:r>
              <a:rPr dirty="0" sz="2400" spc="-10" b="1">
                <a:solidFill>
                  <a:srgbClr val="FF0000"/>
                </a:solidFill>
                <a:latin typeface="微软雅黑"/>
                <a:cs typeface="微软雅黑"/>
              </a:rPr>
              <a:t>8</a:t>
            </a:r>
            <a:r>
              <a:rPr dirty="0" sz="2400" b="1">
                <a:solidFill>
                  <a:srgbClr val="FF0000"/>
                </a:solidFill>
                <a:latin typeface="微软雅黑"/>
                <a:cs typeface="微软雅黑"/>
              </a:rPr>
              <a:t>.</a:t>
            </a:r>
            <a:r>
              <a:rPr dirty="0" sz="2400" spc="-10" b="1">
                <a:solidFill>
                  <a:srgbClr val="FF0000"/>
                </a:solidFill>
                <a:latin typeface="微软雅黑"/>
                <a:cs typeface="微软雅黑"/>
              </a:rPr>
              <a:t>6</a:t>
            </a:r>
            <a:r>
              <a:rPr dirty="0" sz="2400" b="1">
                <a:solidFill>
                  <a:srgbClr val="FF0000"/>
                </a:solidFill>
                <a:latin typeface="微软雅黑"/>
                <a:cs typeface="微软雅黑"/>
              </a:rPr>
              <a:t>亿</a:t>
            </a:r>
            <a:endParaRPr sz="2400">
              <a:latin typeface="微软雅黑"/>
              <a:cs typeface="微软雅黑"/>
            </a:endParaRPr>
          </a:p>
        </p:txBody>
      </p:sp>
      <p:pic>
        <p:nvPicPr>
          <p:cNvPr id="49" name="object 49"/>
          <p:cNvPicPr/>
          <p:nvPr/>
        </p:nvPicPr>
        <p:blipFill>
          <a:blip r:embed="rId30" cstate="print"/>
          <a:stretch>
            <a:fillRect/>
          </a:stretch>
        </p:blipFill>
        <p:spPr>
          <a:xfrm>
            <a:off x="3482340" y="1018032"/>
            <a:ext cx="6820661" cy="747522"/>
          </a:xfrm>
          <a:prstGeom prst="rect">
            <a:avLst/>
          </a:prstGeom>
        </p:spPr>
      </p:pic>
      <p:sp>
        <p:nvSpPr>
          <p:cNvPr id="50" name="object 50"/>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51" name="object 51"/>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52" name="object 5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3" name="object 3"/>
          <p:cNvGrpSpPr/>
          <p:nvPr/>
        </p:nvGrpSpPr>
        <p:grpSpPr>
          <a:xfrm>
            <a:off x="1231391" y="2913888"/>
            <a:ext cx="4762500" cy="3352800"/>
            <a:chOff x="1231391" y="2913888"/>
            <a:chExt cx="4762500" cy="3352800"/>
          </a:xfrm>
        </p:grpSpPr>
        <p:pic>
          <p:nvPicPr>
            <p:cNvPr id="4" name="object 4"/>
            <p:cNvPicPr/>
            <p:nvPr/>
          </p:nvPicPr>
          <p:blipFill>
            <a:blip r:embed="rId2" cstate="print"/>
            <a:stretch>
              <a:fillRect/>
            </a:stretch>
          </p:blipFill>
          <p:spPr>
            <a:xfrm>
              <a:off x="1231391" y="2913888"/>
              <a:ext cx="4762500" cy="3352800"/>
            </a:xfrm>
            <a:prstGeom prst="rect">
              <a:avLst/>
            </a:prstGeom>
          </p:spPr>
        </p:pic>
        <p:sp>
          <p:nvSpPr>
            <p:cNvPr id="5" name="object 5"/>
            <p:cNvSpPr/>
            <p:nvPr/>
          </p:nvSpPr>
          <p:spPr>
            <a:xfrm>
              <a:off x="1395221" y="3819905"/>
              <a:ext cx="4521200" cy="1943100"/>
            </a:xfrm>
            <a:custGeom>
              <a:avLst/>
              <a:gdLst/>
              <a:ahLst/>
              <a:cxnLst/>
              <a:rect l="l" t="t" r="r" b="b"/>
              <a:pathLst>
                <a:path w="4521200" h="1943100">
                  <a:moveTo>
                    <a:pt x="0" y="0"/>
                  </a:moveTo>
                  <a:lnTo>
                    <a:pt x="4436999" y="0"/>
                  </a:lnTo>
                </a:path>
                <a:path w="4521200" h="1943100">
                  <a:moveTo>
                    <a:pt x="18287" y="771144"/>
                  </a:moveTo>
                  <a:lnTo>
                    <a:pt x="4481068" y="771144"/>
                  </a:lnTo>
                </a:path>
                <a:path w="4521200" h="1943100">
                  <a:moveTo>
                    <a:pt x="56387" y="1252728"/>
                  </a:moveTo>
                  <a:lnTo>
                    <a:pt x="4521073" y="1252728"/>
                  </a:lnTo>
                </a:path>
                <a:path w="4521200" h="1943100">
                  <a:moveTo>
                    <a:pt x="67056" y="1542288"/>
                  </a:moveTo>
                  <a:lnTo>
                    <a:pt x="4466970" y="1542288"/>
                  </a:lnTo>
                </a:path>
                <a:path w="4521200" h="1943100">
                  <a:moveTo>
                    <a:pt x="47243" y="1943100"/>
                  </a:moveTo>
                  <a:lnTo>
                    <a:pt x="4438269" y="1943100"/>
                  </a:lnTo>
                </a:path>
              </a:pathLst>
            </a:custGeom>
            <a:ln w="28956">
              <a:solidFill>
                <a:srgbClr val="FF0000"/>
              </a:solidFill>
            </a:ln>
          </p:spPr>
          <p:txBody>
            <a:bodyPr wrap="square" lIns="0" tIns="0" rIns="0" bIns="0" rtlCol="0"/>
            <a:lstStyle/>
            <a:p/>
          </p:txBody>
        </p:sp>
      </p:grpSp>
      <p:sp>
        <p:nvSpPr>
          <p:cNvPr id="6" name="object 6"/>
          <p:cNvSpPr/>
          <p:nvPr/>
        </p:nvSpPr>
        <p:spPr>
          <a:xfrm>
            <a:off x="6146291" y="2820923"/>
            <a:ext cx="655320" cy="361315"/>
          </a:xfrm>
          <a:custGeom>
            <a:avLst/>
            <a:gdLst/>
            <a:ahLst/>
            <a:cxnLst/>
            <a:rect l="l" t="t" r="r" b="b"/>
            <a:pathLst>
              <a:path w="655320" h="361314">
                <a:moveTo>
                  <a:pt x="655319" y="0"/>
                </a:moveTo>
                <a:lnTo>
                  <a:pt x="327660" y="180593"/>
                </a:lnTo>
                <a:lnTo>
                  <a:pt x="0" y="0"/>
                </a:lnTo>
                <a:lnTo>
                  <a:pt x="0" y="180593"/>
                </a:lnTo>
                <a:lnTo>
                  <a:pt x="327660" y="361188"/>
                </a:lnTo>
                <a:lnTo>
                  <a:pt x="655319" y="180593"/>
                </a:lnTo>
                <a:lnTo>
                  <a:pt x="655319" y="0"/>
                </a:lnTo>
                <a:close/>
              </a:path>
            </a:pathLst>
          </a:custGeom>
          <a:solidFill>
            <a:srgbClr val="006FC0"/>
          </a:solidFill>
        </p:spPr>
        <p:txBody>
          <a:bodyPr wrap="square" lIns="0" tIns="0" rIns="0" bIns="0" rtlCol="0"/>
          <a:lstStyle/>
          <a:p/>
        </p:txBody>
      </p:sp>
      <p:sp>
        <p:nvSpPr>
          <p:cNvPr id="7" name="object 7"/>
          <p:cNvSpPr/>
          <p:nvPr/>
        </p:nvSpPr>
        <p:spPr>
          <a:xfrm>
            <a:off x="6396228" y="3250692"/>
            <a:ext cx="4205605" cy="76200"/>
          </a:xfrm>
          <a:custGeom>
            <a:avLst/>
            <a:gdLst/>
            <a:ahLst/>
            <a:cxnLst/>
            <a:rect l="l" t="t" r="r" b="b"/>
            <a:pathLst>
              <a:path w="4205605"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921" y="44450"/>
                </a:lnTo>
                <a:lnTo>
                  <a:pt x="38100" y="44450"/>
                </a:lnTo>
                <a:lnTo>
                  <a:pt x="38100" y="31750"/>
                </a:lnTo>
                <a:lnTo>
                  <a:pt x="74921" y="31750"/>
                </a:lnTo>
                <a:lnTo>
                  <a:pt x="73211" y="23252"/>
                </a:lnTo>
                <a:lnTo>
                  <a:pt x="65055" y="11144"/>
                </a:lnTo>
                <a:lnTo>
                  <a:pt x="52947" y="2988"/>
                </a:lnTo>
                <a:lnTo>
                  <a:pt x="38100" y="0"/>
                </a:lnTo>
                <a:close/>
              </a:path>
              <a:path w="4205605" h="76200">
                <a:moveTo>
                  <a:pt x="4167124" y="0"/>
                </a:moveTo>
                <a:lnTo>
                  <a:pt x="4152330" y="2988"/>
                </a:lnTo>
                <a:lnTo>
                  <a:pt x="4140215" y="11144"/>
                </a:lnTo>
                <a:lnTo>
                  <a:pt x="4132030" y="23252"/>
                </a:lnTo>
                <a:lnTo>
                  <a:pt x="4129024" y="38100"/>
                </a:lnTo>
                <a:lnTo>
                  <a:pt x="4132030" y="52947"/>
                </a:lnTo>
                <a:lnTo>
                  <a:pt x="4140215" y="65055"/>
                </a:lnTo>
                <a:lnTo>
                  <a:pt x="4152330" y="73211"/>
                </a:lnTo>
                <a:lnTo>
                  <a:pt x="4167124" y="76200"/>
                </a:lnTo>
                <a:lnTo>
                  <a:pt x="4181971" y="73211"/>
                </a:lnTo>
                <a:lnTo>
                  <a:pt x="4194079" y="65055"/>
                </a:lnTo>
                <a:lnTo>
                  <a:pt x="4202235" y="52947"/>
                </a:lnTo>
                <a:lnTo>
                  <a:pt x="4203945" y="44450"/>
                </a:lnTo>
                <a:lnTo>
                  <a:pt x="4167124" y="44450"/>
                </a:lnTo>
                <a:lnTo>
                  <a:pt x="4167124" y="31750"/>
                </a:lnTo>
                <a:lnTo>
                  <a:pt x="4203945" y="31750"/>
                </a:lnTo>
                <a:lnTo>
                  <a:pt x="4202235" y="23252"/>
                </a:lnTo>
                <a:lnTo>
                  <a:pt x="4194079" y="11144"/>
                </a:lnTo>
                <a:lnTo>
                  <a:pt x="4181971" y="2988"/>
                </a:lnTo>
                <a:lnTo>
                  <a:pt x="4167124" y="0"/>
                </a:lnTo>
                <a:close/>
              </a:path>
              <a:path w="4205605" h="76200">
                <a:moveTo>
                  <a:pt x="74921" y="31750"/>
                </a:moveTo>
                <a:lnTo>
                  <a:pt x="38100" y="31750"/>
                </a:lnTo>
                <a:lnTo>
                  <a:pt x="38100" y="44450"/>
                </a:lnTo>
                <a:lnTo>
                  <a:pt x="74921" y="44450"/>
                </a:lnTo>
                <a:lnTo>
                  <a:pt x="76200" y="38100"/>
                </a:lnTo>
                <a:lnTo>
                  <a:pt x="74921" y="31750"/>
                </a:lnTo>
                <a:close/>
              </a:path>
              <a:path w="4205605" h="76200">
                <a:moveTo>
                  <a:pt x="4130309" y="31750"/>
                </a:moveTo>
                <a:lnTo>
                  <a:pt x="74921" y="31750"/>
                </a:lnTo>
                <a:lnTo>
                  <a:pt x="76200" y="38100"/>
                </a:lnTo>
                <a:lnTo>
                  <a:pt x="74921" y="44450"/>
                </a:lnTo>
                <a:lnTo>
                  <a:pt x="4130309" y="44450"/>
                </a:lnTo>
                <a:lnTo>
                  <a:pt x="4129024" y="38100"/>
                </a:lnTo>
                <a:lnTo>
                  <a:pt x="4130309" y="31750"/>
                </a:lnTo>
                <a:close/>
              </a:path>
              <a:path w="4205605" h="76200">
                <a:moveTo>
                  <a:pt x="4203945" y="31750"/>
                </a:moveTo>
                <a:lnTo>
                  <a:pt x="4167124" y="31750"/>
                </a:lnTo>
                <a:lnTo>
                  <a:pt x="4167124" y="44450"/>
                </a:lnTo>
                <a:lnTo>
                  <a:pt x="4203945" y="44450"/>
                </a:lnTo>
                <a:lnTo>
                  <a:pt x="4205224" y="38100"/>
                </a:lnTo>
                <a:lnTo>
                  <a:pt x="4203945" y="31750"/>
                </a:lnTo>
                <a:close/>
              </a:path>
            </a:pathLst>
          </a:custGeom>
          <a:solidFill>
            <a:srgbClr val="7E7E7E"/>
          </a:solidFill>
        </p:spPr>
        <p:txBody>
          <a:bodyPr wrap="square" lIns="0" tIns="0" rIns="0" bIns="0" rtlCol="0"/>
          <a:lstStyle/>
          <a:p/>
        </p:txBody>
      </p:sp>
      <p:sp>
        <p:nvSpPr>
          <p:cNvPr id="8" name="object 8"/>
          <p:cNvSpPr/>
          <p:nvPr/>
        </p:nvSpPr>
        <p:spPr>
          <a:xfrm>
            <a:off x="6146291" y="4189476"/>
            <a:ext cx="655320" cy="360045"/>
          </a:xfrm>
          <a:custGeom>
            <a:avLst/>
            <a:gdLst/>
            <a:ahLst/>
            <a:cxnLst/>
            <a:rect l="l" t="t" r="r" b="b"/>
            <a:pathLst>
              <a:path w="655320" h="360045">
                <a:moveTo>
                  <a:pt x="655319" y="0"/>
                </a:moveTo>
                <a:lnTo>
                  <a:pt x="327660" y="179831"/>
                </a:lnTo>
                <a:lnTo>
                  <a:pt x="0" y="0"/>
                </a:lnTo>
                <a:lnTo>
                  <a:pt x="0" y="179831"/>
                </a:lnTo>
                <a:lnTo>
                  <a:pt x="327660" y="359663"/>
                </a:lnTo>
                <a:lnTo>
                  <a:pt x="655319" y="179831"/>
                </a:lnTo>
                <a:lnTo>
                  <a:pt x="655319" y="0"/>
                </a:lnTo>
                <a:close/>
              </a:path>
            </a:pathLst>
          </a:custGeom>
          <a:solidFill>
            <a:srgbClr val="00AFEF"/>
          </a:solidFill>
        </p:spPr>
        <p:txBody>
          <a:bodyPr wrap="square" lIns="0" tIns="0" rIns="0" bIns="0" rtlCol="0"/>
          <a:lstStyle/>
          <a:p/>
        </p:txBody>
      </p:sp>
      <p:sp>
        <p:nvSpPr>
          <p:cNvPr id="9" name="object 9"/>
          <p:cNvSpPr/>
          <p:nvPr/>
        </p:nvSpPr>
        <p:spPr>
          <a:xfrm>
            <a:off x="6396228" y="4619244"/>
            <a:ext cx="4205605" cy="76200"/>
          </a:xfrm>
          <a:custGeom>
            <a:avLst/>
            <a:gdLst/>
            <a:ahLst/>
            <a:cxnLst/>
            <a:rect l="l" t="t" r="r" b="b"/>
            <a:pathLst>
              <a:path w="4205605" h="762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73211" y="52947"/>
                </a:lnTo>
                <a:lnTo>
                  <a:pt x="74921" y="44449"/>
                </a:lnTo>
                <a:lnTo>
                  <a:pt x="38100" y="44449"/>
                </a:lnTo>
                <a:lnTo>
                  <a:pt x="38100" y="31749"/>
                </a:lnTo>
                <a:lnTo>
                  <a:pt x="74921" y="31749"/>
                </a:lnTo>
                <a:lnTo>
                  <a:pt x="73211" y="23252"/>
                </a:lnTo>
                <a:lnTo>
                  <a:pt x="65055" y="11144"/>
                </a:lnTo>
                <a:lnTo>
                  <a:pt x="52947" y="2988"/>
                </a:lnTo>
                <a:lnTo>
                  <a:pt x="38100" y="0"/>
                </a:lnTo>
                <a:close/>
              </a:path>
              <a:path w="4205605" h="76200">
                <a:moveTo>
                  <a:pt x="4167124" y="0"/>
                </a:moveTo>
                <a:lnTo>
                  <a:pt x="4152330" y="2988"/>
                </a:lnTo>
                <a:lnTo>
                  <a:pt x="4140215" y="11144"/>
                </a:lnTo>
                <a:lnTo>
                  <a:pt x="4132030" y="23252"/>
                </a:lnTo>
                <a:lnTo>
                  <a:pt x="4129024" y="38099"/>
                </a:lnTo>
                <a:lnTo>
                  <a:pt x="4132030" y="52947"/>
                </a:lnTo>
                <a:lnTo>
                  <a:pt x="4140215" y="65055"/>
                </a:lnTo>
                <a:lnTo>
                  <a:pt x="4152330" y="73211"/>
                </a:lnTo>
                <a:lnTo>
                  <a:pt x="4167124" y="76199"/>
                </a:lnTo>
                <a:lnTo>
                  <a:pt x="4181971" y="73211"/>
                </a:lnTo>
                <a:lnTo>
                  <a:pt x="4194079" y="65055"/>
                </a:lnTo>
                <a:lnTo>
                  <a:pt x="4202235" y="52947"/>
                </a:lnTo>
                <a:lnTo>
                  <a:pt x="4203945" y="44449"/>
                </a:lnTo>
                <a:lnTo>
                  <a:pt x="4167124" y="44449"/>
                </a:lnTo>
                <a:lnTo>
                  <a:pt x="4167124" y="31749"/>
                </a:lnTo>
                <a:lnTo>
                  <a:pt x="4203945" y="31749"/>
                </a:lnTo>
                <a:lnTo>
                  <a:pt x="4202235" y="23252"/>
                </a:lnTo>
                <a:lnTo>
                  <a:pt x="4194079" y="11144"/>
                </a:lnTo>
                <a:lnTo>
                  <a:pt x="4181971" y="2988"/>
                </a:lnTo>
                <a:lnTo>
                  <a:pt x="4167124" y="0"/>
                </a:lnTo>
                <a:close/>
              </a:path>
              <a:path w="4205605" h="76200">
                <a:moveTo>
                  <a:pt x="74921" y="31749"/>
                </a:moveTo>
                <a:lnTo>
                  <a:pt x="38100" y="31749"/>
                </a:lnTo>
                <a:lnTo>
                  <a:pt x="38100" y="44449"/>
                </a:lnTo>
                <a:lnTo>
                  <a:pt x="74921" y="44449"/>
                </a:lnTo>
                <a:lnTo>
                  <a:pt x="76200" y="38099"/>
                </a:lnTo>
                <a:lnTo>
                  <a:pt x="74921" y="31749"/>
                </a:lnTo>
                <a:close/>
              </a:path>
              <a:path w="4205605" h="76200">
                <a:moveTo>
                  <a:pt x="4130309" y="31749"/>
                </a:moveTo>
                <a:lnTo>
                  <a:pt x="74921" y="31749"/>
                </a:lnTo>
                <a:lnTo>
                  <a:pt x="76200" y="38099"/>
                </a:lnTo>
                <a:lnTo>
                  <a:pt x="74921" y="44449"/>
                </a:lnTo>
                <a:lnTo>
                  <a:pt x="4130309" y="44449"/>
                </a:lnTo>
                <a:lnTo>
                  <a:pt x="4129024" y="38099"/>
                </a:lnTo>
                <a:lnTo>
                  <a:pt x="4130309" y="31749"/>
                </a:lnTo>
                <a:close/>
              </a:path>
              <a:path w="4205605" h="76200">
                <a:moveTo>
                  <a:pt x="4203945" y="31749"/>
                </a:moveTo>
                <a:lnTo>
                  <a:pt x="4167124" y="31749"/>
                </a:lnTo>
                <a:lnTo>
                  <a:pt x="4167124" y="44449"/>
                </a:lnTo>
                <a:lnTo>
                  <a:pt x="4203945" y="44449"/>
                </a:lnTo>
                <a:lnTo>
                  <a:pt x="4205224" y="38099"/>
                </a:lnTo>
                <a:lnTo>
                  <a:pt x="4203945" y="31749"/>
                </a:lnTo>
                <a:close/>
              </a:path>
            </a:pathLst>
          </a:custGeom>
          <a:solidFill>
            <a:srgbClr val="7E7E7E"/>
          </a:solidFill>
        </p:spPr>
        <p:txBody>
          <a:bodyPr wrap="square" lIns="0" tIns="0" rIns="0" bIns="0" rtlCol="0"/>
          <a:lstStyle/>
          <a:p/>
        </p:txBody>
      </p:sp>
      <p:sp>
        <p:nvSpPr>
          <p:cNvPr id="10" name="object 10"/>
          <p:cNvSpPr txBox="1"/>
          <p:nvPr/>
        </p:nvSpPr>
        <p:spPr>
          <a:xfrm>
            <a:off x="6837680" y="2530856"/>
            <a:ext cx="3435350" cy="3492500"/>
          </a:xfrm>
          <a:prstGeom prst="rect">
            <a:avLst/>
          </a:prstGeom>
        </p:spPr>
        <p:txBody>
          <a:bodyPr wrap="square" lIns="0" tIns="12700" rIns="0" bIns="0" rtlCol="0" vert="horz">
            <a:spAutoFit/>
          </a:bodyPr>
          <a:lstStyle/>
          <a:p>
            <a:pPr marL="12700" marR="1089025">
              <a:lnSpc>
                <a:spcPct val="120000"/>
              </a:lnSpc>
              <a:spcBef>
                <a:spcPts val="100"/>
              </a:spcBef>
            </a:pPr>
            <a:r>
              <a:rPr dirty="0" sz="1800" b="1">
                <a:solidFill>
                  <a:srgbClr val="585858"/>
                </a:solidFill>
                <a:latin typeface="微软雅黑"/>
                <a:cs typeface="微软雅黑"/>
              </a:rPr>
              <a:t>中国化工产值世界第一 占全球化工市场的</a:t>
            </a:r>
            <a:r>
              <a:rPr dirty="0" sz="1800" spc="5" b="1">
                <a:solidFill>
                  <a:srgbClr val="FF0000"/>
                </a:solidFill>
                <a:latin typeface="微软雅黑"/>
                <a:cs typeface="微软雅黑"/>
              </a:rPr>
              <a:t>40%</a:t>
            </a:r>
            <a:endParaRPr sz="1800">
              <a:latin typeface="微软雅黑"/>
              <a:cs typeface="微软雅黑"/>
            </a:endParaRPr>
          </a:p>
          <a:p>
            <a:pPr marL="25400">
              <a:lnSpc>
                <a:spcPct val="100000"/>
              </a:lnSpc>
              <a:spcBef>
                <a:spcPts val="1495"/>
              </a:spcBef>
            </a:pPr>
            <a:r>
              <a:rPr dirty="0" sz="2400" spc="-5" b="1">
                <a:solidFill>
                  <a:srgbClr val="585858"/>
                </a:solidFill>
                <a:latin typeface="微软雅黑"/>
                <a:cs typeface="微软雅黑"/>
              </a:rPr>
              <a:t>2020</a:t>
            </a:r>
            <a:r>
              <a:rPr dirty="0" sz="2400" b="1">
                <a:solidFill>
                  <a:srgbClr val="585858"/>
                </a:solidFill>
                <a:latin typeface="微软雅黑"/>
                <a:cs typeface="微软雅黑"/>
              </a:rPr>
              <a:t>年</a:t>
            </a:r>
            <a:endParaRPr sz="2400">
              <a:latin typeface="微软雅黑"/>
              <a:cs typeface="微软雅黑"/>
            </a:endParaRPr>
          </a:p>
          <a:p>
            <a:pPr marL="12700">
              <a:lnSpc>
                <a:spcPct val="100000"/>
              </a:lnSpc>
              <a:spcBef>
                <a:spcPts val="1635"/>
              </a:spcBef>
            </a:pPr>
            <a:r>
              <a:rPr dirty="0" sz="1800" b="1">
                <a:solidFill>
                  <a:srgbClr val="585858"/>
                </a:solidFill>
                <a:latin typeface="微软雅黑"/>
                <a:cs typeface="微软雅黑"/>
              </a:rPr>
              <a:t>全球十强中有</a:t>
            </a:r>
            <a:r>
              <a:rPr dirty="0" sz="1800" spc="5" b="1">
                <a:solidFill>
                  <a:srgbClr val="FF0000"/>
                </a:solidFill>
                <a:latin typeface="微软雅黑"/>
                <a:cs typeface="微软雅黑"/>
              </a:rPr>
              <a:t>5</a:t>
            </a:r>
            <a:r>
              <a:rPr dirty="0" sz="1800" b="1">
                <a:solidFill>
                  <a:srgbClr val="FF0000"/>
                </a:solidFill>
                <a:latin typeface="微软雅黑"/>
                <a:cs typeface="微软雅黑"/>
              </a:rPr>
              <a:t>家</a:t>
            </a:r>
            <a:r>
              <a:rPr dirty="0" sz="1800" b="1">
                <a:solidFill>
                  <a:srgbClr val="585858"/>
                </a:solidFill>
                <a:latin typeface="微软雅黑"/>
                <a:cs typeface="微软雅黑"/>
              </a:rPr>
              <a:t>化工公司</a:t>
            </a:r>
            <a:endParaRPr sz="1800">
              <a:latin typeface="微软雅黑"/>
              <a:cs typeface="微软雅黑"/>
            </a:endParaRPr>
          </a:p>
          <a:p>
            <a:pPr marL="12700">
              <a:lnSpc>
                <a:spcPct val="100000"/>
              </a:lnSpc>
              <a:spcBef>
                <a:spcPts val="430"/>
              </a:spcBef>
            </a:pPr>
            <a:r>
              <a:rPr dirty="0" sz="1800" b="1">
                <a:solidFill>
                  <a:srgbClr val="585858"/>
                </a:solidFill>
                <a:latin typeface="微软雅黑"/>
                <a:cs typeface="微软雅黑"/>
              </a:rPr>
              <a:t>世界</a:t>
            </a:r>
            <a:r>
              <a:rPr dirty="0" sz="1800" spc="5" b="1">
                <a:solidFill>
                  <a:srgbClr val="585858"/>
                </a:solidFill>
                <a:latin typeface="微软雅黑"/>
                <a:cs typeface="微软雅黑"/>
              </a:rPr>
              <a:t>500</a:t>
            </a:r>
            <a:r>
              <a:rPr dirty="0" sz="1800" b="1">
                <a:solidFill>
                  <a:srgbClr val="585858"/>
                </a:solidFill>
                <a:latin typeface="微软雅黑"/>
                <a:cs typeface="微软雅黑"/>
              </a:rPr>
              <a:t>强中有</a:t>
            </a:r>
            <a:r>
              <a:rPr dirty="0" sz="1800" spc="5" b="1">
                <a:solidFill>
                  <a:srgbClr val="FF0000"/>
                </a:solidFill>
                <a:latin typeface="微软雅黑"/>
                <a:cs typeface="微软雅黑"/>
              </a:rPr>
              <a:t>100</a:t>
            </a:r>
            <a:r>
              <a:rPr dirty="0" sz="1800" b="1">
                <a:solidFill>
                  <a:srgbClr val="FF0000"/>
                </a:solidFill>
                <a:latin typeface="微软雅黑"/>
                <a:cs typeface="微软雅黑"/>
              </a:rPr>
              <a:t>家化工公司</a:t>
            </a:r>
            <a:endParaRPr sz="1800">
              <a:latin typeface="微软雅黑"/>
              <a:cs typeface="微软雅黑"/>
            </a:endParaRPr>
          </a:p>
          <a:p>
            <a:pPr marL="25400">
              <a:lnSpc>
                <a:spcPct val="100000"/>
              </a:lnSpc>
              <a:spcBef>
                <a:spcPts val="2075"/>
              </a:spcBef>
            </a:pPr>
            <a:r>
              <a:rPr dirty="0" sz="2400" b="1">
                <a:solidFill>
                  <a:srgbClr val="585858"/>
                </a:solidFill>
                <a:latin typeface="微软雅黑"/>
                <a:cs typeface="微软雅黑"/>
              </a:rPr>
              <a:t>每一年</a:t>
            </a:r>
            <a:endParaRPr sz="2400">
              <a:latin typeface="微软雅黑"/>
              <a:cs typeface="微软雅黑"/>
            </a:endParaRPr>
          </a:p>
          <a:p>
            <a:pPr marL="12700" marR="5080">
              <a:lnSpc>
                <a:spcPct val="120000"/>
              </a:lnSpc>
              <a:spcBef>
                <a:spcPts val="1215"/>
              </a:spcBef>
            </a:pPr>
            <a:r>
              <a:rPr dirty="0" sz="1800" b="1">
                <a:solidFill>
                  <a:srgbClr val="585858"/>
                </a:solidFill>
                <a:latin typeface="微软雅黑"/>
                <a:cs typeface="微软雅黑"/>
              </a:rPr>
              <a:t>行业从业人员年均增加</a:t>
            </a:r>
            <a:r>
              <a:rPr dirty="0" sz="1800" spc="5" b="1">
                <a:solidFill>
                  <a:srgbClr val="585858"/>
                </a:solidFill>
                <a:latin typeface="微软雅黑"/>
                <a:cs typeface="微软雅黑"/>
              </a:rPr>
              <a:t>50</a:t>
            </a:r>
            <a:r>
              <a:rPr dirty="0" sz="1800" spc="-10" b="1">
                <a:solidFill>
                  <a:srgbClr val="585858"/>
                </a:solidFill>
                <a:latin typeface="微软雅黑"/>
                <a:cs typeface="微软雅黑"/>
              </a:rPr>
              <a:t>-</a:t>
            </a:r>
            <a:r>
              <a:rPr dirty="0" sz="1800" spc="5" b="1">
                <a:solidFill>
                  <a:srgbClr val="585858"/>
                </a:solidFill>
                <a:latin typeface="微软雅黑"/>
                <a:cs typeface="微软雅黑"/>
              </a:rPr>
              <a:t>85</a:t>
            </a:r>
            <a:r>
              <a:rPr dirty="0" sz="1800" b="1">
                <a:solidFill>
                  <a:srgbClr val="585858"/>
                </a:solidFill>
                <a:latin typeface="微软雅黑"/>
                <a:cs typeface="微软雅黑"/>
              </a:rPr>
              <a:t>万人 每年毕业生只能满足</a:t>
            </a:r>
            <a:r>
              <a:rPr dirty="0" sz="1800" b="1">
                <a:solidFill>
                  <a:srgbClr val="FF0000"/>
                </a:solidFill>
                <a:latin typeface="微软雅黑"/>
                <a:cs typeface="微软雅黑"/>
              </a:rPr>
              <a:t>25%</a:t>
            </a:r>
            <a:r>
              <a:rPr dirty="0" sz="1800" b="1">
                <a:solidFill>
                  <a:srgbClr val="585858"/>
                </a:solidFill>
                <a:latin typeface="微软雅黑"/>
                <a:cs typeface="微软雅黑"/>
              </a:rPr>
              <a:t>左右</a:t>
            </a:r>
            <a:endParaRPr sz="1800">
              <a:latin typeface="微软雅黑"/>
              <a:cs typeface="微软雅黑"/>
            </a:endParaRPr>
          </a:p>
        </p:txBody>
      </p:sp>
      <p:sp>
        <p:nvSpPr>
          <p:cNvPr id="11" name="object 11"/>
          <p:cNvSpPr/>
          <p:nvPr/>
        </p:nvSpPr>
        <p:spPr>
          <a:xfrm>
            <a:off x="6146291" y="5629655"/>
            <a:ext cx="655320" cy="360045"/>
          </a:xfrm>
          <a:custGeom>
            <a:avLst/>
            <a:gdLst/>
            <a:ahLst/>
            <a:cxnLst/>
            <a:rect l="l" t="t" r="r" b="b"/>
            <a:pathLst>
              <a:path w="655320" h="360045">
                <a:moveTo>
                  <a:pt x="655319" y="0"/>
                </a:moveTo>
                <a:lnTo>
                  <a:pt x="327660" y="179832"/>
                </a:lnTo>
                <a:lnTo>
                  <a:pt x="0" y="0"/>
                </a:lnTo>
                <a:lnTo>
                  <a:pt x="0" y="179832"/>
                </a:lnTo>
                <a:lnTo>
                  <a:pt x="327660" y="359664"/>
                </a:lnTo>
                <a:lnTo>
                  <a:pt x="655319" y="179832"/>
                </a:lnTo>
                <a:lnTo>
                  <a:pt x="655319" y="0"/>
                </a:lnTo>
                <a:close/>
              </a:path>
            </a:pathLst>
          </a:custGeom>
          <a:solidFill>
            <a:srgbClr val="006FC0"/>
          </a:solidFill>
        </p:spPr>
        <p:txBody>
          <a:bodyPr wrap="square" lIns="0" tIns="0" rIns="0" bIns="0" rtlCol="0"/>
          <a:lstStyle/>
          <a:p/>
        </p:txBody>
      </p:sp>
      <p:sp>
        <p:nvSpPr>
          <p:cNvPr id="12" name="object 12"/>
          <p:cNvSpPr/>
          <p:nvPr/>
        </p:nvSpPr>
        <p:spPr>
          <a:xfrm>
            <a:off x="6396228" y="6059423"/>
            <a:ext cx="4205605" cy="76200"/>
          </a:xfrm>
          <a:custGeom>
            <a:avLst/>
            <a:gdLst/>
            <a:ahLst/>
            <a:cxnLst/>
            <a:rect l="l" t="t" r="r" b="b"/>
            <a:pathLst>
              <a:path w="4205605" h="76200">
                <a:moveTo>
                  <a:pt x="38100" y="0"/>
                </a:moveTo>
                <a:lnTo>
                  <a:pt x="23252" y="2993"/>
                </a:lnTo>
                <a:lnTo>
                  <a:pt x="11144" y="11158"/>
                </a:lnTo>
                <a:lnTo>
                  <a:pt x="2988" y="23268"/>
                </a:lnTo>
                <a:lnTo>
                  <a:pt x="0" y="38099"/>
                </a:lnTo>
                <a:lnTo>
                  <a:pt x="2988" y="52931"/>
                </a:lnTo>
                <a:lnTo>
                  <a:pt x="11144" y="65041"/>
                </a:lnTo>
                <a:lnTo>
                  <a:pt x="23252" y="73206"/>
                </a:lnTo>
                <a:lnTo>
                  <a:pt x="38100" y="76199"/>
                </a:lnTo>
                <a:lnTo>
                  <a:pt x="52947" y="73206"/>
                </a:lnTo>
                <a:lnTo>
                  <a:pt x="65055" y="65041"/>
                </a:lnTo>
                <a:lnTo>
                  <a:pt x="73211" y="52931"/>
                </a:lnTo>
                <a:lnTo>
                  <a:pt x="74920" y="44449"/>
                </a:lnTo>
                <a:lnTo>
                  <a:pt x="38100" y="44449"/>
                </a:lnTo>
                <a:lnTo>
                  <a:pt x="38100" y="31749"/>
                </a:lnTo>
                <a:lnTo>
                  <a:pt x="74920" y="31749"/>
                </a:lnTo>
                <a:lnTo>
                  <a:pt x="73211" y="23268"/>
                </a:lnTo>
                <a:lnTo>
                  <a:pt x="65055" y="11158"/>
                </a:lnTo>
                <a:lnTo>
                  <a:pt x="52947" y="2993"/>
                </a:lnTo>
                <a:lnTo>
                  <a:pt x="38100" y="0"/>
                </a:lnTo>
                <a:close/>
              </a:path>
              <a:path w="4205605" h="76200">
                <a:moveTo>
                  <a:pt x="4167124" y="0"/>
                </a:moveTo>
                <a:lnTo>
                  <a:pt x="4152330" y="2993"/>
                </a:lnTo>
                <a:lnTo>
                  <a:pt x="4140215" y="11158"/>
                </a:lnTo>
                <a:lnTo>
                  <a:pt x="4132030" y="23268"/>
                </a:lnTo>
                <a:lnTo>
                  <a:pt x="4129024" y="38099"/>
                </a:lnTo>
                <a:lnTo>
                  <a:pt x="4132030" y="52931"/>
                </a:lnTo>
                <a:lnTo>
                  <a:pt x="4140215" y="65041"/>
                </a:lnTo>
                <a:lnTo>
                  <a:pt x="4152330" y="73206"/>
                </a:lnTo>
                <a:lnTo>
                  <a:pt x="4167124" y="76199"/>
                </a:lnTo>
                <a:lnTo>
                  <a:pt x="4181971" y="73206"/>
                </a:lnTo>
                <a:lnTo>
                  <a:pt x="4194079" y="65041"/>
                </a:lnTo>
                <a:lnTo>
                  <a:pt x="4202235" y="52931"/>
                </a:lnTo>
                <a:lnTo>
                  <a:pt x="4203944" y="44449"/>
                </a:lnTo>
                <a:lnTo>
                  <a:pt x="4167124" y="44449"/>
                </a:lnTo>
                <a:lnTo>
                  <a:pt x="4167124" y="31749"/>
                </a:lnTo>
                <a:lnTo>
                  <a:pt x="4203944" y="31749"/>
                </a:lnTo>
                <a:lnTo>
                  <a:pt x="4202235" y="23268"/>
                </a:lnTo>
                <a:lnTo>
                  <a:pt x="4194079" y="11158"/>
                </a:lnTo>
                <a:lnTo>
                  <a:pt x="4181971" y="2993"/>
                </a:lnTo>
                <a:lnTo>
                  <a:pt x="4167124" y="0"/>
                </a:lnTo>
                <a:close/>
              </a:path>
              <a:path w="4205605" h="76200">
                <a:moveTo>
                  <a:pt x="74920" y="31749"/>
                </a:moveTo>
                <a:lnTo>
                  <a:pt x="38100" y="31749"/>
                </a:lnTo>
                <a:lnTo>
                  <a:pt x="38100" y="44449"/>
                </a:lnTo>
                <a:lnTo>
                  <a:pt x="74920" y="44449"/>
                </a:lnTo>
                <a:lnTo>
                  <a:pt x="76200" y="38099"/>
                </a:lnTo>
                <a:lnTo>
                  <a:pt x="74920" y="31749"/>
                </a:lnTo>
                <a:close/>
              </a:path>
              <a:path w="4205605" h="76200">
                <a:moveTo>
                  <a:pt x="4130311" y="31749"/>
                </a:moveTo>
                <a:lnTo>
                  <a:pt x="74920" y="31749"/>
                </a:lnTo>
                <a:lnTo>
                  <a:pt x="76200" y="38099"/>
                </a:lnTo>
                <a:lnTo>
                  <a:pt x="74920" y="44449"/>
                </a:lnTo>
                <a:lnTo>
                  <a:pt x="4130311" y="44449"/>
                </a:lnTo>
                <a:lnTo>
                  <a:pt x="4129024" y="38099"/>
                </a:lnTo>
                <a:lnTo>
                  <a:pt x="4130311" y="31749"/>
                </a:lnTo>
                <a:close/>
              </a:path>
              <a:path w="4205605" h="76200">
                <a:moveTo>
                  <a:pt x="4203944" y="31749"/>
                </a:moveTo>
                <a:lnTo>
                  <a:pt x="4167124" y="31749"/>
                </a:lnTo>
                <a:lnTo>
                  <a:pt x="4167124" y="44449"/>
                </a:lnTo>
                <a:lnTo>
                  <a:pt x="4203944" y="44449"/>
                </a:lnTo>
                <a:lnTo>
                  <a:pt x="4205224" y="38099"/>
                </a:lnTo>
                <a:lnTo>
                  <a:pt x="4203944" y="31749"/>
                </a:lnTo>
                <a:close/>
              </a:path>
            </a:pathLst>
          </a:custGeom>
          <a:solidFill>
            <a:srgbClr val="7E7E7E"/>
          </a:solidFill>
        </p:spPr>
        <p:txBody>
          <a:bodyPr wrap="square" lIns="0" tIns="0" rIns="0" bIns="0" rtlCol="0"/>
          <a:lstStyle/>
          <a:p/>
        </p:txBody>
      </p:sp>
      <p:sp>
        <p:nvSpPr>
          <p:cNvPr id="13" name="object 13"/>
          <p:cNvSpPr txBox="1">
            <a:spLocks noGrp="1"/>
          </p:cNvSpPr>
          <p:nvPr>
            <p:ph type="title"/>
          </p:nvPr>
        </p:nvSpPr>
        <p:spPr>
          <a:xfrm>
            <a:off x="1781682" y="231089"/>
            <a:ext cx="199898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75">
                <a:latin typeface="Tahoma"/>
                <a:cs typeface="Tahoma"/>
              </a:rPr>
              <a:t> </a:t>
            </a:r>
            <a:r>
              <a:rPr dirty="0" spc="-15">
                <a:latin typeface="宋体"/>
                <a:cs typeface="宋体"/>
              </a:rPr>
              <a:t>化工</a:t>
            </a:r>
          </a:p>
        </p:txBody>
      </p:sp>
      <p:grpSp>
        <p:nvGrpSpPr>
          <p:cNvPr id="14" name="object 14"/>
          <p:cNvGrpSpPr/>
          <p:nvPr/>
        </p:nvGrpSpPr>
        <p:grpSpPr>
          <a:xfrm>
            <a:off x="1466088" y="1342644"/>
            <a:ext cx="8492490" cy="748030"/>
            <a:chOff x="1466088" y="1342644"/>
            <a:chExt cx="8492490" cy="748030"/>
          </a:xfrm>
        </p:grpSpPr>
        <p:pic>
          <p:nvPicPr>
            <p:cNvPr id="15" name="object 15"/>
            <p:cNvPicPr/>
            <p:nvPr/>
          </p:nvPicPr>
          <p:blipFill>
            <a:blip r:embed="rId3" cstate="print"/>
            <a:stretch>
              <a:fillRect/>
            </a:stretch>
          </p:blipFill>
          <p:spPr>
            <a:xfrm>
              <a:off x="1466088" y="1342644"/>
              <a:ext cx="2202941" cy="747522"/>
            </a:xfrm>
            <a:prstGeom prst="rect">
              <a:avLst/>
            </a:prstGeom>
          </p:spPr>
        </p:pic>
        <p:pic>
          <p:nvPicPr>
            <p:cNvPr id="16" name="object 16"/>
            <p:cNvPicPr/>
            <p:nvPr/>
          </p:nvPicPr>
          <p:blipFill>
            <a:blip r:embed="rId4" cstate="print"/>
            <a:stretch>
              <a:fillRect/>
            </a:stretch>
          </p:blipFill>
          <p:spPr>
            <a:xfrm>
              <a:off x="1679448" y="1853184"/>
              <a:ext cx="8279003" cy="23749"/>
            </a:xfrm>
            <a:prstGeom prst="rect">
              <a:avLst/>
            </a:prstGeom>
          </p:spPr>
        </p:pic>
      </p:grpSp>
      <p:sp>
        <p:nvSpPr>
          <p:cNvPr id="17" name="object 17"/>
          <p:cNvSpPr txBox="1"/>
          <p:nvPr/>
        </p:nvSpPr>
        <p:spPr>
          <a:xfrm>
            <a:off x="1669160" y="1240787"/>
            <a:ext cx="8302625" cy="1161415"/>
          </a:xfrm>
          <a:prstGeom prst="rect">
            <a:avLst/>
          </a:prstGeom>
        </p:spPr>
        <p:txBody>
          <a:bodyPr wrap="square" lIns="0" tIns="196850" rIns="0" bIns="0" rtlCol="0" vert="horz">
            <a:spAutoFit/>
          </a:bodyPr>
          <a:lstStyle/>
          <a:p>
            <a:pPr marL="12700">
              <a:lnSpc>
                <a:spcPct val="100000"/>
              </a:lnSpc>
              <a:spcBef>
                <a:spcPts val="1550"/>
              </a:spcBef>
            </a:pPr>
            <a:r>
              <a:rPr dirty="0" sz="2800" spc="-5" b="1">
                <a:latin typeface="微软雅黑"/>
                <a:cs typeface="微软雅黑"/>
              </a:rPr>
              <a:t>化学工业：</a:t>
            </a:r>
            <a:r>
              <a:rPr dirty="0" sz="2800" spc="-50" b="1">
                <a:latin typeface="微软雅黑"/>
                <a:cs typeface="微软雅黑"/>
              </a:rPr>
              <a:t> </a:t>
            </a:r>
            <a:r>
              <a:rPr dirty="0" sz="2800" spc="-5" b="1">
                <a:latin typeface="微软雅黑"/>
                <a:cs typeface="微软雅黑"/>
              </a:rPr>
              <a:t>过程工业最重要的组成部分，是</a:t>
            </a:r>
            <a:r>
              <a:rPr dirty="0" sz="2800" b="1">
                <a:latin typeface="微软雅黑"/>
                <a:cs typeface="微软雅黑"/>
              </a:rPr>
              <a:t>大</a:t>
            </a:r>
            <a:r>
              <a:rPr dirty="0" sz="2800" spc="-5" b="1">
                <a:latin typeface="微软雅黑"/>
                <a:cs typeface="微软雅黑"/>
              </a:rPr>
              <a:t>国支柱</a:t>
            </a:r>
            <a:endParaRPr sz="2800">
              <a:latin typeface="微软雅黑"/>
              <a:cs typeface="微软雅黑"/>
            </a:endParaRPr>
          </a:p>
          <a:p>
            <a:pPr marL="5193665">
              <a:lnSpc>
                <a:spcPct val="100000"/>
              </a:lnSpc>
              <a:spcBef>
                <a:spcPts val="1250"/>
              </a:spcBef>
            </a:pPr>
            <a:r>
              <a:rPr dirty="0" sz="2400" spc="-5" b="1">
                <a:solidFill>
                  <a:srgbClr val="585858"/>
                </a:solidFill>
                <a:latin typeface="微软雅黑"/>
                <a:cs typeface="微软雅黑"/>
              </a:rPr>
              <a:t>2020</a:t>
            </a:r>
            <a:r>
              <a:rPr dirty="0" sz="2400" b="1">
                <a:solidFill>
                  <a:srgbClr val="585858"/>
                </a:solidFill>
                <a:latin typeface="微软雅黑"/>
                <a:cs typeface="微软雅黑"/>
              </a:rPr>
              <a:t>年</a:t>
            </a:r>
            <a:endParaRPr sz="2400">
              <a:latin typeface="微软雅黑"/>
              <a:cs typeface="微软雅黑"/>
            </a:endParaRPr>
          </a:p>
        </p:txBody>
      </p:sp>
      <p:pic>
        <p:nvPicPr>
          <p:cNvPr id="18" name="object 18"/>
          <p:cNvPicPr/>
          <p:nvPr/>
        </p:nvPicPr>
        <p:blipFill>
          <a:blip r:embed="rId5" cstate="print"/>
          <a:stretch>
            <a:fillRect/>
          </a:stretch>
        </p:blipFill>
        <p:spPr>
          <a:xfrm>
            <a:off x="3349752" y="1342644"/>
            <a:ext cx="6820661" cy="747522"/>
          </a:xfrm>
          <a:prstGeom prst="rect">
            <a:avLst/>
          </a:prstGeom>
        </p:spPr>
      </p:pic>
      <p:sp>
        <p:nvSpPr>
          <p:cNvPr id="19" name="object 19"/>
          <p:cNvSpPr txBox="1"/>
          <p:nvPr/>
        </p:nvSpPr>
        <p:spPr>
          <a:xfrm>
            <a:off x="2255647" y="2383282"/>
            <a:ext cx="3026410" cy="39116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0000CC"/>
                </a:solidFill>
                <a:latin typeface="微软雅黑"/>
                <a:cs typeface="微软雅黑"/>
              </a:rPr>
              <a:t>全球</a:t>
            </a:r>
            <a:r>
              <a:rPr dirty="0" sz="2400" spc="-5" b="1">
                <a:solidFill>
                  <a:srgbClr val="0000CC"/>
                </a:solidFill>
                <a:latin typeface="微软雅黑"/>
                <a:cs typeface="微软雅黑"/>
              </a:rPr>
              <a:t>500</a:t>
            </a:r>
            <a:r>
              <a:rPr dirty="0" sz="2400" b="1">
                <a:solidFill>
                  <a:srgbClr val="0000CC"/>
                </a:solidFill>
                <a:latin typeface="微软雅黑"/>
                <a:cs typeface="微软雅黑"/>
              </a:rPr>
              <a:t>强榜单前十名</a:t>
            </a:r>
            <a:endParaRPr sz="2400">
              <a:latin typeface="微软雅黑"/>
              <a:cs typeface="微软雅黑"/>
            </a:endParaRPr>
          </a:p>
        </p:txBody>
      </p:sp>
      <p:sp>
        <p:nvSpPr>
          <p:cNvPr id="20" name="object 20"/>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1" name="object 2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4050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工科支柱</a:t>
            </a:r>
            <a:endParaRPr sz="3600">
              <a:latin typeface="黑体"/>
              <a:cs typeface="黑体"/>
            </a:endParaRPr>
          </a:p>
        </p:txBody>
      </p:sp>
      <p:grpSp>
        <p:nvGrpSpPr>
          <p:cNvPr id="4" name="object 4"/>
          <p:cNvGrpSpPr/>
          <p:nvPr/>
        </p:nvGrpSpPr>
        <p:grpSpPr>
          <a:xfrm>
            <a:off x="3220211" y="1537716"/>
            <a:ext cx="5459730" cy="4570730"/>
            <a:chOff x="3220211" y="1537716"/>
            <a:chExt cx="5459730" cy="4570730"/>
          </a:xfrm>
        </p:grpSpPr>
        <p:pic>
          <p:nvPicPr>
            <p:cNvPr id="5" name="object 5"/>
            <p:cNvPicPr/>
            <p:nvPr/>
          </p:nvPicPr>
          <p:blipFill>
            <a:blip r:embed="rId2" cstate="print"/>
            <a:stretch>
              <a:fillRect/>
            </a:stretch>
          </p:blipFill>
          <p:spPr>
            <a:xfrm>
              <a:off x="4596383" y="2844930"/>
              <a:ext cx="4078028" cy="3231258"/>
            </a:xfrm>
            <a:prstGeom prst="rect">
              <a:avLst/>
            </a:prstGeom>
          </p:spPr>
        </p:pic>
        <p:pic>
          <p:nvPicPr>
            <p:cNvPr id="6" name="object 6"/>
            <p:cNvPicPr/>
            <p:nvPr/>
          </p:nvPicPr>
          <p:blipFill>
            <a:blip r:embed="rId3" cstate="print"/>
            <a:stretch>
              <a:fillRect/>
            </a:stretch>
          </p:blipFill>
          <p:spPr>
            <a:xfrm>
              <a:off x="3329939" y="2660904"/>
              <a:ext cx="2647188" cy="3447288"/>
            </a:xfrm>
            <a:prstGeom prst="rect">
              <a:avLst/>
            </a:prstGeom>
          </p:spPr>
        </p:pic>
        <p:pic>
          <p:nvPicPr>
            <p:cNvPr id="7" name="object 7"/>
            <p:cNvPicPr/>
            <p:nvPr/>
          </p:nvPicPr>
          <p:blipFill>
            <a:blip r:embed="rId4" cstate="print"/>
            <a:stretch>
              <a:fillRect/>
            </a:stretch>
          </p:blipFill>
          <p:spPr>
            <a:xfrm>
              <a:off x="3220211" y="1537716"/>
              <a:ext cx="5459730" cy="1546098"/>
            </a:xfrm>
            <a:prstGeom prst="rect">
              <a:avLst/>
            </a:prstGeom>
          </p:spPr>
        </p:pic>
      </p:grpSp>
      <p:sp>
        <p:nvSpPr>
          <p:cNvPr id="8" name="object 8"/>
          <p:cNvSpPr txBox="1"/>
          <p:nvPr/>
        </p:nvSpPr>
        <p:spPr>
          <a:xfrm>
            <a:off x="4703826" y="2393696"/>
            <a:ext cx="2778125" cy="574040"/>
          </a:xfrm>
          <a:prstGeom prst="rect">
            <a:avLst/>
          </a:prstGeom>
        </p:spPr>
        <p:txBody>
          <a:bodyPr wrap="square" lIns="0" tIns="12700" rIns="0" bIns="0" rtlCol="0" vert="horz">
            <a:spAutoFit/>
          </a:bodyPr>
          <a:lstStyle/>
          <a:p>
            <a:pPr marL="12700">
              <a:lnSpc>
                <a:spcPct val="100000"/>
              </a:lnSpc>
              <a:spcBef>
                <a:spcPts val="100"/>
              </a:spcBef>
            </a:pPr>
            <a:r>
              <a:rPr dirty="0" sz="3600" spc="-5" b="1">
                <a:solidFill>
                  <a:srgbClr val="FFFFFF"/>
                </a:solidFill>
                <a:latin typeface="黑体"/>
                <a:cs typeface="黑体"/>
              </a:rPr>
              <a:t>现代工程科学</a:t>
            </a:r>
            <a:endParaRPr sz="3600">
              <a:latin typeface="黑体"/>
              <a:cs typeface="黑体"/>
            </a:endParaRPr>
          </a:p>
        </p:txBody>
      </p:sp>
      <p:grpSp>
        <p:nvGrpSpPr>
          <p:cNvPr id="9" name="object 9"/>
          <p:cNvGrpSpPr/>
          <p:nvPr/>
        </p:nvGrpSpPr>
        <p:grpSpPr>
          <a:xfrm>
            <a:off x="4881371" y="3451859"/>
            <a:ext cx="857250" cy="2101215"/>
            <a:chOff x="4881371" y="3451859"/>
            <a:chExt cx="857250" cy="2101215"/>
          </a:xfrm>
        </p:grpSpPr>
        <p:pic>
          <p:nvPicPr>
            <p:cNvPr id="10" name="object 10"/>
            <p:cNvPicPr/>
            <p:nvPr/>
          </p:nvPicPr>
          <p:blipFill>
            <a:blip r:embed="rId5" cstate="print"/>
            <a:stretch>
              <a:fillRect/>
            </a:stretch>
          </p:blipFill>
          <p:spPr>
            <a:xfrm>
              <a:off x="4881371" y="3451859"/>
              <a:ext cx="857250" cy="820674"/>
            </a:xfrm>
            <a:prstGeom prst="rect">
              <a:avLst/>
            </a:prstGeom>
          </p:spPr>
        </p:pic>
        <p:pic>
          <p:nvPicPr>
            <p:cNvPr id="11" name="object 11"/>
            <p:cNvPicPr/>
            <p:nvPr/>
          </p:nvPicPr>
          <p:blipFill>
            <a:blip r:embed="rId6" cstate="print"/>
            <a:stretch>
              <a:fillRect/>
            </a:stretch>
          </p:blipFill>
          <p:spPr>
            <a:xfrm>
              <a:off x="4881371" y="3878579"/>
              <a:ext cx="857250" cy="820674"/>
            </a:xfrm>
            <a:prstGeom prst="rect">
              <a:avLst/>
            </a:prstGeom>
          </p:spPr>
        </p:pic>
        <p:pic>
          <p:nvPicPr>
            <p:cNvPr id="12" name="object 12"/>
            <p:cNvPicPr/>
            <p:nvPr/>
          </p:nvPicPr>
          <p:blipFill>
            <a:blip r:embed="rId7" cstate="print"/>
            <a:stretch>
              <a:fillRect/>
            </a:stretch>
          </p:blipFill>
          <p:spPr>
            <a:xfrm>
              <a:off x="4881371" y="4305299"/>
              <a:ext cx="857250" cy="820674"/>
            </a:xfrm>
            <a:prstGeom prst="rect">
              <a:avLst/>
            </a:prstGeom>
          </p:spPr>
        </p:pic>
        <p:pic>
          <p:nvPicPr>
            <p:cNvPr id="13" name="object 13"/>
            <p:cNvPicPr/>
            <p:nvPr/>
          </p:nvPicPr>
          <p:blipFill>
            <a:blip r:embed="rId8" cstate="print"/>
            <a:stretch>
              <a:fillRect/>
            </a:stretch>
          </p:blipFill>
          <p:spPr>
            <a:xfrm>
              <a:off x="4881371" y="4732019"/>
              <a:ext cx="857250" cy="820674"/>
            </a:xfrm>
            <a:prstGeom prst="rect">
              <a:avLst/>
            </a:prstGeom>
          </p:spPr>
        </p:pic>
      </p:grpSp>
      <p:sp>
        <p:nvSpPr>
          <p:cNvPr id="14" name="object 14"/>
          <p:cNvSpPr txBox="1"/>
          <p:nvPr/>
        </p:nvSpPr>
        <p:spPr>
          <a:xfrm>
            <a:off x="5120132" y="3596132"/>
            <a:ext cx="381000" cy="1732280"/>
          </a:xfrm>
          <a:prstGeom prst="rect">
            <a:avLst/>
          </a:prstGeom>
        </p:spPr>
        <p:txBody>
          <a:bodyPr wrap="square" lIns="0" tIns="12065" rIns="0" bIns="0" rtlCol="0" vert="horz">
            <a:spAutoFit/>
          </a:bodyPr>
          <a:lstStyle/>
          <a:p>
            <a:pPr algn="just" marL="12700" marR="5080">
              <a:lnSpc>
                <a:spcPct val="100000"/>
              </a:lnSpc>
              <a:spcBef>
                <a:spcPts val="95"/>
              </a:spcBef>
            </a:pPr>
            <a:r>
              <a:rPr dirty="0" sz="2800" spc="-15" b="1">
                <a:latin typeface="黑体"/>
                <a:cs typeface="黑体"/>
              </a:rPr>
              <a:t>电 气 工 程</a:t>
            </a:r>
            <a:endParaRPr sz="2800">
              <a:latin typeface="黑体"/>
              <a:cs typeface="黑体"/>
            </a:endParaRPr>
          </a:p>
        </p:txBody>
      </p:sp>
      <p:grpSp>
        <p:nvGrpSpPr>
          <p:cNvPr id="15" name="object 15"/>
          <p:cNvGrpSpPr/>
          <p:nvPr/>
        </p:nvGrpSpPr>
        <p:grpSpPr>
          <a:xfrm>
            <a:off x="3558540" y="3479291"/>
            <a:ext cx="857250" cy="2101215"/>
            <a:chOff x="3558540" y="3479291"/>
            <a:chExt cx="857250" cy="2101215"/>
          </a:xfrm>
        </p:grpSpPr>
        <p:pic>
          <p:nvPicPr>
            <p:cNvPr id="16" name="object 16"/>
            <p:cNvPicPr/>
            <p:nvPr/>
          </p:nvPicPr>
          <p:blipFill>
            <a:blip r:embed="rId9" cstate="print"/>
            <a:stretch>
              <a:fillRect/>
            </a:stretch>
          </p:blipFill>
          <p:spPr>
            <a:xfrm>
              <a:off x="3558540" y="3479291"/>
              <a:ext cx="857250" cy="820673"/>
            </a:xfrm>
            <a:prstGeom prst="rect">
              <a:avLst/>
            </a:prstGeom>
          </p:spPr>
        </p:pic>
        <p:pic>
          <p:nvPicPr>
            <p:cNvPr id="17" name="object 17"/>
            <p:cNvPicPr/>
            <p:nvPr/>
          </p:nvPicPr>
          <p:blipFill>
            <a:blip r:embed="rId10" cstate="print"/>
            <a:stretch>
              <a:fillRect/>
            </a:stretch>
          </p:blipFill>
          <p:spPr>
            <a:xfrm>
              <a:off x="3558540" y="3906011"/>
              <a:ext cx="857250" cy="820674"/>
            </a:xfrm>
            <a:prstGeom prst="rect">
              <a:avLst/>
            </a:prstGeom>
          </p:spPr>
        </p:pic>
        <p:pic>
          <p:nvPicPr>
            <p:cNvPr id="18" name="object 18"/>
            <p:cNvPicPr/>
            <p:nvPr/>
          </p:nvPicPr>
          <p:blipFill>
            <a:blip r:embed="rId11" cstate="print"/>
            <a:stretch>
              <a:fillRect/>
            </a:stretch>
          </p:blipFill>
          <p:spPr>
            <a:xfrm>
              <a:off x="3558540" y="4332731"/>
              <a:ext cx="857250" cy="820674"/>
            </a:xfrm>
            <a:prstGeom prst="rect">
              <a:avLst/>
            </a:prstGeom>
          </p:spPr>
        </p:pic>
        <p:pic>
          <p:nvPicPr>
            <p:cNvPr id="19" name="object 19"/>
            <p:cNvPicPr/>
            <p:nvPr/>
          </p:nvPicPr>
          <p:blipFill>
            <a:blip r:embed="rId12" cstate="print"/>
            <a:stretch>
              <a:fillRect/>
            </a:stretch>
          </p:blipFill>
          <p:spPr>
            <a:xfrm>
              <a:off x="3558540" y="4759451"/>
              <a:ext cx="857250" cy="820674"/>
            </a:xfrm>
            <a:prstGeom prst="rect">
              <a:avLst/>
            </a:prstGeom>
          </p:spPr>
        </p:pic>
      </p:grpSp>
      <p:sp>
        <p:nvSpPr>
          <p:cNvPr id="20" name="object 20"/>
          <p:cNvSpPr txBox="1"/>
          <p:nvPr/>
        </p:nvSpPr>
        <p:spPr>
          <a:xfrm>
            <a:off x="3798570" y="3623309"/>
            <a:ext cx="381000" cy="1732280"/>
          </a:xfrm>
          <a:prstGeom prst="rect">
            <a:avLst/>
          </a:prstGeom>
        </p:spPr>
        <p:txBody>
          <a:bodyPr wrap="square" lIns="0" tIns="12065" rIns="0" bIns="0" rtlCol="0" vert="horz">
            <a:spAutoFit/>
          </a:bodyPr>
          <a:lstStyle/>
          <a:p>
            <a:pPr algn="just" marL="12700" marR="5080">
              <a:lnSpc>
                <a:spcPct val="100000"/>
              </a:lnSpc>
              <a:spcBef>
                <a:spcPts val="95"/>
              </a:spcBef>
            </a:pPr>
            <a:r>
              <a:rPr dirty="0" sz="2800" spc="-15" b="1">
                <a:latin typeface="黑体"/>
                <a:cs typeface="黑体"/>
              </a:rPr>
              <a:t>机 械 </a:t>
            </a:r>
            <a:r>
              <a:rPr dirty="0" sz="2800" spc="-10" b="1">
                <a:latin typeface="黑体"/>
                <a:cs typeface="黑体"/>
              </a:rPr>
              <a:t>工 </a:t>
            </a:r>
            <a:r>
              <a:rPr dirty="0" sz="2800" spc="-15" b="1">
                <a:latin typeface="黑体"/>
                <a:cs typeface="黑体"/>
              </a:rPr>
              <a:t>程</a:t>
            </a:r>
            <a:endParaRPr sz="2800">
              <a:latin typeface="黑体"/>
              <a:cs typeface="黑体"/>
            </a:endParaRPr>
          </a:p>
        </p:txBody>
      </p:sp>
      <p:grpSp>
        <p:nvGrpSpPr>
          <p:cNvPr id="21" name="object 21"/>
          <p:cNvGrpSpPr/>
          <p:nvPr/>
        </p:nvGrpSpPr>
        <p:grpSpPr>
          <a:xfrm>
            <a:off x="6228588" y="3521964"/>
            <a:ext cx="857250" cy="2101215"/>
            <a:chOff x="6228588" y="3521964"/>
            <a:chExt cx="857250" cy="2101215"/>
          </a:xfrm>
        </p:grpSpPr>
        <p:pic>
          <p:nvPicPr>
            <p:cNvPr id="22" name="object 22"/>
            <p:cNvPicPr/>
            <p:nvPr/>
          </p:nvPicPr>
          <p:blipFill>
            <a:blip r:embed="rId13" cstate="print"/>
            <a:stretch>
              <a:fillRect/>
            </a:stretch>
          </p:blipFill>
          <p:spPr>
            <a:xfrm>
              <a:off x="6228588" y="3521964"/>
              <a:ext cx="857250" cy="820674"/>
            </a:xfrm>
            <a:prstGeom prst="rect">
              <a:avLst/>
            </a:prstGeom>
          </p:spPr>
        </p:pic>
        <p:pic>
          <p:nvPicPr>
            <p:cNvPr id="23" name="object 23"/>
            <p:cNvPicPr/>
            <p:nvPr/>
          </p:nvPicPr>
          <p:blipFill>
            <a:blip r:embed="rId14" cstate="print"/>
            <a:stretch>
              <a:fillRect/>
            </a:stretch>
          </p:blipFill>
          <p:spPr>
            <a:xfrm>
              <a:off x="6228588" y="3948684"/>
              <a:ext cx="857250" cy="820674"/>
            </a:xfrm>
            <a:prstGeom prst="rect">
              <a:avLst/>
            </a:prstGeom>
          </p:spPr>
        </p:pic>
        <p:pic>
          <p:nvPicPr>
            <p:cNvPr id="24" name="object 24"/>
            <p:cNvPicPr/>
            <p:nvPr/>
          </p:nvPicPr>
          <p:blipFill>
            <a:blip r:embed="rId15" cstate="print"/>
            <a:stretch>
              <a:fillRect/>
            </a:stretch>
          </p:blipFill>
          <p:spPr>
            <a:xfrm>
              <a:off x="6228588" y="4375404"/>
              <a:ext cx="857250" cy="820674"/>
            </a:xfrm>
            <a:prstGeom prst="rect">
              <a:avLst/>
            </a:prstGeom>
          </p:spPr>
        </p:pic>
        <p:pic>
          <p:nvPicPr>
            <p:cNvPr id="25" name="object 25"/>
            <p:cNvPicPr/>
            <p:nvPr/>
          </p:nvPicPr>
          <p:blipFill>
            <a:blip r:embed="rId8" cstate="print"/>
            <a:stretch>
              <a:fillRect/>
            </a:stretch>
          </p:blipFill>
          <p:spPr>
            <a:xfrm>
              <a:off x="6228588" y="4802124"/>
              <a:ext cx="857250" cy="820673"/>
            </a:xfrm>
            <a:prstGeom prst="rect">
              <a:avLst/>
            </a:prstGeom>
          </p:spPr>
        </p:pic>
      </p:grpSp>
      <p:sp>
        <p:nvSpPr>
          <p:cNvPr id="26" name="object 26"/>
          <p:cNvSpPr txBox="1"/>
          <p:nvPr/>
        </p:nvSpPr>
        <p:spPr>
          <a:xfrm>
            <a:off x="6467602" y="3665931"/>
            <a:ext cx="381000" cy="1732280"/>
          </a:xfrm>
          <a:prstGeom prst="rect">
            <a:avLst/>
          </a:prstGeom>
        </p:spPr>
        <p:txBody>
          <a:bodyPr wrap="square" lIns="0" tIns="12065" rIns="0" bIns="0" rtlCol="0" vert="horz">
            <a:spAutoFit/>
          </a:bodyPr>
          <a:lstStyle/>
          <a:p>
            <a:pPr algn="just" marL="12700" marR="5080">
              <a:lnSpc>
                <a:spcPct val="100000"/>
              </a:lnSpc>
              <a:spcBef>
                <a:spcPts val="95"/>
              </a:spcBef>
            </a:pPr>
            <a:r>
              <a:rPr dirty="0" sz="2800" spc="-10" b="1">
                <a:latin typeface="黑体"/>
                <a:cs typeface="黑体"/>
              </a:rPr>
              <a:t>土 </a:t>
            </a:r>
            <a:r>
              <a:rPr dirty="0" sz="2800" spc="-15" b="1">
                <a:latin typeface="黑体"/>
                <a:cs typeface="黑体"/>
              </a:rPr>
              <a:t>木 工 程</a:t>
            </a:r>
            <a:endParaRPr sz="2800">
              <a:latin typeface="黑体"/>
              <a:cs typeface="黑体"/>
            </a:endParaRPr>
          </a:p>
        </p:txBody>
      </p:sp>
      <p:grpSp>
        <p:nvGrpSpPr>
          <p:cNvPr id="27" name="object 27"/>
          <p:cNvGrpSpPr/>
          <p:nvPr/>
        </p:nvGrpSpPr>
        <p:grpSpPr>
          <a:xfrm>
            <a:off x="7555992" y="3514344"/>
            <a:ext cx="857250" cy="2101215"/>
            <a:chOff x="7555992" y="3514344"/>
            <a:chExt cx="857250" cy="2101215"/>
          </a:xfrm>
        </p:grpSpPr>
        <p:pic>
          <p:nvPicPr>
            <p:cNvPr id="28" name="object 28"/>
            <p:cNvPicPr/>
            <p:nvPr/>
          </p:nvPicPr>
          <p:blipFill>
            <a:blip r:embed="rId16" cstate="print"/>
            <a:stretch>
              <a:fillRect/>
            </a:stretch>
          </p:blipFill>
          <p:spPr>
            <a:xfrm>
              <a:off x="7555992" y="3514344"/>
              <a:ext cx="857250" cy="820673"/>
            </a:xfrm>
            <a:prstGeom prst="rect">
              <a:avLst/>
            </a:prstGeom>
          </p:spPr>
        </p:pic>
        <p:pic>
          <p:nvPicPr>
            <p:cNvPr id="29" name="object 29"/>
            <p:cNvPicPr/>
            <p:nvPr/>
          </p:nvPicPr>
          <p:blipFill>
            <a:blip r:embed="rId17" cstate="print"/>
            <a:stretch>
              <a:fillRect/>
            </a:stretch>
          </p:blipFill>
          <p:spPr>
            <a:xfrm>
              <a:off x="7555992" y="3941063"/>
              <a:ext cx="857250" cy="820674"/>
            </a:xfrm>
            <a:prstGeom prst="rect">
              <a:avLst/>
            </a:prstGeom>
          </p:spPr>
        </p:pic>
        <p:pic>
          <p:nvPicPr>
            <p:cNvPr id="30" name="object 30"/>
            <p:cNvPicPr/>
            <p:nvPr/>
          </p:nvPicPr>
          <p:blipFill>
            <a:blip r:embed="rId18" cstate="print"/>
            <a:stretch>
              <a:fillRect/>
            </a:stretch>
          </p:blipFill>
          <p:spPr>
            <a:xfrm>
              <a:off x="7555992" y="4367783"/>
              <a:ext cx="857250" cy="820674"/>
            </a:xfrm>
            <a:prstGeom prst="rect">
              <a:avLst/>
            </a:prstGeom>
          </p:spPr>
        </p:pic>
        <p:pic>
          <p:nvPicPr>
            <p:cNvPr id="31" name="object 31"/>
            <p:cNvPicPr/>
            <p:nvPr/>
          </p:nvPicPr>
          <p:blipFill>
            <a:blip r:embed="rId19" cstate="print"/>
            <a:stretch>
              <a:fillRect/>
            </a:stretch>
          </p:blipFill>
          <p:spPr>
            <a:xfrm>
              <a:off x="7555992" y="4794504"/>
              <a:ext cx="857250" cy="820674"/>
            </a:xfrm>
            <a:prstGeom prst="rect">
              <a:avLst/>
            </a:prstGeom>
          </p:spPr>
        </p:pic>
      </p:grpSp>
      <p:sp>
        <p:nvSpPr>
          <p:cNvPr id="32" name="object 32"/>
          <p:cNvSpPr txBox="1"/>
          <p:nvPr/>
        </p:nvSpPr>
        <p:spPr>
          <a:xfrm>
            <a:off x="7796021" y="3657727"/>
            <a:ext cx="381000" cy="1732280"/>
          </a:xfrm>
          <a:prstGeom prst="rect">
            <a:avLst/>
          </a:prstGeom>
        </p:spPr>
        <p:txBody>
          <a:bodyPr wrap="square" lIns="0" tIns="12065" rIns="0" bIns="0" rtlCol="0" vert="horz">
            <a:spAutoFit/>
          </a:bodyPr>
          <a:lstStyle/>
          <a:p>
            <a:pPr algn="just" marL="12700" marR="5080">
              <a:lnSpc>
                <a:spcPct val="100000"/>
              </a:lnSpc>
              <a:spcBef>
                <a:spcPts val="95"/>
              </a:spcBef>
            </a:pPr>
            <a:r>
              <a:rPr dirty="0" sz="2800" spc="-15" b="1">
                <a:latin typeface="黑体"/>
                <a:cs typeface="黑体"/>
              </a:rPr>
              <a:t>化 </a:t>
            </a:r>
            <a:r>
              <a:rPr dirty="0" sz="2800" spc="-10" b="1">
                <a:latin typeface="黑体"/>
                <a:cs typeface="黑体"/>
              </a:rPr>
              <a:t>学 </a:t>
            </a:r>
            <a:r>
              <a:rPr dirty="0" sz="2800" spc="-15" b="1">
                <a:latin typeface="黑体"/>
                <a:cs typeface="黑体"/>
              </a:rPr>
              <a:t>工 程</a:t>
            </a:r>
            <a:endParaRPr sz="2800">
              <a:latin typeface="黑体"/>
              <a:cs typeface="黑体"/>
            </a:endParaRPr>
          </a:p>
        </p:txBody>
      </p:sp>
      <p:sp>
        <p:nvSpPr>
          <p:cNvPr id="33" name="object 33"/>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34" name="object 3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2386965"/>
            <a:chOff x="0" y="958596"/>
            <a:chExt cx="12192000" cy="238696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p:nvPr/>
          </p:nvSpPr>
          <p:spPr>
            <a:xfrm>
              <a:off x="740663" y="1296924"/>
              <a:ext cx="5789930" cy="2047239"/>
            </a:xfrm>
            <a:custGeom>
              <a:avLst/>
              <a:gdLst/>
              <a:ahLst/>
              <a:cxnLst/>
              <a:rect l="l" t="t" r="r" b="b"/>
              <a:pathLst>
                <a:path w="5789930" h="2047239">
                  <a:moveTo>
                    <a:pt x="0" y="2046731"/>
                  </a:moveTo>
                  <a:lnTo>
                    <a:pt x="5789676" y="2046731"/>
                  </a:lnTo>
                  <a:lnTo>
                    <a:pt x="5789676" y="0"/>
                  </a:lnTo>
                  <a:lnTo>
                    <a:pt x="0" y="0"/>
                  </a:lnTo>
                  <a:lnTo>
                    <a:pt x="0" y="2046731"/>
                  </a:lnTo>
                  <a:close/>
                </a:path>
              </a:pathLst>
            </a:custGeom>
            <a:ln w="3175">
              <a:solidFill>
                <a:srgbClr val="0E6EC5"/>
              </a:solidFill>
            </a:ln>
          </p:spPr>
          <p:txBody>
            <a:bodyPr wrap="square" lIns="0" tIns="0" rIns="0" bIns="0" rtlCol="0"/>
            <a:lstStyle/>
            <a:p/>
          </p:txBody>
        </p:sp>
      </p:grpSp>
      <p:sp>
        <p:nvSpPr>
          <p:cNvPr id="5" name="object 5"/>
          <p:cNvSpPr txBox="1"/>
          <p:nvPr/>
        </p:nvSpPr>
        <p:spPr>
          <a:xfrm>
            <a:off x="740663" y="1296924"/>
            <a:ext cx="5789930" cy="2047239"/>
          </a:xfrm>
          <a:prstGeom prst="rect">
            <a:avLst/>
          </a:prstGeom>
          <a:ln w="3175">
            <a:solidFill>
              <a:srgbClr val="0E6EC5"/>
            </a:solidFill>
          </a:ln>
        </p:spPr>
        <p:txBody>
          <a:bodyPr wrap="square" lIns="0" tIns="14604" rIns="0" bIns="0" rtlCol="0" vert="horz">
            <a:spAutoFit/>
          </a:bodyPr>
          <a:lstStyle/>
          <a:p>
            <a:pPr marL="334010">
              <a:lnSpc>
                <a:spcPct val="100000"/>
              </a:lnSpc>
              <a:spcBef>
                <a:spcPts val="114"/>
              </a:spcBef>
            </a:pPr>
            <a:r>
              <a:rPr dirty="0" sz="3600" b="1">
                <a:solidFill>
                  <a:srgbClr val="0E6EC5"/>
                </a:solidFill>
                <a:latin typeface="微软雅黑"/>
                <a:cs typeface="微软雅黑"/>
              </a:rPr>
              <a:t>化学工程（简称化工）</a:t>
            </a:r>
            <a:endParaRPr sz="3600">
              <a:latin typeface="微软雅黑"/>
              <a:cs typeface="微软雅黑"/>
            </a:endParaRPr>
          </a:p>
          <a:p>
            <a:pPr marL="334010">
              <a:lnSpc>
                <a:spcPct val="100000"/>
              </a:lnSpc>
              <a:spcBef>
                <a:spcPts val="770"/>
              </a:spcBef>
            </a:pPr>
            <a:r>
              <a:rPr dirty="0" sz="2400" b="1">
                <a:solidFill>
                  <a:srgbClr val="0E6EC5"/>
                </a:solidFill>
                <a:latin typeface="微软雅黑"/>
                <a:cs typeface="微软雅黑"/>
              </a:rPr>
              <a:t>利用</a:t>
            </a:r>
            <a:r>
              <a:rPr dirty="0" sz="2400" b="1">
                <a:solidFill>
                  <a:srgbClr val="FF0000"/>
                </a:solidFill>
                <a:latin typeface="微软雅黑"/>
                <a:cs typeface="微软雅黑"/>
              </a:rPr>
              <a:t>设计、优化</a:t>
            </a:r>
            <a:r>
              <a:rPr dirty="0" sz="2400" b="1">
                <a:solidFill>
                  <a:srgbClr val="0E6EC5"/>
                </a:solidFill>
                <a:latin typeface="微软雅黑"/>
                <a:cs typeface="微软雅黑"/>
              </a:rPr>
              <a:t>和</a:t>
            </a:r>
            <a:r>
              <a:rPr dirty="0" sz="2400" b="1">
                <a:solidFill>
                  <a:srgbClr val="FF0000"/>
                </a:solidFill>
                <a:latin typeface="微软雅黑"/>
                <a:cs typeface="微软雅黑"/>
              </a:rPr>
              <a:t>控制</a:t>
            </a:r>
            <a:r>
              <a:rPr dirty="0" sz="2400" b="1">
                <a:solidFill>
                  <a:srgbClr val="0E6EC5"/>
                </a:solidFill>
                <a:latin typeface="微软雅黑"/>
                <a:cs typeface="微软雅黑"/>
              </a:rPr>
              <a:t>手段</a:t>
            </a:r>
            <a:endParaRPr sz="2400">
              <a:latin typeface="微软雅黑"/>
              <a:cs typeface="微软雅黑"/>
            </a:endParaRPr>
          </a:p>
          <a:p>
            <a:pPr marL="334010">
              <a:lnSpc>
                <a:spcPct val="100000"/>
              </a:lnSpc>
              <a:spcBef>
                <a:spcPts val="575"/>
              </a:spcBef>
            </a:pPr>
            <a:r>
              <a:rPr dirty="0" sz="2400" b="1">
                <a:solidFill>
                  <a:srgbClr val="0E6EC5"/>
                </a:solidFill>
                <a:latin typeface="微软雅黑"/>
                <a:cs typeface="微软雅黑"/>
              </a:rPr>
              <a:t>按照</a:t>
            </a:r>
            <a:r>
              <a:rPr dirty="0" sz="2400" b="1">
                <a:solidFill>
                  <a:srgbClr val="FF0000"/>
                </a:solidFill>
                <a:latin typeface="微软雅黑"/>
                <a:cs typeface="微软雅黑"/>
              </a:rPr>
              <a:t>安全、可持续</a:t>
            </a:r>
            <a:r>
              <a:rPr dirty="0" sz="2400" b="1">
                <a:solidFill>
                  <a:srgbClr val="0E6EC5"/>
                </a:solidFill>
                <a:latin typeface="微软雅黑"/>
                <a:cs typeface="微软雅黑"/>
              </a:rPr>
              <a:t>和</a:t>
            </a:r>
            <a:r>
              <a:rPr dirty="0" sz="2400" b="1">
                <a:solidFill>
                  <a:srgbClr val="FF0000"/>
                </a:solidFill>
                <a:latin typeface="微软雅黑"/>
                <a:cs typeface="微软雅黑"/>
              </a:rPr>
              <a:t>盈利</a:t>
            </a:r>
            <a:r>
              <a:rPr dirty="0" sz="2400" b="1">
                <a:solidFill>
                  <a:srgbClr val="0E6EC5"/>
                </a:solidFill>
                <a:latin typeface="微软雅黑"/>
                <a:cs typeface="微软雅黑"/>
              </a:rPr>
              <a:t>的方式</a:t>
            </a:r>
            <a:endParaRPr sz="2400">
              <a:latin typeface="微软雅黑"/>
              <a:cs typeface="微软雅黑"/>
            </a:endParaRPr>
          </a:p>
          <a:p>
            <a:pPr marL="334010">
              <a:lnSpc>
                <a:spcPct val="100000"/>
              </a:lnSpc>
              <a:spcBef>
                <a:spcPts val="580"/>
              </a:spcBef>
            </a:pPr>
            <a:r>
              <a:rPr dirty="0" sz="2400" b="1">
                <a:solidFill>
                  <a:srgbClr val="FF0000"/>
                </a:solidFill>
                <a:latin typeface="微软雅黑"/>
                <a:cs typeface="微软雅黑"/>
              </a:rPr>
              <a:t>大规模</a:t>
            </a:r>
            <a:r>
              <a:rPr dirty="0" sz="2400" b="1">
                <a:solidFill>
                  <a:srgbClr val="0E6EC5"/>
                </a:solidFill>
                <a:latin typeface="微软雅黑"/>
                <a:cs typeface="微软雅黑"/>
              </a:rPr>
              <a:t>生产与加工材料与化学品的学科</a:t>
            </a:r>
            <a:endParaRPr sz="2400">
              <a:latin typeface="微软雅黑"/>
              <a:cs typeface="微软雅黑"/>
            </a:endParaRPr>
          </a:p>
        </p:txBody>
      </p:sp>
      <p:grpSp>
        <p:nvGrpSpPr>
          <p:cNvPr id="6" name="object 6"/>
          <p:cNvGrpSpPr/>
          <p:nvPr/>
        </p:nvGrpSpPr>
        <p:grpSpPr>
          <a:xfrm>
            <a:off x="691895" y="1250950"/>
            <a:ext cx="5919470" cy="5205730"/>
            <a:chOff x="691895" y="1250950"/>
            <a:chExt cx="5919470" cy="5205730"/>
          </a:xfrm>
        </p:grpSpPr>
        <p:sp>
          <p:nvSpPr>
            <p:cNvPr id="7" name="object 7"/>
            <p:cNvSpPr/>
            <p:nvPr/>
          </p:nvSpPr>
          <p:spPr>
            <a:xfrm>
              <a:off x="691896" y="1250949"/>
              <a:ext cx="5919470" cy="2139950"/>
            </a:xfrm>
            <a:custGeom>
              <a:avLst/>
              <a:gdLst/>
              <a:ahLst/>
              <a:cxnLst/>
              <a:rect l="l" t="t" r="r" b="b"/>
              <a:pathLst>
                <a:path w="5919470" h="2139950">
                  <a:moveTo>
                    <a:pt x="382524" y="0"/>
                  </a:moveTo>
                  <a:lnTo>
                    <a:pt x="0" y="0"/>
                  </a:lnTo>
                  <a:lnTo>
                    <a:pt x="0" y="110490"/>
                  </a:lnTo>
                  <a:lnTo>
                    <a:pt x="0" y="384810"/>
                  </a:lnTo>
                  <a:lnTo>
                    <a:pt x="109296" y="384810"/>
                  </a:lnTo>
                  <a:lnTo>
                    <a:pt x="109296" y="110490"/>
                  </a:lnTo>
                  <a:lnTo>
                    <a:pt x="382524" y="110490"/>
                  </a:lnTo>
                  <a:lnTo>
                    <a:pt x="382524" y="0"/>
                  </a:lnTo>
                  <a:close/>
                </a:path>
                <a:path w="5919470" h="2139950">
                  <a:moveTo>
                    <a:pt x="5919203" y="1756410"/>
                  </a:moveTo>
                  <a:lnTo>
                    <a:pt x="5809107" y="1756410"/>
                  </a:lnTo>
                  <a:lnTo>
                    <a:pt x="5809107" y="2030730"/>
                  </a:lnTo>
                  <a:lnTo>
                    <a:pt x="5533644" y="2030730"/>
                  </a:lnTo>
                  <a:lnTo>
                    <a:pt x="5533644" y="2139950"/>
                  </a:lnTo>
                  <a:lnTo>
                    <a:pt x="5919203" y="2139950"/>
                  </a:lnTo>
                  <a:lnTo>
                    <a:pt x="5919203" y="2030730"/>
                  </a:lnTo>
                  <a:lnTo>
                    <a:pt x="5919203" y="1756410"/>
                  </a:lnTo>
                  <a:close/>
                </a:path>
              </a:pathLst>
            </a:custGeom>
            <a:solidFill>
              <a:srgbClr val="0E6EC5"/>
            </a:solidFill>
          </p:spPr>
          <p:txBody>
            <a:bodyPr wrap="square" lIns="0" tIns="0" rIns="0" bIns="0" rtlCol="0"/>
            <a:lstStyle/>
            <a:p/>
          </p:txBody>
        </p:sp>
        <p:pic>
          <p:nvPicPr>
            <p:cNvPr id="8" name="object 8"/>
            <p:cNvPicPr/>
            <p:nvPr/>
          </p:nvPicPr>
          <p:blipFill>
            <a:blip r:embed="rId2" cstate="print"/>
            <a:stretch>
              <a:fillRect/>
            </a:stretch>
          </p:blipFill>
          <p:spPr>
            <a:xfrm>
              <a:off x="1062227" y="3965448"/>
              <a:ext cx="1869948" cy="1956815"/>
            </a:xfrm>
            <a:prstGeom prst="rect">
              <a:avLst/>
            </a:prstGeom>
          </p:spPr>
        </p:pic>
        <p:sp>
          <p:nvSpPr>
            <p:cNvPr id="9" name="object 9"/>
            <p:cNvSpPr/>
            <p:nvPr/>
          </p:nvSpPr>
          <p:spPr>
            <a:xfrm>
              <a:off x="1062227" y="3965448"/>
              <a:ext cx="1870075" cy="1957070"/>
            </a:xfrm>
            <a:custGeom>
              <a:avLst/>
              <a:gdLst/>
              <a:ahLst/>
              <a:cxnLst/>
              <a:rect l="l" t="t" r="r" b="b"/>
              <a:pathLst>
                <a:path w="1870075" h="1957070">
                  <a:moveTo>
                    <a:pt x="0" y="186944"/>
                  </a:moveTo>
                  <a:lnTo>
                    <a:pt x="6679" y="137245"/>
                  </a:lnTo>
                  <a:lnTo>
                    <a:pt x="25529" y="92587"/>
                  </a:lnTo>
                  <a:lnTo>
                    <a:pt x="54768" y="54752"/>
                  </a:lnTo>
                  <a:lnTo>
                    <a:pt x="92614" y="25522"/>
                  </a:lnTo>
                  <a:lnTo>
                    <a:pt x="137283" y="6677"/>
                  </a:lnTo>
                  <a:lnTo>
                    <a:pt x="186994" y="0"/>
                  </a:lnTo>
                  <a:lnTo>
                    <a:pt x="1683003" y="0"/>
                  </a:lnTo>
                  <a:lnTo>
                    <a:pt x="1732702" y="6677"/>
                  </a:lnTo>
                  <a:lnTo>
                    <a:pt x="1777360" y="25522"/>
                  </a:lnTo>
                  <a:lnTo>
                    <a:pt x="1815195" y="54752"/>
                  </a:lnTo>
                  <a:lnTo>
                    <a:pt x="1844425" y="92587"/>
                  </a:lnTo>
                  <a:lnTo>
                    <a:pt x="1863270" y="137245"/>
                  </a:lnTo>
                  <a:lnTo>
                    <a:pt x="1869948" y="186944"/>
                  </a:lnTo>
                  <a:lnTo>
                    <a:pt x="1869948" y="1769859"/>
                  </a:lnTo>
                  <a:lnTo>
                    <a:pt x="1863270" y="1819558"/>
                  </a:lnTo>
                  <a:lnTo>
                    <a:pt x="1844425" y="1864218"/>
                  </a:lnTo>
                  <a:lnTo>
                    <a:pt x="1815195" y="1902056"/>
                  </a:lnTo>
                  <a:lnTo>
                    <a:pt x="1777360" y="1931290"/>
                  </a:lnTo>
                  <a:lnTo>
                    <a:pt x="1732702" y="1950137"/>
                  </a:lnTo>
                  <a:lnTo>
                    <a:pt x="1683003" y="1956815"/>
                  </a:lnTo>
                  <a:lnTo>
                    <a:pt x="186994" y="1956815"/>
                  </a:lnTo>
                  <a:lnTo>
                    <a:pt x="137283" y="1950137"/>
                  </a:lnTo>
                  <a:lnTo>
                    <a:pt x="92614" y="1931290"/>
                  </a:lnTo>
                  <a:lnTo>
                    <a:pt x="54768" y="1902056"/>
                  </a:lnTo>
                  <a:lnTo>
                    <a:pt x="25529" y="1864218"/>
                  </a:lnTo>
                  <a:lnTo>
                    <a:pt x="6679" y="1819558"/>
                  </a:lnTo>
                  <a:lnTo>
                    <a:pt x="0" y="1769859"/>
                  </a:lnTo>
                  <a:lnTo>
                    <a:pt x="0" y="186944"/>
                  </a:lnTo>
                  <a:close/>
                </a:path>
              </a:pathLst>
            </a:custGeom>
            <a:ln w="12192">
              <a:solidFill>
                <a:srgbClr val="0E6EC5"/>
              </a:solidFill>
            </a:ln>
          </p:spPr>
          <p:txBody>
            <a:bodyPr wrap="square" lIns="0" tIns="0" rIns="0" bIns="0" rtlCol="0"/>
            <a:lstStyle/>
            <a:p/>
          </p:txBody>
        </p:sp>
        <p:sp>
          <p:nvSpPr>
            <p:cNvPr id="10" name="object 10"/>
            <p:cNvSpPr/>
            <p:nvPr/>
          </p:nvSpPr>
          <p:spPr>
            <a:xfrm>
              <a:off x="2370454" y="5885891"/>
              <a:ext cx="2497455" cy="570865"/>
            </a:xfrm>
            <a:custGeom>
              <a:avLst/>
              <a:gdLst/>
              <a:ahLst/>
              <a:cxnLst/>
              <a:rect l="l" t="t" r="r" b="b"/>
              <a:pathLst>
                <a:path w="2497454" h="570864">
                  <a:moveTo>
                    <a:pt x="79756" y="0"/>
                  </a:moveTo>
                  <a:lnTo>
                    <a:pt x="0" y="41757"/>
                  </a:lnTo>
                  <a:lnTo>
                    <a:pt x="30826" y="75220"/>
                  </a:lnTo>
                  <a:lnTo>
                    <a:pt x="63091" y="107848"/>
                  </a:lnTo>
                  <a:lnTo>
                    <a:pt x="96770" y="139614"/>
                  </a:lnTo>
                  <a:lnTo>
                    <a:pt x="131840" y="170493"/>
                  </a:lnTo>
                  <a:lnTo>
                    <a:pt x="168275" y="200456"/>
                  </a:lnTo>
                  <a:lnTo>
                    <a:pt x="205050" y="228770"/>
                  </a:lnTo>
                  <a:lnTo>
                    <a:pt x="242734" y="255962"/>
                  </a:lnTo>
                  <a:lnTo>
                    <a:pt x="281290" y="282030"/>
                  </a:lnTo>
                  <a:lnTo>
                    <a:pt x="320681" y="306975"/>
                  </a:lnTo>
                  <a:lnTo>
                    <a:pt x="360870" y="330795"/>
                  </a:lnTo>
                  <a:lnTo>
                    <a:pt x="401821" y="353491"/>
                  </a:lnTo>
                  <a:lnTo>
                    <a:pt x="443496" y="375062"/>
                  </a:lnTo>
                  <a:lnTo>
                    <a:pt x="485859" y="395507"/>
                  </a:lnTo>
                  <a:lnTo>
                    <a:pt x="528873" y="414826"/>
                  </a:lnTo>
                  <a:lnTo>
                    <a:pt x="572502" y="433019"/>
                  </a:lnTo>
                  <a:lnTo>
                    <a:pt x="616709" y="450084"/>
                  </a:lnTo>
                  <a:lnTo>
                    <a:pt x="661456" y="466021"/>
                  </a:lnTo>
                  <a:lnTo>
                    <a:pt x="706708" y="480831"/>
                  </a:lnTo>
                  <a:lnTo>
                    <a:pt x="752427" y="494512"/>
                  </a:lnTo>
                  <a:lnTo>
                    <a:pt x="798577" y="507063"/>
                  </a:lnTo>
                  <a:lnTo>
                    <a:pt x="845121" y="518485"/>
                  </a:lnTo>
                  <a:lnTo>
                    <a:pt x="892022" y="528777"/>
                  </a:lnTo>
                  <a:lnTo>
                    <a:pt x="939244" y="537938"/>
                  </a:lnTo>
                  <a:lnTo>
                    <a:pt x="986749" y="545968"/>
                  </a:lnTo>
                  <a:lnTo>
                    <a:pt x="1034502" y="552866"/>
                  </a:lnTo>
                  <a:lnTo>
                    <a:pt x="1082465" y="558632"/>
                  </a:lnTo>
                  <a:lnTo>
                    <a:pt x="1130601" y="563265"/>
                  </a:lnTo>
                  <a:lnTo>
                    <a:pt x="1178874" y="566766"/>
                  </a:lnTo>
                  <a:lnTo>
                    <a:pt x="1227247" y="569132"/>
                  </a:lnTo>
                  <a:lnTo>
                    <a:pt x="1275683" y="570364"/>
                  </a:lnTo>
                  <a:lnTo>
                    <a:pt x="1324145" y="570462"/>
                  </a:lnTo>
                  <a:lnTo>
                    <a:pt x="1372598" y="569424"/>
                  </a:lnTo>
                  <a:lnTo>
                    <a:pt x="1421003" y="567251"/>
                  </a:lnTo>
                  <a:lnTo>
                    <a:pt x="1469325" y="563942"/>
                  </a:lnTo>
                  <a:lnTo>
                    <a:pt x="1517527" y="559495"/>
                  </a:lnTo>
                  <a:lnTo>
                    <a:pt x="1565571" y="553912"/>
                  </a:lnTo>
                  <a:lnTo>
                    <a:pt x="1613421" y="547191"/>
                  </a:lnTo>
                  <a:lnTo>
                    <a:pt x="1661040" y="539332"/>
                  </a:lnTo>
                  <a:lnTo>
                    <a:pt x="1708392" y="530334"/>
                  </a:lnTo>
                  <a:lnTo>
                    <a:pt x="1755440" y="520196"/>
                  </a:lnTo>
                  <a:lnTo>
                    <a:pt x="1802147" y="508919"/>
                  </a:lnTo>
                  <a:lnTo>
                    <a:pt x="1848476" y="496502"/>
                  </a:lnTo>
                  <a:lnTo>
                    <a:pt x="1894391" y="482944"/>
                  </a:lnTo>
                  <a:lnTo>
                    <a:pt x="1939854" y="468245"/>
                  </a:lnTo>
                  <a:lnTo>
                    <a:pt x="1984830" y="452404"/>
                  </a:lnTo>
                  <a:lnTo>
                    <a:pt x="2029281" y="435421"/>
                  </a:lnTo>
                  <a:lnTo>
                    <a:pt x="2073170" y="417295"/>
                  </a:lnTo>
                  <a:lnTo>
                    <a:pt x="2116461" y="398026"/>
                  </a:lnTo>
                  <a:lnTo>
                    <a:pt x="2159118" y="377613"/>
                  </a:lnTo>
                  <a:lnTo>
                    <a:pt x="2201102" y="356056"/>
                  </a:lnTo>
                  <a:lnTo>
                    <a:pt x="2242379" y="333354"/>
                  </a:lnTo>
                  <a:lnTo>
                    <a:pt x="2282910" y="309507"/>
                  </a:lnTo>
                  <a:lnTo>
                    <a:pt x="2322659" y="284514"/>
                  </a:lnTo>
                  <a:lnTo>
                    <a:pt x="2361589" y="258375"/>
                  </a:lnTo>
                  <a:lnTo>
                    <a:pt x="2399665" y="231089"/>
                  </a:lnTo>
                  <a:lnTo>
                    <a:pt x="2447035" y="260146"/>
                  </a:lnTo>
                  <a:lnTo>
                    <a:pt x="2497200" y="93027"/>
                  </a:lnTo>
                  <a:lnTo>
                    <a:pt x="2272030" y="152666"/>
                  </a:lnTo>
                  <a:lnTo>
                    <a:pt x="2319147" y="181609"/>
                  </a:lnTo>
                  <a:lnTo>
                    <a:pt x="2279574" y="208392"/>
                  </a:lnTo>
                  <a:lnTo>
                    <a:pt x="2238787" y="234086"/>
                  </a:lnTo>
                  <a:lnTo>
                    <a:pt x="2196810" y="258666"/>
                  </a:lnTo>
                  <a:lnTo>
                    <a:pt x="2153666" y="282105"/>
                  </a:lnTo>
                  <a:lnTo>
                    <a:pt x="2110171" y="304025"/>
                  </a:lnTo>
                  <a:lnTo>
                    <a:pt x="2066033" y="324648"/>
                  </a:lnTo>
                  <a:lnTo>
                    <a:pt x="2021292" y="343978"/>
                  </a:lnTo>
                  <a:lnTo>
                    <a:pt x="1975990" y="362022"/>
                  </a:lnTo>
                  <a:lnTo>
                    <a:pt x="1930166" y="378784"/>
                  </a:lnTo>
                  <a:lnTo>
                    <a:pt x="1883863" y="394271"/>
                  </a:lnTo>
                  <a:lnTo>
                    <a:pt x="1837122" y="408488"/>
                  </a:lnTo>
                  <a:lnTo>
                    <a:pt x="1789983" y="421440"/>
                  </a:lnTo>
                  <a:lnTo>
                    <a:pt x="1742488" y="433134"/>
                  </a:lnTo>
                  <a:lnTo>
                    <a:pt x="1694678" y="443574"/>
                  </a:lnTo>
                  <a:lnTo>
                    <a:pt x="1646594" y="452767"/>
                  </a:lnTo>
                  <a:lnTo>
                    <a:pt x="1598276" y="460718"/>
                  </a:lnTo>
                  <a:lnTo>
                    <a:pt x="1549767" y="467432"/>
                  </a:lnTo>
                  <a:lnTo>
                    <a:pt x="1501107" y="472916"/>
                  </a:lnTo>
                  <a:lnTo>
                    <a:pt x="1452338" y="477174"/>
                  </a:lnTo>
                  <a:lnTo>
                    <a:pt x="1403500" y="480213"/>
                  </a:lnTo>
                  <a:lnTo>
                    <a:pt x="1354634" y="482038"/>
                  </a:lnTo>
                  <a:lnTo>
                    <a:pt x="1305782" y="482654"/>
                  </a:lnTo>
                  <a:lnTo>
                    <a:pt x="1256985" y="482067"/>
                  </a:lnTo>
                  <a:lnTo>
                    <a:pt x="1208284" y="480283"/>
                  </a:lnTo>
                  <a:lnTo>
                    <a:pt x="1159719" y="477308"/>
                  </a:lnTo>
                  <a:lnTo>
                    <a:pt x="1111333" y="473146"/>
                  </a:lnTo>
                  <a:lnTo>
                    <a:pt x="1063166" y="467804"/>
                  </a:lnTo>
                  <a:lnTo>
                    <a:pt x="1015259" y="461288"/>
                  </a:lnTo>
                  <a:lnTo>
                    <a:pt x="967653" y="453601"/>
                  </a:lnTo>
                  <a:lnTo>
                    <a:pt x="920390" y="444752"/>
                  </a:lnTo>
                  <a:lnTo>
                    <a:pt x="873510" y="434744"/>
                  </a:lnTo>
                  <a:lnTo>
                    <a:pt x="827055" y="423583"/>
                  </a:lnTo>
                  <a:lnTo>
                    <a:pt x="781066" y="411276"/>
                  </a:lnTo>
                  <a:lnTo>
                    <a:pt x="735583" y="397827"/>
                  </a:lnTo>
                  <a:lnTo>
                    <a:pt x="690649" y="383243"/>
                  </a:lnTo>
                  <a:lnTo>
                    <a:pt x="646303" y="367528"/>
                  </a:lnTo>
                  <a:lnTo>
                    <a:pt x="602588" y="350689"/>
                  </a:lnTo>
                  <a:lnTo>
                    <a:pt x="559544" y="332731"/>
                  </a:lnTo>
                  <a:lnTo>
                    <a:pt x="517212" y="313660"/>
                  </a:lnTo>
                  <a:lnTo>
                    <a:pt x="475634" y="293481"/>
                  </a:lnTo>
                  <a:lnTo>
                    <a:pt x="434850" y="272199"/>
                  </a:lnTo>
                  <a:lnTo>
                    <a:pt x="394902" y="249822"/>
                  </a:lnTo>
                  <a:lnTo>
                    <a:pt x="355831" y="226353"/>
                  </a:lnTo>
                  <a:lnTo>
                    <a:pt x="317677" y="201799"/>
                  </a:lnTo>
                  <a:lnTo>
                    <a:pt x="280483" y="176165"/>
                  </a:lnTo>
                  <a:lnTo>
                    <a:pt x="244288" y="149457"/>
                  </a:lnTo>
                  <a:lnTo>
                    <a:pt x="209135" y="121680"/>
                  </a:lnTo>
                  <a:lnTo>
                    <a:pt x="175064" y="92841"/>
                  </a:lnTo>
                  <a:lnTo>
                    <a:pt x="142116" y="62943"/>
                  </a:lnTo>
                  <a:lnTo>
                    <a:pt x="110333" y="31995"/>
                  </a:lnTo>
                  <a:lnTo>
                    <a:pt x="79756" y="0"/>
                  </a:lnTo>
                  <a:close/>
                </a:path>
              </a:pathLst>
            </a:custGeom>
            <a:solidFill>
              <a:srgbClr val="AABADF"/>
            </a:solidFill>
          </p:spPr>
          <p:txBody>
            <a:bodyPr wrap="square" lIns="0" tIns="0" rIns="0" bIns="0" rtlCol="0"/>
            <a:lstStyle/>
            <a:p/>
          </p:txBody>
        </p:sp>
        <p:sp>
          <p:nvSpPr>
            <p:cNvPr id="11" name="object 11"/>
            <p:cNvSpPr/>
            <p:nvPr/>
          </p:nvSpPr>
          <p:spPr>
            <a:xfrm>
              <a:off x="1831848" y="5670803"/>
              <a:ext cx="1320165" cy="524510"/>
            </a:xfrm>
            <a:custGeom>
              <a:avLst/>
              <a:gdLst/>
              <a:ahLst/>
              <a:cxnLst/>
              <a:rect l="l" t="t" r="r" b="b"/>
              <a:pathLst>
                <a:path w="1320164" h="524510">
                  <a:moveTo>
                    <a:pt x="1267333" y="0"/>
                  </a:moveTo>
                  <a:lnTo>
                    <a:pt x="52450" y="0"/>
                  </a:lnTo>
                  <a:lnTo>
                    <a:pt x="32039" y="4119"/>
                  </a:lnTo>
                  <a:lnTo>
                    <a:pt x="15367" y="15354"/>
                  </a:lnTo>
                  <a:lnTo>
                    <a:pt x="4123" y="32018"/>
                  </a:lnTo>
                  <a:lnTo>
                    <a:pt x="0" y="52425"/>
                  </a:lnTo>
                  <a:lnTo>
                    <a:pt x="0" y="471830"/>
                  </a:lnTo>
                  <a:lnTo>
                    <a:pt x="4123" y="492237"/>
                  </a:lnTo>
                  <a:lnTo>
                    <a:pt x="15366" y="508901"/>
                  </a:lnTo>
                  <a:lnTo>
                    <a:pt x="32039" y="520136"/>
                  </a:lnTo>
                  <a:lnTo>
                    <a:pt x="52450" y="524256"/>
                  </a:lnTo>
                  <a:lnTo>
                    <a:pt x="1267333" y="524256"/>
                  </a:lnTo>
                  <a:lnTo>
                    <a:pt x="1287744" y="520136"/>
                  </a:lnTo>
                  <a:lnTo>
                    <a:pt x="1304416" y="508901"/>
                  </a:lnTo>
                  <a:lnTo>
                    <a:pt x="1315660" y="492237"/>
                  </a:lnTo>
                  <a:lnTo>
                    <a:pt x="1319783" y="471830"/>
                  </a:lnTo>
                  <a:lnTo>
                    <a:pt x="1319783" y="52425"/>
                  </a:lnTo>
                  <a:lnTo>
                    <a:pt x="1315660" y="32018"/>
                  </a:lnTo>
                  <a:lnTo>
                    <a:pt x="1304417" y="15354"/>
                  </a:lnTo>
                  <a:lnTo>
                    <a:pt x="1287744" y="4119"/>
                  </a:lnTo>
                  <a:lnTo>
                    <a:pt x="1267333" y="0"/>
                  </a:lnTo>
                  <a:close/>
                </a:path>
              </a:pathLst>
            </a:custGeom>
            <a:solidFill>
              <a:srgbClr val="0E6EC5"/>
            </a:solidFill>
          </p:spPr>
          <p:txBody>
            <a:bodyPr wrap="square" lIns="0" tIns="0" rIns="0" bIns="0" rtlCol="0"/>
            <a:lstStyle/>
            <a:p/>
          </p:txBody>
        </p:sp>
        <p:sp>
          <p:nvSpPr>
            <p:cNvPr id="12" name="object 12"/>
            <p:cNvSpPr/>
            <p:nvPr/>
          </p:nvSpPr>
          <p:spPr>
            <a:xfrm>
              <a:off x="1831848" y="5670803"/>
              <a:ext cx="1320165" cy="524510"/>
            </a:xfrm>
            <a:custGeom>
              <a:avLst/>
              <a:gdLst/>
              <a:ahLst/>
              <a:cxnLst/>
              <a:rect l="l" t="t" r="r" b="b"/>
              <a:pathLst>
                <a:path w="1320164" h="524510">
                  <a:moveTo>
                    <a:pt x="0" y="52425"/>
                  </a:moveTo>
                  <a:lnTo>
                    <a:pt x="4123" y="32018"/>
                  </a:lnTo>
                  <a:lnTo>
                    <a:pt x="15367" y="15354"/>
                  </a:lnTo>
                  <a:lnTo>
                    <a:pt x="32039" y="4119"/>
                  </a:lnTo>
                  <a:lnTo>
                    <a:pt x="52450" y="0"/>
                  </a:lnTo>
                  <a:lnTo>
                    <a:pt x="1267333" y="0"/>
                  </a:lnTo>
                  <a:lnTo>
                    <a:pt x="1287744" y="4119"/>
                  </a:lnTo>
                  <a:lnTo>
                    <a:pt x="1304417" y="15354"/>
                  </a:lnTo>
                  <a:lnTo>
                    <a:pt x="1315660" y="32018"/>
                  </a:lnTo>
                  <a:lnTo>
                    <a:pt x="1319783" y="52425"/>
                  </a:lnTo>
                  <a:lnTo>
                    <a:pt x="1319783" y="104851"/>
                  </a:lnTo>
                  <a:lnTo>
                    <a:pt x="1319783" y="157276"/>
                  </a:lnTo>
                  <a:lnTo>
                    <a:pt x="1319783" y="471830"/>
                  </a:lnTo>
                  <a:lnTo>
                    <a:pt x="1315660" y="492237"/>
                  </a:lnTo>
                  <a:lnTo>
                    <a:pt x="1304416" y="508901"/>
                  </a:lnTo>
                  <a:lnTo>
                    <a:pt x="1287744" y="520136"/>
                  </a:lnTo>
                  <a:lnTo>
                    <a:pt x="1267333" y="524256"/>
                  </a:lnTo>
                  <a:lnTo>
                    <a:pt x="52450" y="524256"/>
                  </a:lnTo>
                  <a:lnTo>
                    <a:pt x="32039" y="520136"/>
                  </a:lnTo>
                  <a:lnTo>
                    <a:pt x="15366" y="508901"/>
                  </a:lnTo>
                  <a:lnTo>
                    <a:pt x="4123" y="492237"/>
                  </a:lnTo>
                  <a:lnTo>
                    <a:pt x="0" y="471830"/>
                  </a:lnTo>
                  <a:lnTo>
                    <a:pt x="0" y="52425"/>
                  </a:lnTo>
                  <a:close/>
                </a:path>
              </a:pathLst>
            </a:custGeom>
            <a:ln w="12192">
              <a:solidFill>
                <a:srgbClr val="FFFFFF"/>
              </a:solidFill>
            </a:ln>
          </p:spPr>
          <p:txBody>
            <a:bodyPr wrap="square" lIns="0" tIns="0" rIns="0" bIns="0" rtlCol="0"/>
            <a:lstStyle/>
            <a:p/>
          </p:txBody>
        </p:sp>
      </p:grpSp>
      <p:sp>
        <p:nvSpPr>
          <p:cNvPr id="13" name="object 13"/>
          <p:cNvSpPr txBox="1"/>
          <p:nvPr/>
        </p:nvSpPr>
        <p:spPr>
          <a:xfrm>
            <a:off x="2123058" y="5673344"/>
            <a:ext cx="73596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FF"/>
                </a:solidFill>
                <a:latin typeface="微软雅黑"/>
                <a:cs typeface="微软雅黑"/>
              </a:rPr>
              <a:t>开发</a:t>
            </a:r>
            <a:endParaRPr sz="2800">
              <a:latin typeface="微软雅黑"/>
              <a:cs typeface="微软雅黑"/>
            </a:endParaRPr>
          </a:p>
        </p:txBody>
      </p:sp>
      <p:grpSp>
        <p:nvGrpSpPr>
          <p:cNvPr id="14" name="object 14"/>
          <p:cNvGrpSpPr/>
          <p:nvPr/>
        </p:nvGrpSpPr>
        <p:grpSpPr>
          <a:xfrm>
            <a:off x="4207509" y="3177210"/>
            <a:ext cx="5125085" cy="2693670"/>
            <a:chOff x="4207509" y="3177210"/>
            <a:chExt cx="5125085" cy="2693670"/>
          </a:xfrm>
        </p:grpSpPr>
        <p:pic>
          <p:nvPicPr>
            <p:cNvPr id="15" name="object 15"/>
            <p:cNvPicPr/>
            <p:nvPr/>
          </p:nvPicPr>
          <p:blipFill>
            <a:blip r:embed="rId3" cstate="print"/>
            <a:stretch>
              <a:fillRect/>
            </a:stretch>
          </p:blipFill>
          <p:spPr>
            <a:xfrm>
              <a:off x="4213859" y="3907535"/>
              <a:ext cx="2372867" cy="1956815"/>
            </a:xfrm>
            <a:prstGeom prst="rect">
              <a:avLst/>
            </a:prstGeom>
          </p:spPr>
        </p:pic>
        <p:sp>
          <p:nvSpPr>
            <p:cNvPr id="16" name="object 16"/>
            <p:cNvSpPr/>
            <p:nvPr/>
          </p:nvSpPr>
          <p:spPr>
            <a:xfrm>
              <a:off x="4213859" y="3907535"/>
              <a:ext cx="2372995" cy="1957070"/>
            </a:xfrm>
            <a:custGeom>
              <a:avLst/>
              <a:gdLst/>
              <a:ahLst/>
              <a:cxnLst/>
              <a:rect l="l" t="t" r="r" b="b"/>
              <a:pathLst>
                <a:path w="2372995" h="1957070">
                  <a:moveTo>
                    <a:pt x="0" y="195706"/>
                  </a:moveTo>
                  <a:lnTo>
                    <a:pt x="5169" y="150836"/>
                  </a:lnTo>
                  <a:lnTo>
                    <a:pt x="19893" y="109643"/>
                  </a:lnTo>
                  <a:lnTo>
                    <a:pt x="42997" y="73306"/>
                  </a:lnTo>
                  <a:lnTo>
                    <a:pt x="73306" y="42997"/>
                  </a:lnTo>
                  <a:lnTo>
                    <a:pt x="109643" y="19893"/>
                  </a:lnTo>
                  <a:lnTo>
                    <a:pt x="150836" y="5169"/>
                  </a:lnTo>
                  <a:lnTo>
                    <a:pt x="195706" y="0"/>
                  </a:lnTo>
                  <a:lnTo>
                    <a:pt x="2177161" y="0"/>
                  </a:lnTo>
                  <a:lnTo>
                    <a:pt x="2222031" y="5169"/>
                  </a:lnTo>
                  <a:lnTo>
                    <a:pt x="2263224" y="19893"/>
                  </a:lnTo>
                  <a:lnTo>
                    <a:pt x="2299561" y="42997"/>
                  </a:lnTo>
                  <a:lnTo>
                    <a:pt x="2329870" y="73306"/>
                  </a:lnTo>
                  <a:lnTo>
                    <a:pt x="2352974" y="109643"/>
                  </a:lnTo>
                  <a:lnTo>
                    <a:pt x="2367698" y="150836"/>
                  </a:lnTo>
                  <a:lnTo>
                    <a:pt x="2372867" y="195706"/>
                  </a:lnTo>
                  <a:lnTo>
                    <a:pt x="2372867" y="1761134"/>
                  </a:lnTo>
                  <a:lnTo>
                    <a:pt x="2367698" y="1806003"/>
                  </a:lnTo>
                  <a:lnTo>
                    <a:pt x="2352974" y="1847192"/>
                  </a:lnTo>
                  <a:lnTo>
                    <a:pt x="2329870" y="1883525"/>
                  </a:lnTo>
                  <a:lnTo>
                    <a:pt x="2299561" y="1913828"/>
                  </a:lnTo>
                  <a:lnTo>
                    <a:pt x="2263224" y="1936927"/>
                  </a:lnTo>
                  <a:lnTo>
                    <a:pt x="2222031" y="1951648"/>
                  </a:lnTo>
                  <a:lnTo>
                    <a:pt x="2177161" y="1956815"/>
                  </a:lnTo>
                  <a:lnTo>
                    <a:pt x="195706" y="1956815"/>
                  </a:lnTo>
                  <a:lnTo>
                    <a:pt x="150836" y="1951648"/>
                  </a:lnTo>
                  <a:lnTo>
                    <a:pt x="109643" y="1936927"/>
                  </a:lnTo>
                  <a:lnTo>
                    <a:pt x="73306" y="1913828"/>
                  </a:lnTo>
                  <a:lnTo>
                    <a:pt x="42997" y="1883525"/>
                  </a:lnTo>
                  <a:lnTo>
                    <a:pt x="19893" y="1847192"/>
                  </a:lnTo>
                  <a:lnTo>
                    <a:pt x="5169" y="1806003"/>
                  </a:lnTo>
                  <a:lnTo>
                    <a:pt x="0" y="1761134"/>
                  </a:lnTo>
                  <a:lnTo>
                    <a:pt x="0" y="195706"/>
                  </a:lnTo>
                  <a:close/>
                </a:path>
              </a:pathLst>
            </a:custGeom>
            <a:ln w="12192">
              <a:solidFill>
                <a:srgbClr val="0E6EC5"/>
              </a:solidFill>
            </a:ln>
          </p:spPr>
          <p:txBody>
            <a:bodyPr wrap="square" lIns="0" tIns="0" rIns="0" bIns="0" rtlCol="0"/>
            <a:lstStyle/>
            <a:p/>
          </p:txBody>
        </p:sp>
        <p:sp>
          <p:nvSpPr>
            <p:cNvPr id="17" name="object 17"/>
            <p:cNvSpPr/>
            <p:nvPr/>
          </p:nvSpPr>
          <p:spPr>
            <a:xfrm>
              <a:off x="5945631" y="3177210"/>
              <a:ext cx="3386454" cy="840105"/>
            </a:xfrm>
            <a:custGeom>
              <a:avLst/>
              <a:gdLst/>
              <a:ahLst/>
              <a:cxnLst/>
              <a:rect l="l" t="t" r="r" b="b"/>
              <a:pathLst>
                <a:path w="3386454" h="840104">
                  <a:moveTo>
                    <a:pt x="1755582" y="0"/>
                  </a:moveTo>
                  <a:lnTo>
                    <a:pt x="1707578" y="651"/>
                  </a:lnTo>
                  <a:lnTo>
                    <a:pt x="1659647" y="2203"/>
                  </a:lnTo>
                  <a:lnTo>
                    <a:pt x="1611808" y="4652"/>
                  </a:lnTo>
                  <a:lnTo>
                    <a:pt x="1564082" y="7995"/>
                  </a:lnTo>
                  <a:lnTo>
                    <a:pt x="1516486" y="12228"/>
                  </a:lnTo>
                  <a:lnTo>
                    <a:pt x="1469042" y="17347"/>
                  </a:lnTo>
                  <a:lnTo>
                    <a:pt x="1421769" y="23349"/>
                  </a:lnTo>
                  <a:lnTo>
                    <a:pt x="1374687" y="30230"/>
                  </a:lnTo>
                  <a:lnTo>
                    <a:pt x="1327815" y="37986"/>
                  </a:lnTo>
                  <a:lnTo>
                    <a:pt x="1281173" y="46614"/>
                  </a:lnTo>
                  <a:lnTo>
                    <a:pt x="1234781" y="56109"/>
                  </a:lnTo>
                  <a:lnTo>
                    <a:pt x="1188659" y="66470"/>
                  </a:lnTo>
                  <a:lnTo>
                    <a:pt x="1142825" y="77691"/>
                  </a:lnTo>
                  <a:lnTo>
                    <a:pt x="1097301" y="89769"/>
                  </a:lnTo>
                  <a:lnTo>
                    <a:pt x="1052105" y="102700"/>
                  </a:lnTo>
                  <a:lnTo>
                    <a:pt x="1007257" y="116482"/>
                  </a:lnTo>
                  <a:lnTo>
                    <a:pt x="962778" y="131109"/>
                  </a:lnTo>
                  <a:lnTo>
                    <a:pt x="918686" y="146579"/>
                  </a:lnTo>
                  <a:lnTo>
                    <a:pt x="875001" y="162889"/>
                  </a:lnTo>
                  <a:lnTo>
                    <a:pt x="831744" y="180033"/>
                  </a:lnTo>
                  <a:lnTo>
                    <a:pt x="788933" y="198009"/>
                  </a:lnTo>
                  <a:lnTo>
                    <a:pt x="746589" y="216812"/>
                  </a:lnTo>
                  <a:lnTo>
                    <a:pt x="704730" y="236440"/>
                  </a:lnTo>
                  <a:lnTo>
                    <a:pt x="663378" y="256889"/>
                  </a:lnTo>
                  <a:lnTo>
                    <a:pt x="622552" y="278155"/>
                  </a:lnTo>
                  <a:lnTo>
                    <a:pt x="582270" y="300234"/>
                  </a:lnTo>
                  <a:lnTo>
                    <a:pt x="542554" y="323123"/>
                  </a:lnTo>
                  <a:lnTo>
                    <a:pt x="503422" y="346818"/>
                  </a:lnTo>
                  <a:lnTo>
                    <a:pt x="464895" y="371315"/>
                  </a:lnTo>
                  <a:lnTo>
                    <a:pt x="426991" y="396611"/>
                  </a:lnTo>
                  <a:lnTo>
                    <a:pt x="389732" y="422703"/>
                  </a:lnTo>
                  <a:lnTo>
                    <a:pt x="353135" y="449585"/>
                  </a:lnTo>
                  <a:lnTo>
                    <a:pt x="317222" y="477256"/>
                  </a:lnTo>
                  <a:lnTo>
                    <a:pt x="282012" y="505711"/>
                  </a:lnTo>
                  <a:lnTo>
                    <a:pt x="247525" y="534946"/>
                  </a:lnTo>
                  <a:lnTo>
                    <a:pt x="213779" y="564958"/>
                  </a:lnTo>
                  <a:lnTo>
                    <a:pt x="180796" y="595744"/>
                  </a:lnTo>
                  <a:lnTo>
                    <a:pt x="148594" y="627299"/>
                  </a:lnTo>
                  <a:lnTo>
                    <a:pt x="117194" y="659620"/>
                  </a:lnTo>
                  <a:lnTo>
                    <a:pt x="86614" y="692704"/>
                  </a:lnTo>
                  <a:lnTo>
                    <a:pt x="56876" y="726546"/>
                  </a:lnTo>
                  <a:lnTo>
                    <a:pt x="27998" y="761143"/>
                  </a:lnTo>
                  <a:lnTo>
                    <a:pt x="0" y="796492"/>
                  </a:lnTo>
                  <a:lnTo>
                    <a:pt x="84200" y="840053"/>
                  </a:lnTo>
                  <a:lnTo>
                    <a:pt x="114334" y="802858"/>
                  </a:lnTo>
                  <a:lnTo>
                    <a:pt x="145706" y="766387"/>
                  </a:lnTo>
                  <a:lnTo>
                    <a:pt x="178298" y="730654"/>
                  </a:lnTo>
                  <a:lnTo>
                    <a:pt x="212088" y="695677"/>
                  </a:lnTo>
                  <a:lnTo>
                    <a:pt x="247054" y="661472"/>
                  </a:lnTo>
                  <a:lnTo>
                    <a:pt x="283177" y="628057"/>
                  </a:lnTo>
                  <a:lnTo>
                    <a:pt x="320434" y="595447"/>
                  </a:lnTo>
                  <a:lnTo>
                    <a:pt x="358806" y="563660"/>
                  </a:lnTo>
                  <a:lnTo>
                    <a:pt x="398271" y="532713"/>
                  </a:lnTo>
                  <a:lnTo>
                    <a:pt x="436175" y="504525"/>
                  </a:lnTo>
                  <a:lnTo>
                    <a:pt x="474730" y="477277"/>
                  </a:lnTo>
                  <a:lnTo>
                    <a:pt x="513914" y="450969"/>
                  </a:lnTo>
                  <a:lnTo>
                    <a:pt x="553705" y="425601"/>
                  </a:lnTo>
                  <a:lnTo>
                    <a:pt x="594082" y="401171"/>
                  </a:lnTo>
                  <a:lnTo>
                    <a:pt x="635021" y="377680"/>
                  </a:lnTo>
                  <a:lnTo>
                    <a:pt x="676502" y="355127"/>
                  </a:lnTo>
                  <a:lnTo>
                    <a:pt x="718501" y="333510"/>
                  </a:lnTo>
                  <a:lnTo>
                    <a:pt x="760996" y="312830"/>
                  </a:lnTo>
                  <a:lnTo>
                    <a:pt x="803967" y="293086"/>
                  </a:lnTo>
                  <a:lnTo>
                    <a:pt x="847389" y="274278"/>
                  </a:lnTo>
                  <a:lnTo>
                    <a:pt x="891242" y="256405"/>
                  </a:lnTo>
                  <a:lnTo>
                    <a:pt x="935503" y="239466"/>
                  </a:lnTo>
                  <a:lnTo>
                    <a:pt x="980149" y="223460"/>
                  </a:lnTo>
                  <a:lnTo>
                    <a:pt x="1025160" y="208389"/>
                  </a:lnTo>
                  <a:lnTo>
                    <a:pt x="1070512" y="194250"/>
                  </a:lnTo>
                  <a:lnTo>
                    <a:pt x="1116184" y="181043"/>
                  </a:lnTo>
                  <a:lnTo>
                    <a:pt x="1162153" y="168768"/>
                  </a:lnTo>
                  <a:lnTo>
                    <a:pt x="1208398" y="157424"/>
                  </a:lnTo>
                  <a:lnTo>
                    <a:pt x="1254896" y="147010"/>
                  </a:lnTo>
                  <a:lnTo>
                    <a:pt x="1301624" y="137527"/>
                  </a:lnTo>
                  <a:lnTo>
                    <a:pt x="1348562" y="128973"/>
                  </a:lnTo>
                  <a:lnTo>
                    <a:pt x="1395687" y="121348"/>
                  </a:lnTo>
                  <a:lnTo>
                    <a:pt x="1442976" y="114651"/>
                  </a:lnTo>
                  <a:lnTo>
                    <a:pt x="1490407" y="108883"/>
                  </a:lnTo>
                  <a:lnTo>
                    <a:pt x="1537959" y="104041"/>
                  </a:lnTo>
                  <a:lnTo>
                    <a:pt x="1585610" y="100127"/>
                  </a:lnTo>
                  <a:lnTo>
                    <a:pt x="1633336" y="97138"/>
                  </a:lnTo>
                  <a:lnTo>
                    <a:pt x="1681117" y="95075"/>
                  </a:lnTo>
                  <a:lnTo>
                    <a:pt x="1728929" y="93938"/>
                  </a:lnTo>
                  <a:lnTo>
                    <a:pt x="1776751" y="93725"/>
                  </a:lnTo>
                  <a:lnTo>
                    <a:pt x="1824561" y="94436"/>
                  </a:lnTo>
                  <a:lnTo>
                    <a:pt x="1872336" y="96070"/>
                  </a:lnTo>
                  <a:lnTo>
                    <a:pt x="1920055" y="98627"/>
                  </a:lnTo>
                  <a:lnTo>
                    <a:pt x="1967694" y="102107"/>
                  </a:lnTo>
                  <a:lnTo>
                    <a:pt x="2015233" y="106509"/>
                  </a:lnTo>
                  <a:lnTo>
                    <a:pt x="2062649" y="111831"/>
                  </a:lnTo>
                  <a:lnTo>
                    <a:pt x="2109920" y="118075"/>
                  </a:lnTo>
                  <a:lnTo>
                    <a:pt x="2157023" y="125239"/>
                  </a:lnTo>
                  <a:lnTo>
                    <a:pt x="2203937" y="133322"/>
                  </a:lnTo>
                  <a:lnTo>
                    <a:pt x="2250640" y="142325"/>
                  </a:lnTo>
                  <a:lnTo>
                    <a:pt x="2297109" y="152246"/>
                  </a:lnTo>
                  <a:lnTo>
                    <a:pt x="2343322" y="163085"/>
                  </a:lnTo>
                  <a:lnTo>
                    <a:pt x="2389257" y="174842"/>
                  </a:lnTo>
                  <a:lnTo>
                    <a:pt x="2434892" y="187515"/>
                  </a:lnTo>
                  <a:lnTo>
                    <a:pt x="2480205" y="201105"/>
                  </a:lnTo>
                  <a:lnTo>
                    <a:pt x="2525173" y="215611"/>
                  </a:lnTo>
                  <a:lnTo>
                    <a:pt x="2569775" y="231032"/>
                  </a:lnTo>
                  <a:lnTo>
                    <a:pt x="2613988" y="247368"/>
                  </a:lnTo>
                  <a:lnTo>
                    <a:pt x="2657791" y="264618"/>
                  </a:lnTo>
                  <a:lnTo>
                    <a:pt x="2701161" y="282781"/>
                  </a:lnTo>
                  <a:lnTo>
                    <a:pt x="2744076" y="301858"/>
                  </a:lnTo>
                  <a:lnTo>
                    <a:pt x="2786514" y="321847"/>
                  </a:lnTo>
                  <a:lnTo>
                    <a:pt x="2828453" y="342748"/>
                  </a:lnTo>
                  <a:lnTo>
                    <a:pt x="2869870" y="364561"/>
                  </a:lnTo>
                  <a:lnTo>
                    <a:pt x="2910744" y="387285"/>
                  </a:lnTo>
                  <a:lnTo>
                    <a:pt x="2951052" y="410919"/>
                  </a:lnTo>
                  <a:lnTo>
                    <a:pt x="2990772" y="435462"/>
                  </a:lnTo>
                  <a:lnTo>
                    <a:pt x="3029883" y="460915"/>
                  </a:lnTo>
                  <a:lnTo>
                    <a:pt x="3068361" y="487277"/>
                  </a:lnTo>
                  <a:lnTo>
                    <a:pt x="3106185" y="514547"/>
                  </a:lnTo>
                  <a:lnTo>
                    <a:pt x="3143334" y="542725"/>
                  </a:lnTo>
                  <a:lnTo>
                    <a:pt x="3179783" y="571809"/>
                  </a:lnTo>
                  <a:lnTo>
                    <a:pt x="3215513" y="601801"/>
                  </a:lnTo>
                  <a:lnTo>
                    <a:pt x="3164204" y="633678"/>
                  </a:lnTo>
                  <a:lnTo>
                    <a:pt x="3386454" y="701242"/>
                  </a:lnTo>
                  <a:lnTo>
                    <a:pt x="3349497" y="518489"/>
                  </a:lnTo>
                  <a:lnTo>
                    <a:pt x="3298190" y="550493"/>
                  </a:lnTo>
                  <a:lnTo>
                    <a:pt x="3260455" y="517874"/>
                  </a:lnTo>
                  <a:lnTo>
                    <a:pt x="3221714" y="486095"/>
                  </a:lnTo>
                  <a:lnTo>
                    <a:pt x="3181989" y="455173"/>
                  </a:lnTo>
                  <a:lnTo>
                    <a:pt x="3141301" y="425124"/>
                  </a:lnTo>
                  <a:lnTo>
                    <a:pt x="3099673" y="395965"/>
                  </a:lnTo>
                  <a:lnTo>
                    <a:pt x="3057126" y="367713"/>
                  </a:lnTo>
                  <a:lnTo>
                    <a:pt x="3013684" y="340384"/>
                  </a:lnTo>
                  <a:lnTo>
                    <a:pt x="2969367" y="313996"/>
                  </a:lnTo>
                  <a:lnTo>
                    <a:pt x="2924199" y="288565"/>
                  </a:lnTo>
                  <a:lnTo>
                    <a:pt x="2878200" y="264108"/>
                  </a:lnTo>
                  <a:lnTo>
                    <a:pt x="2834366" y="242044"/>
                  </a:lnTo>
                  <a:lnTo>
                    <a:pt x="2790132" y="220969"/>
                  </a:lnTo>
                  <a:lnTo>
                    <a:pt x="2745517" y="200879"/>
                  </a:lnTo>
                  <a:lnTo>
                    <a:pt x="2700542" y="181770"/>
                  </a:lnTo>
                  <a:lnTo>
                    <a:pt x="2655225" y="163639"/>
                  </a:lnTo>
                  <a:lnTo>
                    <a:pt x="2609586" y="146481"/>
                  </a:lnTo>
                  <a:lnTo>
                    <a:pt x="2563646" y="130293"/>
                  </a:lnTo>
                  <a:lnTo>
                    <a:pt x="2517424" y="115072"/>
                  </a:lnTo>
                  <a:lnTo>
                    <a:pt x="2470939" y="100813"/>
                  </a:lnTo>
                  <a:lnTo>
                    <a:pt x="2424212" y="87514"/>
                  </a:lnTo>
                  <a:lnTo>
                    <a:pt x="2377262" y="75171"/>
                  </a:lnTo>
                  <a:lnTo>
                    <a:pt x="2330109" y="63779"/>
                  </a:lnTo>
                  <a:lnTo>
                    <a:pt x="2282772" y="53335"/>
                  </a:lnTo>
                  <a:lnTo>
                    <a:pt x="2235271" y="43836"/>
                  </a:lnTo>
                  <a:lnTo>
                    <a:pt x="2187626" y="35279"/>
                  </a:lnTo>
                  <a:lnTo>
                    <a:pt x="2139856" y="27658"/>
                  </a:lnTo>
                  <a:lnTo>
                    <a:pt x="2091982" y="20971"/>
                  </a:lnTo>
                  <a:lnTo>
                    <a:pt x="2044022" y="15214"/>
                  </a:lnTo>
                  <a:lnTo>
                    <a:pt x="1995997" y="10384"/>
                  </a:lnTo>
                  <a:lnTo>
                    <a:pt x="1947927" y="6476"/>
                  </a:lnTo>
                  <a:lnTo>
                    <a:pt x="1899830" y="3487"/>
                  </a:lnTo>
                  <a:lnTo>
                    <a:pt x="1851727" y="1414"/>
                  </a:lnTo>
                  <a:lnTo>
                    <a:pt x="1803638" y="253"/>
                  </a:lnTo>
                  <a:lnTo>
                    <a:pt x="1755582" y="0"/>
                  </a:lnTo>
                  <a:close/>
                </a:path>
              </a:pathLst>
            </a:custGeom>
            <a:solidFill>
              <a:srgbClr val="AABADF"/>
            </a:solidFill>
          </p:spPr>
          <p:txBody>
            <a:bodyPr wrap="square" lIns="0" tIns="0" rIns="0" bIns="0" rtlCol="0"/>
            <a:lstStyle/>
            <a:p/>
          </p:txBody>
        </p:sp>
        <p:sp>
          <p:nvSpPr>
            <p:cNvPr id="18" name="object 18"/>
            <p:cNvSpPr/>
            <p:nvPr/>
          </p:nvSpPr>
          <p:spPr>
            <a:xfrm>
              <a:off x="5420867" y="3636263"/>
              <a:ext cx="1321435" cy="525780"/>
            </a:xfrm>
            <a:custGeom>
              <a:avLst/>
              <a:gdLst/>
              <a:ahLst/>
              <a:cxnLst/>
              <a:rect l="l" t="t" r="r" b="b"/>
              <a:pathLst>
                <a:path w="1321434" h="525779">
                  <a:moveTo>
                    <a:pt x="1268730" y="0"/>
                  </a:moveTo>
                  <a:lnTo>
                    <a:pt x="52578" y="0"/>
                  </a:lnTo>
                  <a:lnTo>
                    <a:pt x="32093" y="4125"/>
                  </a:lnTo>
                  <a:lnTo>
                    <a:pt x="15382" y="15382"/>
                  </a:lnTo>
                  <a:lnTo>
                    <a:pt x="4125" y="32093"/>
                  </a:lnTo>
                  <a:lnTo>
                    <a:pt x="0" y="52578"/>
                  </a:lnTo>
                  <a:lnTo>
                    <a:pt x="0" y="473202"/>
                  </a:lnTo>
                  <a:lnTo>
                    <a:pt x="4125" y="493686"/>
                  </a:lnTo>
                  <a:lnTo>
                    <a:pt x="15382" y="510397"/>
                  </a:lnTo>
                  <a:lnTo>
                    <a:pt x="32093" y="521654"/>
                  </a:lnTo>
                  <a:lnTo>
                    <a:pt x="52578" y="525780"/>
                  </a:lnTo>
                  <a:lnTo>
                    <a:pt x="1268730" y="525780"/>
                  </a:lnTo>
                  <a:lnTo>
                    <a:pt x="1289214" y="521654"/>
                  </a:lnTo>
                  <a:lnTo>
                    <a:pt x="1305925" y="510397"/>
                  </a:lnTo>
                  <a:lnTo>
                    <a:pt x="1317182" y="493686"/>
                  </a:lnTo>
                  <a:lnTo>
                    <a:pt x="1321308" y="473202"/>
                  </a:lnTo>
                  <a:lnTo>
                    <a:pt x="1321308" y="52578"/>
                  </a:lnTo>
                  <a:lnTo>
                    <a:pt x="1317182" y="32093"/>
                  </a:lnTo>
                  <a:lnTo>
                    <a:pt x="1305925" y="15382"/>
                  </a:lnTo>
                  <a:lnTo>
                    <a:pt x="1289214" y="4125"/>
                  </a:lnTo>
                  <a:lnTo>
                    <a:pt x="1268730" y="0"/>
                  </a:lnTo>
                  <a:close/>
                </a:path>
              </a:pathLst>
            </a:custGeom>
            <a:solidFill>
              <a:srgbClr val="0E6EC5"/>
            </a:solidFill>
          </p:spPr>
          <p:txBody>
            <a:bodyPr wrap="square" lIns="0" tIns="0" rIns="0" bIns="0" rtlCol="0"/>
            <a:lstStyle/>
            <a:p/>
          </p:txBody>
        </p:sp>
        <p:sp>
          <p:nvSpPr>
            <p:cNvPr id="19" name="object 19"/>
            <p:cNvSpPr/>
            <p:nvPr/>
          </p:nvSpPr>
          <p:spPr>
            <a:xfrm>
              <a:off x="5420867" y="3636263"/>
              <a:ext cx="1321435" cy="525780"/>
            </a:xfrm>
            <a:custGeom>
              <a:avLst/>
              <a:gdLst/>
              <a:ahLst/>
              <a:cxnLst/>
              <a:rect l="l" t="t" r="r" b="b"/>
              <a:pathLst>
                <a:path w="1321434" h="525779">
                  <a:moveTo>
                    <a:pt x="0" y="52578"/>
                  </a:moveTo>
                  <a:lnTo>
                    <a:pt x="4125" y="32093"/>
                  </a:lnTo>
                  <a:lnTo>
                    <a:pt x="15382" y="15382"/>
                  </a:lnTo>
                  <a:lnTo>
                    <a:pt x="32093" y="4125"/>
                  </a:lnTo>
                  <a:lnTo>
                    <a:pt x="52578" y="0"/>
                  </a:lnTo>
                  <a:lnTo>
                    <a:pt x="1268730" y="0"/>
                  </a:lnTo>
                  <a:lnTo>
                    <a:pt x="1289214" y="4125"/>
                  </a:lnTo>
                  <a:lnTo>
                    <a:pt x="1305925" y="15382"/>
                  </a:lnTo>
                  <a:lnTo>
                    <a:pt x="1317182" y="32093"/>
                  </a:lnTo>
                  <a:lnTo>
                    <a:pt x="1321308" y="52578"/>
                  </a:lnTo>
                  <a:lnTo>
                    <a:pt x="1321308" y="105156"/>
                  </a:lnTo>
                  <a:lnTo>
                    <a:pt x="1321308" y="157733"/>
                  </a:lnTo>
                  <a:lnTo>
                    <a:pt x="1321308" y="473202"/>
                  </a:lnTo>
                  <a:lnTo>
                    <a:pt x="1317182" y="493686"/>
                  </a:lnTo>
                  <a:lnTo>
                    <a:pt x="1305925" y="510397"/>
                  </a:lnTo>
                  <a:lnTo>
                    <a:pt x="1289214" y="521654"/>
                  </a:lnTo>
                  <a:lnTo>
                    <a:pt x="1268730" y="525780"/>
                  </a:lnTo>
                  <a:lnTo>
                    <a:pt x="52578" y="525780"/>
                  </a:lnTo>
                  <a:lnTo>
                    <a:pt x="32093" y="521654"/>
                  </a:lnTo>
                  <a:lnTo>
                    <a:pt x="15382" y="510397"/>
                  </a:lnTo>
                  <a:lnTo>
                    <a:pt x="4125" y="493686"/>
                  </a:lnTo>
                  <a:lnTo>
                    <a:pt x="0" y="473202"/>
                  </a:lnTo>
                  <a:lnTo>
                    <a:pt x="0" y="52578"/>
                  </a:lnTo>
                  <a:close/>
                </a:path>
              </a:pathLst>
            </a:custGeom>
            <a:ln w="12192">
              <a:solidFill>
                <a:srgbClr val="FFFFFF"/>
              </a:solidFill>
            </a:ln>
          </p:spPr>
          <p:txBody>
            <a:bodyPr wrap="square" lIns="0" tIns="0" rIns="0" bIns="0" rtlCol="0"/>
            <a:lstStyle/>
            <a:p/>
          </p:txBody>
        </p:sp>
      </p:grpSp>
      <p:sp>
        <p:nvSpPr>
          <p:cNvPr id="20" name="object 20"/>
          <p:cNvSpPr txBox="1"/>
          <p:nvPr/>
        </p:nvSpPr>
        <p:spPr>
          <a:xfrm>
            <a:off x="5713603" y="3639058"/>
            <a:ext cx="73660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FF"/>
                </a:solidFill>
                <a:latin typeface="微软雅黑"/>
                <a:cs typeface="微软雅黑"/>
              </a:rPr>
              <a:t>放大</a:t>
            </a:r>
            <a:endParaRPr sz="2800">
              <a:latin typeface="微软雅黑"/>
              <a:cs typeface="微软雅黑"/>
            </a:endParaRPr>
          </a:p>
        </p:txBody>
      </p:sp>
      <p:grpSp>
        <p:nvGrpSpPr>
          <p:cNvPr id="21" name="object 21"/>
          <p:cNvGrpSpPr/>
          <p:nvPr/>
        </p:nvGrpSpPr>
        <p:grpSpPr>
          <a:xfrm>
            <a:off x="8009890" y="3901185"/>
            <a:ext cx="3449320" cy="2152650"/>
            <a:chOff x="8009890" y="3901185"/>
            <a:chExt cx="3449320" cy="2152650"/>
          </a:xfrm>
        </p:grpSpPr>
        <p:pic>
          <p:nvPicPr>
            <p:cNvPr id="22" name="object 22"/>
            <p:cNvPicPr/>
            <p:nvPr/>
          </p:nvPicPr>
          <p:blipFill>
            <a:blip r:embed="rId4" cstate="print"/>
            <a:stretch>
              <a:fillRect/>
            </a:stretch>
          </p:blipFill>
          <p:spPr>
            <a:xfrm>
              <a:off x="8016240" y="3907535"/>
              <a:ext cx="3249167" cy="1956815"/>
            </a:xfrm>
            <a:prstGeom prst="rect">
              <a:avLst/>
            </a:prstGeom>
          </p:spPr>
        </p:pic>
        <p:sp>
          <p:nvSpPr>
            <p:cNvPr id="23" name="object 23"/>
            <p:cNvSpPr/>
            <p:nvPr/>
          </p:nvSpPr>
          <p:spPr>
            <a:xfrm>
              <a:off x="8016240" y="3907535"/>
              <a:ext cx="3249295" cy="1957070"/>
            </a:xfrm>
            <a:custGeom>
              <a:avLst/>
              <a:gdLst/>
              <a:ahLst/>
              <a:cxnLst/>
              <a:rect l="l" t="t" r="r" b="b"/>
              <a:pathLst>
                <a:path w="3249295" h="1957070">
                  <a:moveTo>
                    <a:pt x="0" y="195706"/>
                  </a:moveTo>
                  <a:lnTo>
                    <a:pt x="5169" y="150836"/>
                  </a:lnTo>
                  <a:lnTo>
                    <a:pt x="19893" y="109643"/>
                  </a:lnTo>
                  <a:lnTo>
                    <a:pt x="42997" y="73306"/>
                  </a:lnTo>
                  <a:lnTo>
                    <a:pt x="73306" y="42997"/>
                  </a:lnTo>
                  <a:lnTo>
                    <a:pt x="109643" y="19893"/>
                  </a:lnTo>
                  <a:lnTo>
                    <a:pt x="150836" y="5169"/>
                  </a:lnTo>
                  <a:lnTo>
                    <a:pt x="195706" y="0"/>
                  </a:lnTo>
                  <a:lnTo>
                    <a:pt x="3053460" y="0"/>
                  </a:lnTo>
                  <a:lnTo>
                    <a:pt x="3098331" y="5169"/>
                  </a:lnTo>
                  <a:lnTo>
                    <a:pt x="3139524" y="19893"/>
                  </a:lnTo>
                  <a:lnTo>
                    <a:pt x="3175861" y="42997"/>
                  </a:lnTo>
                  <a:lnTo>
                    <a:pt x="3206170" y="73306"/>
                  </a:lnTo>
                  <a:lnTo>
                    <a:pt x="3229274" y="109643"/>
                  </a:lnTo>
                  <a:lnTo>
                    <a:pt x="3243998" y="150836"/>
                  </a:lnTo>
                  <a:lnTo>
                    <a:pt x="3249167" y="195706"/>
                  </a:lnTo>
                  <a:lnTo>
                    <a:pt x="3249167" y="1761134"/>
                  </a:lnTo>
                  <a:lnTo>
                    <a:pt x="3243998" y="1806003"/>
                  </a:lnTo>
                  <a:lnTo>
                    <a:pt x="3229274" y="1847192"/>
                  </a:lnTo>
                  <a:lnTo>
                    <a:pt x="3206170" y="1883525"/>
                  </a:lnTo>
                  <a:lnTo>
                    <a:pt x="3175861" y="1913828"/>
                  </a:lnTo>
                  <a:lnTo>
                    <a:pt x="3139524" y="1936927"/>
                  </a:lnTo>
                  <a:lnTo>
                    <a:pt x="3098331" y="1951648"/>
                  </a:lnTo>
                  <a:lnTo>
                    <a:pt x="3053460" y="1956815"/>
                  </a:lnTo>
                  <a:lnTo>
                    <a:pt x="195706" y="1956815"/>
                  </a:lnTo>
                  <a:lnTo>
                    <a:pt x="150836" y="1951648"/>
                  </a:lnTo>
                  <a:lnTo>
                    <a:pt x="109643" y="1936927"/>
                  </a:lnTo>
                  <a:lnTo>
                    <a:pt x="73306" y="1913828"/>
                  </a:lnTo>
                  <a:lnTo>
                    <a:pt x="42997" y="1883525"/>
                  </a:lnTo>
                  <a:lnTo>
                    <a:pt x="19893" y="1847192"/>
                  </a:lnTo>
                  <a:lnTo>
                    <a:pt x="5169" y="1806003"/>
                  </a:lnTo>
                  <a:lnTo>
                    <a:pt x="0" y="1761134"/>
                  </a:lnTo>
                  <a:lnTo>
                    <a:pt x="0" y="195706"/>
                  </a:lnTo>
                  <a:close/>
                </a:path>
              </a:pathLst>
            </a:custGeom>
            <a:ln w="12192">
              <a:solidFill>
                <a:srgbClr val="0E6EC5"/>
              </a:solidFill>
            </a:ln>
          </p:spPr>
          <p:txBody>
            <a:bodyPr wrap="square" lIns="0" tIns="0" rIns="0" bIns="0" rtlCol="0"/>
            <a:lstStyle/>
            <a:p/>
          </p:txBody>
        </p:sp>
        <p:sp>
          <p:nvSpPr>
            <p:cNvPr id="24" name="object 24"/>
            <p:cNvSpPr/>
            <p:nvPr/>
          </p:nvSpPr>
          <p:spPr>
            <a:xfrm>
              <a:off x="10131552" y="5521451"/>
              <a:ext cx="1321435" cy="525780"/>
            </a:xfrm>
            <a:custGeom>
              <a:avLst/>
              <a:gdLst/>
              <a:ahLst/>
              <a:cxnLst/>
              <a:rect l="l" t="t" r="r" b="b"/>
              <a:pathLst>
                <a:path w="1321434" h="525779">
                  <a:moveTo>
                    <a:pt x="1268729" y="0"/>
                  </a:moveTo>
                  <a:lnTo>
                    <a:pt x="52577" y="0"/>
                  </a:lnTo>
                  <a:lnTo>
                    <a:pt x="32093" y="4125"/>
                  </a:lnTo>
                  <a:lnTo>
                    <a:pt x="15382" y="15382"/>
                  </a:lnTo>
                  <a:lnTo>
                    <a:pt x="4125" y="32093"/>
                  </a:lnTo>
                  <a:lnTo>
                    <a:pt x="0" y="52578"/>
                  </a:lnTo>
                  <a:lnTo>
                    <a:pt x="0" y="473202"/>
                  </a:lnTo>
                  <a:lnTo>
                    <a:pt x="4125" y="493665"/>
                  </a:lnTo>
                  <a:lnTo>
                    <a:pt x="15382" y="510378"/>
                  </a:lnTo>
                  <a:lnTo>
                    <a:pt x="32093" y="521647"/>
                  </a:lnTo>
                  <a:lnTo>
                    <a:pt x="52577" y="525780"/>
                  </a:lnTo>
                  <a:lnTo>
                    <a:pt x="1268729" y="525780"/>
                  </a:lnTo>
                  <a:lnTo>
                    <a:pt x="1289214" y="521649"/>
                  </a:lnTo>
                  <a:lnTo>
                    <a:pt x="1305925" y="510382"/>
                  </a:lnTo>
                  <a:lnTo>
                    <a:pt x="1317182" y="493670"/>
                  </a:lnTo>
                  <a:lnTo>
                    <a:pt x="1321307" y="473202"/>
                  </a:lnTo>
                  <a:lnTo>
                    <a:pt x="1321307" y="52578"/>
                  </a:lnTo>
                  <a:lnTo>
                    <a:pt x="1317182" y="32093"/>
                  </a:lnTo>
                  <a:lnTo>
                    <a:pt x="1305925" y="15382"/>
                  </a:lnTo>
                  <a:lnTo>
                    <a:pt x="1289214" y="4125"/>
                  </a:lnTo>
                  <a:lnTo>
                    <a:pt x="1268729" y="0"/>
                  </a:lnTo>
                  <a:close/>
                </a:path>
              </a:pathLst>
            </a:custGeom>
            <a:solidFill>
              <a:srgbClr val="0E6EC5"/>
            </a:solidFill>
          </p:spPr>
          <p:txBody>
            <a:bodyPr wrap="square" lIns="0" tIns="0" rIns="0" bIns="0" rtlCol="0"/>
            <a:lstStyle/>
            <a:p/>
          </p:txBody>
        </p:sp>
        <p:sp>
          <p:nvSpPr>
            <p:cNvPr id="25" name="object 25"/>
            <p:cNvSpPr/>
            <p:nvPr/>
          </p:nvSpPr>
          <p:spPr>
            <a:xfrm>
              <a:off x="10131552" y="5521451"/>
              <a:ext cx="1321435" cy="525780"/>
            </a:xfrm>
            <a:custGeom>
              <a:avLst/>
              <a:gdLst/>
              <a:ahLst/>
              <a:cxnLst/>
              <a:rect l="l" t="t" r="r" b="b"/>
              <a:pathLst>
                <a:path w="1321434" h="525779">
                  <a:moveTo>
                    <a:pt x="0" y="52578"/>
                  </a:moveTo>
                  <a:lnTo>
                    <a:pt x="4125" y="32093"/>
                  </a:lnTo>
                  <a:lnTo>
                    <a:pt x="15382" y="15382"/>
                  </a:lnTo>
                  <a:lnTo>
                    <a:pt x="32093" y="4125"/>
                  </a:lnTo>
                  <a:lnTo>
                    <a:pt x="52577" y="0"/>
                  </a:lnTo>
                  <a:lnTo>
                    <a:pt x="1268729" y="0"/>
                  </a:lnTo>
                  <a:lnTo>
                    <a:pt x="1289214" y="4125"/>
                  </a:lnTo>
                  <a:lnTo>
                    <a:pt x="1305925" y="15382"/>
                  </a:lnTo>
                  <a:lnTo>
                    <a:pt x="1317182" y="32093"/>
                  </a:lnTo>
                  <a:lnTo>
                    <a:pt x="1321307" y="52578"/>
                  </a:lnTo>
                  <a:lnTo>
                    <a:pt x="1321307" y="105156"/>
                  </a:lnTo>
                  <a:lnTo>
                    <a:pt x="1321307" y="157734"/>
                  </a:lnTo>
                  <a:lnTo>
                    <a:pt x="1321307" y="473202"/>
                  </a:lnTo>
                  <a:lnTo>
                    <a:pt x="1317182" y="493670"/>
                  </a:lnTo>
                  <a:lnTo>
                    <a:pt x="1305925" y="510382"/>
                  </a:lnTo>
                  <a:lnTo>
                    <a:pt x="1289214" y="521649"/>
                  </a:lnTo>
                  <a:lnTo>
                    <a:pt x="1268729" y="525780"/>
                  </a:lnTo>
                  <a:lnTo>
                    <a:pt x="52577" y="525780"/>
                  </a:lnTo>
                  <a:lnTo>
                    <a:pt x="32093" y="521647"/>
                  </a:lnTo>
                  <a:lnTo>
                    <a:pt x="15382" y="510378"/>
                  </a:lnTo>
                  <a:lnTo>
                    <a:pt x="4125" y="493665"/>
                  </a:lnTo>
                  <a:lnTo>
                    <a:pt x="0" y="473202"/>
                  </a:lnTo>
                  <a:lnTo>
                    <a:pt x="0" y="52578"/>
                  </a:lnTo>
                  <a:close/>
                </a:path>
              </a:pathLst>
            </a:custGeom>
            <a:ln w="12192">
              <a:solidFill>
                <a:srgbClr val="FFFFFF"/>
              </a:solidFill>
            </a:ln>
          </p:spPr>
          <p:txBody>
            <a:bodyPr wrap="square" lIns="0" tIns="0" rIns="0" bIns="0" rtlCol="0"/>
            <a:lstStyle/>
            <a:p/>
          </p:txBody>
        </p:sp>
      </p:grpSp>
      <p:sp>
        <p:nvSpPr>
          <p:cNvPr id="26" name="object 26"/>
          <p:cNvSpPr txBox="1"/>
          <p:nvPr/>
        </p:nvSpPr>
        <p:spPr>
          <a:xfrm>
            <a:off x="10425176" y="5524601"/>
            <a:ext cx="73596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FFFF"/>
                </a:solidFill>
                <a:latin typeface="微软雅黑"/>
                <a:cs typeface="微软雅黑"/>
              </a:rPr>
              <a:t>生产</a:t>
            </a:r>
            <a:endParaRPr sz="2800">
              <a:latin typeface="微软雅黑"/>
              <a:cs typeface="微软雅黑"/>
            </a:endParaRPr>
          </a:p>
        </p:txBody>
      </p:sp>
      <p:sp>
        <p:nvSpPr>
          <p:cNvPr id="27" name="object 27"/>
          <p:cNvSpPr txBox="1">
            <a:spLocks noGrp="1"/>
          </p:cNvSpPr>
          <p:nvPr>
            <p:ph type="title"/>
          </p:nvPr>
        </p:nvSpPr>
        <p:spPr>
          <a:xfrm>
            <a:off x="1660905" y="167767"/>
            <a:ext cx="51174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5">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化工学科内涵</a:t>
            </a:r>
            <a:endParaRPr sz="3600">
              <a:latin typeface="黑体"/>
              <a:cs typeface="黑体"/>
            </a:endParaRPr>
          </a:p>
        </p:txBody>
      </p:sp>
      <p:pic>
        <p:nvPicPr>
          <p:cNvPr id="28" name="object 28"/>
          <p:cNvPicPr/>
          <p:nvPr/>
        </p:nvPicPr>
        <p:blipFill>
          <a:blip r:embed="rId5" cstate="print"/>
          <a:stretch>
            <a:fillRect/>
          </a:stretch>
        </p:blipFill>
        <p:spPr>
          <a:xfrm>
            <a:off x="8287511" y="981455"/>
            <a:ext cx="2076450" cy="2282190"/>
          </a:xfrm>
          <a:prstGeom prst="rect">
            <a:avLst/>
          </a:prstGeom>
        </p:spPr>
      </p:pic>
      <p:sp>
        <p:nvSpPr>
          <p:cNvPr id="29" name="object 29"/>
          <p:cNvSpPr txBox="1"/>
          <p:nvPr/>
        </p:nvSpPr>
        <p:spPr>
          <a:xfrm>
            <a:off x="8943593" y="1598803"/>
            <a:ext cx="735965" cy="872490"/>
          </a:xfrm>
          <a:prstGeom prst="rect">
            <a:avLst/>
          </a:prstGeom>
        </p:spPr>
        <p:txBody>
          <a:bodyPr wrap="square" lIns="0" tIns="31115" rIns="0" bIns="0" rtlCol="0" vert="horz">
            <a:spAutoFit/>
          </a:bodyPr>
          <a:lstStyle/>
          <a:p>
            <a:pPr marL="12700" marR="5080">
              <a:lnSpc>
                <a:spcPts val="3310"/>
              </a:lnSpc>
              <a:spcBef>
                <a:spcPts val="245"/>
              </a:spcBef>
            </a:pPr>
            <a:r>
              <a:rPr dirty="0" sz="2800" spc="-5" b="1">
                <a:solidFill>
                  <a:srgbClr val="FFFF00"/>
                </a:solidFill>
                <a:latin typeface="微软雅黑"/>
                <a:cs typeface="微软雅黑"/>
              </a:rPr>
              <a:t>化学 反应</a:t>
            </a:r>
            <a:endParaRPr sz="2800">
              <a:latin typeface="微软雅黑"/>
              <a:cs typeface="微软雅黑"/>
            </a:endParaRPr>
          </a:p>
        </p:txBody>
      </p:sp>
      <p:sp>
        <p:nvSpPr>
          <p:cNvPr id="30" name="object 30"/>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31" name="object 3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4609846" y="165938"/>
            <a:ext cx="2562860" cy="635000"/>
          </a:xfrm>
          <a:prstGeom prst="rect"/>
        </p:spPr>
        <p:txBody>
          <a:bodyPr wrap="square" lIns="0" tIns="12065" rIns="0" bIns="0" rtlCol="0" vert="horz">
            <a:spAutoFit/>
          </a:bodyPr>
          <a:lstStyle/>
          <a:p>
            <a:pPr marL="12700">
              <a:lnSpc>
                <a:spcPct val="100000"/>
              </a:lnSpc>
              <a:spcBef>
                <a:spcPts val="95"/>
              </a:spcBef>
            </a:pPr>
            <a:r>
              <a:rPr dirty="0" spc="-10"/>
              <a:t>能源与化工</a:t>
            </a:r>
          </a:p>
        </p:txBody>
      </p:sp>
      <p:sp>
        <p:nvSpPr>
          <p:cNvPr id="8" name="object 8"/>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4" name="object 4"/>
          <p:cNvSpPr txBox="1"/>
          <p:nvPr/>
        </p:nvSpPr>
        <p:spPr>
          <a:xfrm>
            <a:off x="1096772" y="1618869"/>
            <a:ext cx="7264400" cy="939800"/>
          </a:xfrm>
          <a:prstGeom prst="rect">
            <a:avLst/>
          </a:prstGeom>
        </p:spPr>
        <p:txBody>
          <a:bodyPr wrap="square" lIns="0" tIns="12700" rIns="0" bIns="0" rtlCol="0" vert="horz">
            <a:spAutoFit/>
          </a:bodyPr>
          <a:lstStyle/>
          <a:p>
            <a:pPr marL="1155700" marR="5080" indent="-1143000">
              <a:lnSpc>
                <a:spcPct val="100000"/>
              </a:lnSpc>
              <a:spcBef>
                <a:spcPts val="100"/>
              </a:spcBef>
            </a:pPr>
            <a:r>
              <a:rPr dirty="0" sz="3000">
                <a:latin typeface="黑体"/>
                <a:cs typeface="黑体"/>
              </a:rPr>
              <a:t>构成客观世界的三大要素或称三大基础：  </a:t>
            </a:r>
            <a:r>
              <a:rPr dirty="0" sz="3000">
                <a:solidFill>
                  <a:srgbClr val="0000FF"/>
                </a:solidFill>
                <a:latin typeface="黑体"/>
                <a:cs typeface="黑体"/>
              </a:rPr>
              <a:t>物质（材料）、能量（能源）和信息</a:t>
            </a:r>
            <a:endParaRPr sz="3000">
              <a:latin typeface="黑体"/>
              <a:cs typeface="黑体"/>
            </a:endParaRPr>
          </a:p>
        </p:txBody>
      </p:sp>
      <p:sp>
        <p:nvSpPr>
          <p:cNvPr id="5" name="object 5"/>
          <p:cNvSpPr txBox="1"/>
          <p:nvPr/>
        </p:nvSpPr>
        <p:spPr>
          <a:xfrm>
            <a:off x="2239772" y="2990850"/>
            <a:ext cx="5741035" cy="1397635"/>
          </a:xfrm>
          <a:prstGeom prst="rect">
            <a:avLst/>
          </a:prstGeom>
        </p:spPr>
        <p:txBody>
          <a:bodyPr wrap="square" lIns="0" tIns="12700" rIns="0" bIns="0" rtlCol="0" vert="horz">
            <a:spAutoFit/>
          </a:bodyPr>
          <a:lstStyle/>
          <a:p>
            <a:pPr marL="12700" marR="5080">
              <a:lnSpc>
                <a:spcPct val="100000"/>
              </a:lnSpc>
              <a:spcBef>
                <a:spcPts val="100"/>
              </a:spcBef>
            </a:pPr>
            <a:r>
              <a:rPr dirty="0" sz="3000">
                <a:solidFill>
                  <a:srgbClr val="C00000"/>
                </a:solidFill>
                <a:latin typeface="黑体"/>
                <a:cs typeface="黑体"/>
              </a:rPr>
              <a:t>没有</a:t>
            </a:r>
            <a:r>
              <a:rPr dirty="0" sz="3000">
                <a:solidFill>
                  <a:srgbClr val="0000CC"/>
                </a:solidFill>
                <a:latin typeface="黑体"/>
                <a:cs typeface="黑体"/>
              </a:rPr>
              <a:t>物</a:t>
            </a:r>
            <a:r>
              <a:rPr dirty="0" sz="3000" spc="-5">
                <a:solidFill>
                  <a:srgbClr val="0000CC"/>
                </a:solidFill>
                <a:latin typeface="黑体"/>
                <a:cs typeface="黑体"/>
              </a:rPr>
              <a:t>质</a:t>
            </a:r>
            <a:r>
              <a:rPr dirty="0" sz="3000">
                <a:solidFill>
                  <a:srgbClr val="C00000"/>
                </a:solidFill>
                <a:latin typeface="黑体"/>
                <a:cs typeface="黑体"/>
              </a:rPr>
              <a:t>，什么东西也不存在；  没有</a:t>
            </a:r>
            <a:r>
              <a:rPr dirty="0" sz="3000">
                <a:solidFill>
                  <a:srgbClr val="0000CC"/>
                </a:solidFill>
                <a:latin typeface="黑体"/>
                <a:cs typeface="黑体"/>
              </a:rPr>
              <a:t>能</a:t>
            </a:r>
            <a:r>
              <a:rPr dirty="0" sz="3000" spc="-5">
                <a:solidFill>
                  <a:srgbClr val="0000CC"/>
                </a:solidFill>
                <a:latin typeface="黑体"/>
                <a:cs typeface="黑体"/>
              </a:rPr>
              <a:t>量</a:t>
            </a:r>
            <a:r>
              <a:rPr dirty="0" sz="3000">
                <a:solidFill>
                  <a:srgbClr val="C00000"/>
                </a:solidFill>
                <a:latin typeface="黑体"/>
                <a:cs typeface="黑体"/>
              </a:rPr>
              <a:t>，什么事情也不会发生； 没有</a:t>
            </a:r>
            <a:r>
              <a:rPr dirty="0" sz="3000">
                <a:solidFill>
                  <a:srgbClr val="0000CC"/>
                </a:solidFill>
                <a:latin typeface="黑体"/>
                <a:cs typeface="黑体"/>
              </a:rPr>
              <a:t>信</a:t>
            </a:r>
            <a:r>
              <a:rPr dirty="0" sz="3000" spc="-5">
                <a:solidFill>
                  <a:srgbClr val="0000CC"/>
                </a:solidFill>
                <a:latin typeface="黑体"/>
                <a:cs typeface="黑体"/>
              </a:rPr>
              <a:t>息</a:t>
            </a:r>
            <a:r>
              <a:rPr dirty="0" sz="3000">
                <a:solidFill>
                  <a:srgbClr val="C00000"/>
                </a:solidFill>
                <a:latin typeface="黑体"/>
                <a:cs typeface="黑体"/>
              </a:rPr>
              <a:t>，什么事物也没有意义。</a:t>
            </a:r>
            <a:endParaRPr sz="3000">
              <a:latin typeface="黑体"/>
              <a:cs typeface="黑体"/>
            </a:endParaRPr>
          </a:p>
        </p:txBody>
      </p:sp>
      <p:sp>
        <p:nvSpPr>
          <p:cNvPr id="6" name="object 6"/>
          <p:cNvSpPr txBox="1"/>
          <p:nvPr/>
        </p:nvSpPr>
        <p:spPr>
          <a:xfrm>
            <a:off x="1486280" y="4819904"/>
            <a:ext cx="9169400" cy="1452880"/>
          </a:xfrm>
          <a:prstGeom prst="rect">
            <a:avLst/>
          </a:prstGeom>
        </p:spPr>
        <p:txBody>
          <a:bodyPr wrap="square" lIns="0" tIns="12700" rIns="0" bIns="0" rtlCol="0" vert="horz">
            <a:spAutoFit/>
          </a:bodyPr>
          <a:lstStyle/>
          <a:p>
            <a:pPr marL="956310">
              <a:lnSpc>
                <a:spcPct val="100000"/>
              </a:lnSpc>
              <a:spcBef>
                <a:spcPts val="100"/>
              </a:spcBef>
            </a:pPr>
            <a:r>
              <a:rPr dirty="0" sz="3000">
                <a:latin typeface="黑体"/>
                <a:cs typeface="黑体"/>
              </a:rPr>
              <a:t>——哈佛大学</a:t>
            </a:r>
            <a:r>
              <a:rPr dirty="0" sz="3000" spc="-10">
                <a:latin typeface="黑体"/>
                <a:cs typeface="黑体"/>
              </a:rPr>
              <a:t> </a:t>
            </a:r>
            <a:r>
              <a:rPr dirty="0" sz="3000">
                <a:latin typeface="黑体"/>
                <a:cs typeface="黑体"/>
              </a:rPr>
              <a:t>安瑟</a:t>
            </a:r>
            <a:r>
              <a:rPr dirty="0" sz="3000" spc="-5">
                <a:latin typeface="黑体"/>
                <a:cs typeface="黑体"/>
              </a:rPr>
              <a:t>尼</a:t>
            </a:r>
            <a:r>
              <a:rPr dirty="0" sz="3000">
                <a:latin typeface="黑体"/>
                <a:cs typeface="黑体"/>
              </a:rPr>
              <a:t>.</a:t>
            </a:r>
            <a:r>
              <a:rPr dirty="0" sz="3000" spc="-5">
                <a:latin typeface="黑体"/>
                <a:cs typeface="黑体"/>
              </a:rPr>
              <a:t> </a:t>
            </a:r>
            <a:r>
              <a:rPr dirty="0" sz="3000">
                <a:latin typeface="黑体"/>
                <a:cs typeface="黑体"/>
              </a:rPr>
              <a:t>G.</a:t>
            </a:r>
            <a:r>
              <a:rPr dirty="0" sz="3000" spc="-5">
                <a:latin typeface="黑体"/>
                <a:cs typeface="黑体"/>
              </a:rPr>
              <a:t> </a:t>
            </a:r>
            <a:r>
              <a:rPr dirty="0" sz="3000">
                <a:latin typeface="黑体"/>
                <a:cs typeface="黑体"/>
              </a:rPr>
              <a:t>欧廷格</a:t>
            </a:r>
            <a:endParaRPr sz="3000">
              <a:latin typeface="黑体"/>
              <a:cs typeface="黑体"/>
            </a:endParaRPr>
          </a:p>
          <a:p>
            <a:pPr>
              <a:lnSpc>
                <a:spcPct val="100000"/>
              </a:lnSpc>
              <a:spcBef>
                <a:spcPts val="50"/>
              </a:spcBef>
            </a:pPr>
            <a:endParaRPr sz="2550">
              <a:latin typeface="黑体"/>
              <a:cs typeface="黑体"/>
            </a:endParaRPr>
          </a:p>
          <a:p>
            <a:pPr marL="12700">
              <a:lnSpc>
                <a:spcPct val="100000"/>
              </a:lnSpc>
            </a:pPr>
            <a:r>
              <a:rPr dirty="0" sz="3600">
                <a:solidFill>
                  <a:srgbClr val="C00000"/>
                </a:solidFill>
                <a:latin typeface="黑体"/>
                <a:cs typeface="黑体"/>
              </a:rPr>
              <a:t>化工创造物质，能源提供能量，智慧掌控信息</a:t>
            </a:r>
            <a:endParaRPr sz="3600">
              <a:latin typeface="黑体"/>
              <a:cs typeface="黑体"/>
            </a:endParaRPr>
          </a:p>
        </p:txBody>
      </p:sp>
      <p:sp>
        <p:nvSpPr>
          <p:cNvPr id="7" name="object 7"/>
          <p:cNvSpPr txBox="1"/>
          <p:nvPr/>
        </p:nvSpPr>
        <p:spPr>
          <a:xfrm>
            <a:off x="9558908" y="2951810"/>
            <a:ext cx="2059939" cy="1489710"/>
          </a:xfrm>
          <a:prstGeom prst="rect">
            <a:avLst/>
          </a:prstGeom>
        </p:spPr>
        <p:txBody>
          <a:bodyPr wrap="square" lIns="0" tIns="13335" rIns="0" bIns="0" rtlCol="0" vert="horz">
            <a:spAutoFit/>
          </a:bodyPr>
          <a:lstStyle/>
          <a:p>
            <a:pPr marL="12700" marR="1224915">
              <a:lnSpc>
                <a:spcPct val="100000"/>
              </a:lnSpc>
              <a:spcBef>
                <a:spcPts val="105"/>
              </a:spcBef>
            </a:pPr>
            <a:r>
              <a:rPr dirty="0" sz="3200">
                <a:solidFill>
                  <a:srgbClr val="0000CC"/>
                </a:solidFill>
                <a:latin typeface="黑体"/>
                <a:cs typeface="黑体"/>
              </a:rPr>
              <a:t>化</a:t>
            </a:r>
            <a:r>
              <a:rPr dirty="0" sz="3200">
                <a:solidFill>
                  <a:srgbClr val="C00000"/>
                </a:solidFill>
                <a:latin typeface="黑体"/>
                <a:cs typeface="黑体"/>
              </a:rPr>
              <a:t>工 </a:t>
            </a:r>
            <a:r>
              <a:rPr dirty="0" sz="3200">
                <a:solidFill>
                  <a:srgbClr val="0000CC"/>
                </a:solidFill>
                <a:latin typeface="黑体"/>
                <a:cs typeface="黑体"/>
              </a:rPr>
              <a:t>能</a:t>
            </a:r>
            <a:r>
              <a:rPr dirty="0" sz="3200">
                <a:solidFill>
                  <a:srgbClr val="C00000"/>
                </a:solidFill>
                <a:latin typeface="黑体"/>
                <a:cs typeface="黑体"/>
              </a:rPr>
              <a:t>源</a:t>
            </a:r>
            <a:endParaRPr sz="3200">
              <a:latin typeface="黑体"/>
              <a:cs typeface="黑体"/>
            </a:endParaRPr>
          </a:p>
          <a:p>
            <a:pPr marL="12700">
              <a:lnSpc>
                <a:spcPct val="100000"/>
              </a:lnSpc>
            </a:pPr>
            <a:r>
              <a:rPr dirty="0" sz="3200">
                <a:solidFill>
                  <a:srgbClr val="0000CC"/>
                </a:solidFill>
                <a:latin typeface="黑体"/>
                <a:cs typeface="黑体"/>
              </a:rPr>
              <a:t>智</a:t>
            </a:r>
            <a:r>
              <a:rPr dirty="0" sz="3200">
                <a:solidFill>
                  <a:srgbClr val="C00000"/>
                </a:solidFill>
                <a:latin typeface="黑体"/>
                <a:cs typeface="黑体"/>
              </a:rPr>
              <a:t>慧（能）</a:t>
            </a:r>
            <a:endParaRPr sz="3200">
              <a:latin typeface="黑体"/>
              <a:cs typeface="黑体"/>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p:nvPr/>
        </p:nvSpPr>
        <p:spPr>
          <a:xfrm>
            <a:off x="1277111" y="2817876"/>
            <a:ext cx="4032250" cy="2627630"/>
          </a:xfrm>
          <a:custGeom>
            <a:avLst/>
            <a:gdLst/>
            <a:ahLst/>
            <a:cxnLst/>
            <a:rect l="l" t="t" r="r" b="b"/>
            <a:pathLst>
              <a:path w="4032250" h="2627629">
                <a:moveTo>
                  <a:pt x="0" y="0"/>
                </a:moveTo>
                <a:lnTo>
                  <a:pt x="4032250" y="0"/>
                </a:lnTo>
              </a:path>
              <a:path w="4032250" h="2627629">
                <a:moveTo>
                  <a:pt x="0" y="2627376"/>
                </a:moveTo>
                <a:lnTo>
                  <a:pt x="4032250" y="2627376"/>
                </a:lnTo>
              </a:path>
            </a:pathLst>
          </a:custGeom>
          <a:ln w="6096">
            <a:solidFill>
              <a:srgbClr val="BEBEBE"/>
            </a:solidFill>
          </a:ln>
        </p:spPr>
        <p:txBody>
          <a:bodyPr wrap="square" lIns="0" tIns="0" rIns="0" bIns="0" rtlCol="0"/>
          <a:lstStyle/>
          <a:p/>
        </p:txBody>
      </p:sp>
      <p:sp>
        <p:nvSpPr>
          <p:cNvPr id="4" name="object 4"/>
          <p:cNvSpPr/>
          <p:nvPr/>
        </p:nvSpPr>
        <p:spPr>
          <a:xfrm>
            <a:off x="6399276" y="2817876"/>
            <a:ext cx="4923155" cy="2627630"/>
          </a:xfrm>
          <a:custGeom>
            <a:avLst/>
            <a:gdLst/>
            <a:ahLst/>
            <a:cxnLst/>
            <a:rect l="l" t="t" r="r" b="b"/>
            <a:pathLst>
              <a:path w="4923155" h="2627629">
                <a:moveTo>
                  <a:pt x="0" y="0"/>
                </a:moveTo>
                <a:lnTo>
                  <a:pt x="4922901" y="0"/>
                </a:lnTo>
              </a:path>
              <a:path w="4923155" h="2627629">
                <a:moveTo>
                  <a:pt x="0" y="2627376"/>
                </a:moveTo>
                <a:lnTo>
                  <a:pt x="4922901" y="2627376"/>
                </a:lnTo>
              </a:path>
            </a:pathLst>
          </a:custGeom>
          <a:ln w="6096">
            <a:solidFill>
              <a:srgbClr val="BEBEBE"/>
            </a:solidFill>
          </a:ln>
        </p:spPr>
        <p:txBody>
          <a:bodyPr wrap="square" lIns="0" tIns="0" rIns="0" bIns="0" rtlCol="0"/>
          <a:lstStyle/>
          <a:p/>
        </p:txBody>
      </p:sp>
      <p:sp>
        <p:nvSpPr>
          <p:cNvPr id="5" name="object 5"/>
          <p:cNvSpPr txBox="1"/>
          <p:nvPr/>
        </p:nvSpPr>
        <p:spPr>
          <a:xfrm>
            <a:off x="1229969" y="2899410"/>
            <a:ext cx="4320540" cy="739140"/>
          </a:xfrm>
          <a:prstGeom prst="rect">
            <a:avLst/>
          </a:prstGeom>
        </p:spPr>
        <p:txBody>
          <a:bodyPr wrap="square" lIns="0" tIns="12700" rIns="0" bIns="0" rtlCol="0" vert="horz">
            <a:spAutoFit/>
          </a:bodyPr>
          <a:lstStyle/>
          <a:p>
            <a:pPr marL="12700" marR="5080">
              <a:lnSpc>
                <a:spcPct val="130000"/>
              </a:lnSpc>
              <a:spcBef>
                <a:spcPts val="100"/>
              </a:spcBef>
            </a:pPr>
            <a:r>
              <a:rPr dirty="0" sz="1800" b="1">
                <a:solidFill>
                  <a:srgbClr val="0E6EC5"/>
                </a:solidFill>
                <a:latin typeface="微软雅黑"/>
                <a:cs typeface="微软雅黑"/>
              </a:rPr>
              <a:t>我国化工行业生产的合成纤维约占世界份 额的</a:t>
            </a:r>
            <a:r>
              <a:rPr dirty="0" sz="1800" spc="5" b="1">
                <a:solidFill>
                  <a:srgbClr val="0E6EC5"/>
                </a:solidFill>
                <a:latin typeface="微软雅黑"/>
                <a:cs typeface="微软雅黑"/>
              </a:rPr>
              <a:t>60</a:t>
            </a:r>
            <a:r>
              <a:rPr dirty="0" sz="1800" b="1">
                <a:solidFill>
                  <a:srgbClr val="0E6EC5"/>
                </a:solidFill>
                <a:latin typeface="微软雅黑"/>
                <a:cs typeface="微软雅黑"/>
              </a:rPr>
              <a:t>%，</a:t>
            </a:r>
            <a:r>
              <a:rPr dirty="0" sz="1800" spc="-15" b="1">
                <a:solidFill>
                  <a:srgbClr val="0E6EC5"/>
                </a:solidFill>
                <a:latin typeface="微软雅黑"/>
                <a:cs typeface="微软雅黑"/>
              </a:rPr>
              <a:t>可</a:t>
            </a:r>
            <a:r>
              <a:rPr dirty="0" sz="1800" b="1">
                <a:solidFill>
                  <a:srgbClr val="0E6EC5"/>
                </a:solidFill>
                <a:latin typeface="微软雅黑"/>
                <a:cs typeface="微软雅黑"/>
              </a:rPr>
              <a:t>为世界每个人制作</a:t>
            </a:r>
            <a:r>
              <a:rPr dirty="0" sz="1800" spc="5" b="1">
                <a:solidFill>
                  <a:srgbClr val="0E6EC5"/>
                </a:solidFill>
                <a:latin typeface="微软雅黑"/>
                <a:cs typeface="微软雅黑"/>
              </a:rPr>
              <a:t>4</a:t>
            </a:r>
            <a:r>
              <a:rPr dirty="0" sz="1800" b="1">
                <a:solidFill>
                  <a:srgbClr val="0E6EC5"/>
                </a:solidFill>
                <a:latin typeface="微软雅黑"/>
                <a:cs typeface="微软雅黑"/>
              </a:rPr>
              <a:t>套衣服</a:t>
            </a:r>
            <a:r>
              <a:rPr dirty="0" sz="1800">
                <a:solidFill>
                  <a:srgbClr val="0E6EC5"/>
                </a:solidFill>
                <a:latin typeface="微软雅黑"/>
                <a:cs typeface="微软雅黑"/>
              </a:rPr>
              <a:t>。</a:t>
            </a:r>
            <a:endParaRPr sz="1800">
              <a:latin typeface="微软雅黑"/>
              <a:cs typeface="微软雅黑"/>
            </a:endParaRPr>
          </a:p>
        </p:txBody>
      </p:sp>
      <p:sp>
        <p:nvSpPr>
          <p:cNvPr id="6" name="object 6"/>
          <p:cNvSpPr txBox="1"/>
          <p:nvPr/>
        </p:nvSpPr>
        <p:spPr>
          <a:xfrm>
            <a:off x="6377178" y="2899410"/>
            <a:ext cx="5054600" cy="739140"/>
          </a:xfrm>
          <a:prstGeom prst="rect">
            <a:avLst/>
          </a:prstGeom>
        </p:spPr>
        <p:txBody>
          <a:bodyPr wrap="square" lIns="0" tIns="12700" rIns="0" bIns="0" rtlCol="0" vert="horz">
            <a:spAutoFit/>
          </a:bodyPr>
          <a:lstStyle/>
          <a:p>
            <a:pPr marL="12700" marR="5080">
              <a:lnSpc>
                <a:spcPct val="130000"/>
              </a:lnSpc>
              <a:spcBef>
                <a:spcPts val="100"/>
              </a:spcBef>
            </a:pPr>
            <a:r>
              <a:rPr dirty="0" sz="1800" b="1">
                <a:solidFill>
                  <a:srgbClr val="0E6EC5"/>
                </a:solidFill>
                <a:latin typeface="微软雅黑"/>
                <a:cs typeface="微软雅黑"/>
              </a:rPr>
              <a:t>中国生产的农用化学品，包括化肥、薄膜等，使粮 食产量从</a:t>
            </a:r>
            <a:r>
              <a:rPr dirty="0" sz="1800" spc="5" b="1">
                <a:solidFill>
                  <a:srgbClr val="0E6EC5"/>
                </a:solidFill>
                <a:latin typeface="微软雅黑"/>
                <a:cs typeface="微软雅黑"/>
              </a:rPr>
              <a:t>1</a:t>
            </a:r>
            <a:r>
              <a:rPr dirty="0" sz="1800" b="1">
                <a:solidFill>
                  <a:srgbClr val="0E6EC5"/>
                </a:solidFill>
                <a:latin typeface="微软雅黑"/>
                <a:cs typeface="微软雅黑"/>
              </a:rPr>
              <a:t>亿吨(1950年</a:t>
            </a:r>
            <a:r>
              <a:rPr dirty="0" sz="1800" spc="-10" b="1">
                <a:solidFill>
                  <a:srgbClr val="0E6EC5"/>
                </a:solidFill>
                <a:latin typeface="微软雅黑"/>
                <a:cs typeface="微软雅黑"/>
              </a:rPr>
              <a:t>)</a:t>
            </a:r>
            <a:r>
              <a:rPr dirty="0" sz="1800" b="1">
                <a:solidFill>
                  <a:srgbClr val="0E6EC5"/>
                </a:solidFill>
                <a:latin typeface="微软雅黑"/>
                <a:cs typeface="微软雅黑"/>
              </a:rPr>
              <a:t>提高</a:t>
            </a:r>
            <a:r>
              <a:rPr dirty="0" sz="1800" spc="-5" b="1">
                <a:solidFill>
                  <a:srgbClr val="0E6EC5"/>
                </a:solidFill>
                <a:latin typeface="微软雅黑"/>
                <a:cs typeface="微软雅黑"/>
              </a:rPr>
              <a:t>到</a:t>
            </a:r>
            <a:r>
              <a:rPr dirty="0" sz="1800" b="1">
                <a:solidFill>
                  <a:srgbClr val="0E6EC5"/>
                </a:solidFill>
                <a:latin typeface="微软雅黑"/>
                <a:cs typeface="微软雅黑"/>
              </a:rPr>
              <a:t>6.6亿吨(2019年)</a:t>
            </a:r>
            <a:endParaRPr sz="1800">
              <a:latin typeface="微软雅黑"/>
              <a:cs typeface="微软雅黑"/>
            </a:endParaRPr>
          </a:p>
        </p:txBody>
      </p:sp>
      <p:sp>
        <p:nvSpPr>
          <p:cNvPr id="7" name="object 7"/>
          <p:cNvSpPr txBox="1"/>
          <p:nvPr/>
        </p:nvSpPr>
        <p:spPr>
          <a:xfrm>
            <a:off x="1066190" y="5379930"/>
            <a:ext cx="4336415" cy="1095375"/>
          </a:xfrm>
          <a:prstGeom prst="rect">
            <a:avLst/>
          </a:prstGeom>
        </p:spPr>
        <p:txBody>
          <a:bodyPr wrap="square" lIns="0" tIns="12065" rIns="0" bIns="0" rtlCol="0" vert="horz">
            <a:spAutoFit/>
          </a:bodyPr>
          <a:lstStyle/>
          <a:p>
            <a:pPr marL="38100" marR="30480">
              <a:lnSpc>
                <a:spcPct val="130100"/>
              </a:lnSpc>
              <a:spcBef>
                <a:spcPts val="95"/>
              </a:spcBef>
            </a:pPr>
            <a:r>
              <a:rPr dirty="0" sz="1800" b="1">
                <a:solidFill>
                  <a:srgbClr val="0E6EC5"/>
                </a:solidFill>
                <a:latin typeface="微软雅黑"/>
                <a:cs typeface="微软雅黑"/>
              </a:rPr>
              <a:t>中国每年新增建筑面</a:t>
            </a:r>
            <a:r>
              <a:rPr dirty="0" sz="1800" spc="-20" b="1">
                <a:solidFill>
                  <a:srgbClr val="0E6EC5"/>
                </a:solidFill>
                <a:latin typeface="微软雅黑"/>
                <a:cs typeface="微软雅黑"/>
              </a:rPr>
              <a:t>积</a:t>
            </a:r>
            <a:r>
              <a:rPr dirty="0" sz="1800" spc="5" b="1">
                <a:solidFill>
                  <a:srgbClr val="0E6EC5"/>
                </a:solidFill>
                <a:latin typeface="微软雅黑"/>
                <a:cs typeface="微软雅黑"/>
              </a:rPr>
              <a:t>20</a:t>
            </a:r>
            <a:r>
              <a:rPr dirty="0" sz="1800" b="1">
                <a:solidFill>
                  <a:srgbClr val="0E6EC5"/>
                </a:solidFill>
                <a:latin typeface="微软雅黑"/>
                <a:cs typeface="微软雅黑"/>
              </a:rPr>
              <a:t>亿</a:t>
            </a:r>
            <a:r>
              <a:rPr dirty="0" sz="1800" spc="-5" b="1">
                <a:solidFill>
                  <a:srgbClr val="0E6EC5"/>
                </a:solidFill>
                <a:latin typeface="微软雅黑"/>
                <a:cs typeface="微软雅黑"/>
              </a:rPr>
              <a:t>m</a:t>
            </a:r>
            <a:r>
              <a:rPr dirty="0" baseline="25462" sz="1800" b="1">
                <a:solidFill>
                  <a:srgbClr val="0E6EC5"/>
                </a:solidFill>
                <a:latin typeface="微软雅黑"/>
                <a:cs typeface="微软雅黑"/>
              </a:rPr>
              <a:t>2</a:t>
            </a:r>
            <a:r>
              <a:rPr dirty="0" sz="1800" b="1">
                <a:solidFill>
                  <a:srgbClr val="0E6EC5"/>
                </a:solidFill>
                <a:latin typeface="微软雅黑"/>
                <a:cs typeface="微软雅黑"/>
              </a:rPr>
              <a:t>，占世界年 增量一半，化学工业提供了大量的水泥、 钢筋、塑料、涂料。</a:t>
            </a:r>
            <a:endParaRPr sz="1800">
              <a:latin typeface="微软雅黑"/>
              <a:cs typeface="微软雅黑"/>
            </a:endParaRPr>
          </a:p>
        </p:txBody>
      </p:sp>
      <p:sp>
        <p:nvSpPr>
          <p:cNvPr id="8" name="object 8"/>
          <p:cNvSpPr txBox="1"/>
          <p:nvPr/>
        </p:nvSpPr>
        <p:spPr>
          <a:xfrm>
            <a:off x="6369177" y="5476443"/>
            <a:ext cx="4826000" cy="1095375"/>
          </a:xfrm>
          <a:prstGeom prst="rect">
            <a:avLst/>
          </a:prstGeom>
        </p:spPr>
        <p:txBody>
          <a:bodyPr wrap="square" lIns="0" tIns="12700" rIns="0" bIns="0" rtlCol="0" vert="horz">
            <a:spAutoFit/>
          </a:bodyPr>
          <a:lstStyle/>
          <a:p>
            <a:pPr algn="just" marL="12700" marR="5080">
              <a:lnSpc>
                <a:spcPct val="130000"/>
              </a:lnSpc>
              <a:spcBef>
                <a:spcPts val="100"/>
              </a:spcBef>
            </a:pPr>
            <a:r>
              <a:rPr dirty="0" sz="1800" b="1">
                <a:solidFill>
                  <a:srgbClr val="0E6EC5"/>
                </a:solidFill>
                <a:latin typeface="微软雅黑"/>
                <a:cs typeface="微软雅黑"/>
              </a:rPr>
              <a:t>中国已经是第一大汽车产销国，汽车生产和使用 所需的汽油、柴油、电池、钢材、塑料、橡胶都 </a:t>
            </a:r>
            <a:r>
              <a:rPr dirty="0" sz="1800" spc="-5" b="1">
                <a:solidFill>
                  <a:srgbClr val="0E6EC5"/>
                </a:solidFill>
                <a:latin typeface="微软雅黑"/>
                <a:cs typeface="微软雅黑"/>
              </a:rPr>
              <a:t>来自化学工业。</a:t>
            </a:r>
            <a:endParaRPr sz="1800">
              <a:latin typeface="微软雅黑"/>
              <a:cs typeface="微软雅黑"/>
            </a:endParaRPr>
          </a:p>
        </p:txBody>
      </p:sp>
      <p:grpSp>
        <p:nvGrpSpPr>
          <p:cNvPr id="9" name="object 9"/>
          <p:cNvGrpSpPr/>
          <p:nvPr/>
        </p:nvGrpSpPr>
        <p:grpSpPr>
          <a:xfrm>
            <a:off x="1213103" y="1269491"/>
            <a:ext cx="3884295" cy="5586730"/>
            <a:chOff x="1213103" y="1269491"/>
            <a:chExt cx="3884295" cy="5586730"/>
          </a:xfrm>
        </p:grpSpPr>
        <p:pic>
          <p:nvPicPr>
            <p:cNvPr id="10" name="object 10"/>
            <p:cNvPicPr/>
            <p:nvPr/>
          </p:nvPicPr>
          <p:blipFill>
            <a:blip r:embed="rId2" cstate="print"/>
            <a:stretch>
              <a:fillRect/>
            </a:stretch>
          </p:blipFill>
          <p:spPr>
            <a:xfrm>
              <a:off x="1213103" y="1269491"/>
              <a:ext cx="1137666" cy="3097529"/>
            </a:xfrm>
            <a:prstGeom prst="rect">
              <a:avLst/>
            </a:prstGeom>
          </p:spPr>
        </p:pic>
        <p:pic>
          <p:nvPicPr>
            <p:cNvPr id="11" name="object 11"/>
            <p:cNvPicPr/>
            <p:nvPr/>
          </p:nvPicPr>
          <p:blipFill>
            <a:blip r:embed="rId3" cstate="print"/>
            <a:stretch>
              <a:fillRect/>
            </a:stretch>
          </p:blipFill>
          <p:spPr>
            <a:xfrm>
              <a:off x="2682239" y="1303019"/>
              <a:ext cx="2346198" cy="1506474"/>
            </a:xfrm>
            <a:prstGeom prst="rect">
              <a:avLst/>
            </a:prstGeom>
          </p:spPr>
        </p:pic>
        <p:pic>
          <p:nvPicPr>
            <p:cNvPr id="12" name="object 12"/>
            <p:cNvPicPr/>
            <p:nvPr/>
          </p:nvPicPr>
          <p:blipFill>
            <a:blip r:embed="rId4" cstate="print"/>
            <a:stretch>
              <a:fillRect/>
            </a:stretch>
          </p:blipFill>
          <p:spPr>
            <a:xfrm>
              <a:off x="1213103" y="3858767"/>
              <a:ext cx="1131582" cy="2996946"/>
            </a:xfrm>
            <a:prstGeom prst="rect">
              <a:avLst/>
            </a:prstGeom>
          </p:spPr>
        </p:pic>
        <p:pic>
          <p:nvPicPr>
            <p:cNvPr id="13" name="object 13"/>
            <p:cNvPicPr/>
            <p:nvPr/>
          </p:nvPicPr>
          <p:blipFill>
            <a:blip r:embed="rId5" cstate="print"/>
            <a:stretch>
              <a:fillRect/>
            </a:stretch>
          </p:blipFill>
          <p:spPr>
            <a:xfrm>
              <a:off x="2779775" y="3902963"/>
              <a:ext cx="2317242" cy="1485138"/>
            </a:xfrm>
            <a:prstGeom prst="rect">
              <a:avLst/>
            </a:prstGeom>
          </p:spPr>
        </p:pic>
      </p:grpSp>
      <p:grpSp>
        <p:nvGrpSpPr>
          <p:cNvPr id="14" name="object 14"/>
          <p:cNvGrpSpPr/>
          <p:nvPr/>
        </p:nvGrpSpPr>
        <p:grpSpPr>
          <a:xfrm>
            <a:off x="6344411" y="1170431"/>
            <a:ext cx="4821555" cy="5685790"/>
            <a:chOff x="6344411" y="1170431"/>
            <a:chExt cx="4821555" cy="5685790"/>
          </a:xfrm>
        </p:grpSpPr>
        <p:pic>
          <p:nvPicPr>
            <p:cNvPr id="15" name="object 15"/>
            <p:cNvPicPr/>
            <p:nvPr/>
          </p:nvPicPr>
          <p:blipFill>
            <a:blip r:embed="rId6" cstate="print"/>
            <a:stretch>
              <a:fillRect/>
            </a:stretch>
          </p:blipFill>
          <p:spPr>
            <a:xfrm>
              <a:off x="6344411" y="1246631"/>
              <a:ext cx="1159014" cy="3123438"/>
            </a:xfrm>
            <a:prstGeom prst="rect">
              <a:avLst/>
            </a:prstGeom>
          </p:spPr>
        </p:pic>
        <p:pic>
          <p:nvPicPr>
            <p:cNvPr id="16" name="object 16"/>
            <p:cNvPicPr/>
            <p:nvPr/>
          </p:nvPicPr>
          <p:blipFill>
            <a:blip r:embed="rId7" cstate="print"/>
            <a:stretch>
              <a:fillRect/>
            </a:stretch>
          </p:blipFill>
          <p:spPr>
            <a:xfrm>
              <a:off x="6361175" y="3880105"/>
              <a:ext cx="1142237" cy="2975610"/>
            </a:xfrm>
            <a:prstGeom prst="rect">
              <a:avLst/>
            </a:prstGeom>
          </p:spPr>
        </p:pic>
        <p:pic>
          <p:nvPicPr>
            <p:cNvPr id="17" name="object 17"/>
            <p:cNvPicPr/>
            <p:nvPr/>
          </p:nvPicPr>
          <p:blipFill>
            <a:blip r:embed="rId8" cstate="print"/>
            <a:stretch>
              <a:fillRect/>
            </a:stretch>
          </p:blipFill>
          <p:spPr>
            <a:xfrm>
              <a:off x="7787639" y="1170431"/>
              <a:ext cx="3377946" cy="1628394"/>
            </a:xfrm>
            <a:prstGeom prst="rect">
              <a:avLst/>
            </a:prstGeom>
          </p:spPr>
        </p:pic>
        <p:pic>
          <p:nvPicPr>
            <p:cNvPr id="18" name="object 18"/>
            <p:cNvPicPr/>
            <p:nvPr/>
          </p:nvPicPr>
          <p:blipFill>
            <a:blip r:embed="rId9" cstate="print"/>
            <a:stretch>
              <a:fillRect/>
            </a:stretch>
          </p:blipFill>
          <p:spPr>
            <a:xfrm>
              <a:off x="7740395" y="3840480"/>
              <a:ext cx="3425190" cy="1555242"/>
            </a:xfrm>
            <a:prstGeom prst="rect">
              <a:avLst/>
            </a:prstGeom>
          </p:spPr>
        </p:pic>
      </p:grpSp>
      <p:sp>
        <p:nvSpPr>
          <p:cNvPr id="19" name="object 19"/>
          <p:cNvSpPr txBox="1">
            <a:spLocks noGrp="1"/>
          </p:cNvSpPr>
          <p:nvPr>
            <p:ph type="title"/>
          </p:nvPr>
        </p:nvSpPr>
        <p:spPr>
          <a:xfrm>
            <a:off x="1660905" y="167767"/>
            <a:ext cx="420052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0">
                <a:latin typeface="Tahoma"/>
                <a:cs typeface="Tahoma"/>
              </a:rPr>
              <a:t> </a:t>
            </a:r>
            <a:r>
              <a:rPr dirty="0" spc="-5"/>
              <a:t>化工</a:t>
            </a:r>
            <a:r>
              <a:rPr dirty="0">
                <a:latin typeface="Tahoma"/>
                <a:cs typeface="Tahoma"/>
              </a:rPr>
              <a:t>-</a:t>
            </a:r>
            <a:r>
              <a:rPr dirty="0" sz="3600" spc="-5">
                <a:solidFill>
                  <a:srgbClr val="000000"/>
                </a:solidFill>
                <a:latin typeface="黑体"/>
                <a:cs typeface="黑体"/>
              </a:rPr>
              <a:t>衣食住行</a:t>
            </a:r>
            <a:endParaRPr sz="3600">
              <a:latin typeface="黑体"/>
              <a:cs typeface="黑体"/>
            </a:endParaRPr>
          </a:p>
        </p:txBody>
      </p:sp>
      <p:sp>
        <p:nvSpPr>
          <p:cNvPr id="20" name="object 20"/>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1" name="object 2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1496313" y="1046352"/>
            <a:ext cx="8292465" cy="2769870"/>
          </a:xfrm>
          <a:prstGeom prst="rect">
            <a:avLst/>
          </a:prstGeom>
        </p:spPr>
        <p:txBody>
          <a:bodyPr wrap="square" lIns="0" tIns="12700" rIns="0" bIns="0" rtlCol="0" vert="horz">
            <a:spAutoFit/>
          </a:bodyPr>
          <a:lstStyle/>
          <a:p>
            <a:pPr marL="350520" marR="798195" indent="-338455">
              <a:lnSpc>
                <a:spcPct val="125099"/>
              </a:lnSpc>
              <a:spcBef>
                <a:spcPts val="100"/>
              </a:spcBef>
              <a:buFont typeface="Wingdings"/>
              <a:buChar char=""/>
              <a:tabLst>
                <a:tab pos="355600" algn="l"/>
              </a:tabLst>
            </a:pPr>
            <a:r>
              <a:rPr dirty="0" sz="2400" spc="-5" b="1">
                <a:latin typeface="Arial"/>
                <a:cs typeface="Arial"/>
              </a:rPr>
              <a:t>1909</a:t>
            </a:r>
            <a:r>
              <a:rPr dirty="0" sz="2400" b="1">
                <a:latin typeface="黑体"/>
                <a:cs typeface="黑体"/>
              </a:rPr>
              <a:t>年，哈伯</a:t>
            </a:r>
            <a:r>
              <a:rPr dirty="0" sz="2400" spc="-90" b="1">
                <a:latin typeface="Arial"/>
                <a:cs typeface="Arial"/>
              </a:rPr>
              <a:t>(F.</a:t>
            </a:r>
            <a:r>
              <a:rPr dirty="0" sz="2400" spc="-15" b="1">
                <a:latin typeface="Arial"/>
                <a:cs typeface="Arial"/>
              </a:rPr>
              <a:t> </a:t>
            </a:r>
            <a:r>
              <a:rPr dirty="0" sz="2400" spc="-5" b="1">
                <a:latin typeface="Arial"/>
                <a:cs typeface="Arial"/>
              </a:rPr>
              <a:t>Haber)</a:t>
            </a:r>
            <a:r>
              <a:rPr dirty="0" sz="2400" spc="-10" b="1">
                <a:latin typeface="黑体"/>
                <a:cs typeface="黑体"/>
              </a:rPr>
              <a:t>在</a:t>
            </a:r>
            <a:r>
              <a:rPr dirty="0" sz="2400" spc="-545" b="1">
                <a:latin typeface="黑体"/>
                <a:cs typeface="黑体"/>
              </a:rPr>
              <a:t> </a:t>
            </a:r>
            <a:r>
              <a:rPr dirty="0" sz="2400" spc="-5" b="1">
                <a:latin typeface="Arial"/>
                <a:cs typeface="Arial"/>
              </a:rPr>
              <a:t>600</a:t>
            </a:r>
            <a:r>
              <a:rPr dirty="0" sz="2400" spc="-5" b="1">
                <a:latin typeface="微软雅黑"/>
                <a:cs typeface="微软雅黑"/>
              </a:rPr>
              <a:t>℃</a:t>
            </a:r>
            <a:r>
              <a:rPr dirty="0" sz="2400" spc="-5" b="1">
                <a:latin typeface="黑体"/>
                <a:cs typeface="黑体"/>
              </a:rPr>
              <a:t>，</a:t>
            </a:r>
            <a:r>
              <a:rPr dirty="0" sz="2400" spc="-5" b="1">
                <a:latin typeface="Arial"/>
                <a:cs typeface="Arial"/>
              </a:rPr>
              <a:t>20MP</a:t>
            </a:r>
            <a:r>
              <a:rPr dirty="0" sz="2400" b="1">
                <a:latin typeface="黑体"/>
                <a:cs typeface="黑体"/>
              </a:rPr>
              <a:t>下合成氨，  </a:t>
            </a:r>
            <a:r>
              <a:rPr dirty="0" sz="2400" spc="-5" b="1">
                <a:latin typeface="Arial"/>
                <a:cs typeface="Arial"/>
              </a:rPr>
              <a:t>1918</a:t>
            </a:r>
            <a:r>
              <a:rPr dirty="0" sz="2400" b="1">
                <a:latin typeface="黑体"/>
                <a:cs typeface="黑体"/>
              </a:rPr>
              <a:t>年获诺贝尔奖</a:t>
            </a:r>
            <a:endParaRPr sz="2400">
              <a:latin typeface="黑体"/>
              <a:cs typeface="黑体"/>
            </a:endParaRPr>
          </a:p>
          <a:p>
            <a:pPr marL="350520" marR="2356485" indent="-338455">
              <a:lnSpc>
                <a:spcPct val="125000"/>
              </a:lnSpc>
              <a:buFont typeface="Wingdings"/>
              <a:buChar char=""/>
              <a:tabLst>
                <a:tab pos="355600" algn="l"/>
              </a:tabLst>
            </a:pPr>
            <a:r>
              <a:rPr dirty="0" sz="2400" spc="-5" b="1">
                <a:latin typeface="Arial"/>
                <a:cs typeface="Arial"/>
              </a:rPr>
              <a:t>1913</a:t>
            </a:r>
            <a:r>
              <a:rPr dirty="0" sz="2400" b="1">
                <a:latin typeface="黑体"/>
                <a:cs typeface="黑体"/>
              </a:rPr>
              <a:t>年，博施</a:t>
            </a:r>
            <a:r>
              <a:rPr dirty="0" sz="2400" b="1">
                <a:latin typeface="Arial"/>
                <a:cs typeface="Arial"/>
              </a:rPr>
              <a:t>(C.</a:t>
            </a:r>
            <a:r>
              <a:rPr dirty="0" sz="2400" spc="-55" b="1">
                <a:latin typeface="Arial"/>
                <a:cs typeface="Arial"/>
              </a:rPr>
              <a:t> </a:t>
            </a:r>
            <a:r>
              <a:rPr dirty="0" sz="2400" spc="-5" b="1">
                <a:latin typeface="Arial"/>
                <a:cs typeface="Arial"/>
              </a:rPr>
              <a:t>Bosch)</a:t>
            </a:r>
            <a:r>
              <a:rPr dirty="0" sz="2400" b="1">
                <a:latin typeface="黑体"/>
                <a:cs typeface="黑体"/>
              </a:rPr>
              <a:t>合成氨商业化，  </a:t>
            </a:r>
            <a:r>
              <a:rPr dirty="0" sz="2400" spc="-5" b="1">
                <a:latin typeface="Arial"/>
                <a:cs typeface="Arial"/>
              </a:rPr>
              <a:t>1931</a:t>
            </a:r>
            <a:r>
              <a:rPr dirty="0" sz="2400" b="1">
                <a:latin typeface="黑体"/>
                <a:cs typeface="黑体"/>
              </a:rPr>
              <a:t>年获诺贝尔奖</a:t>
            </a:r>
            <a:endParaRPr sz="2400">
              <a:latin typeface="黑体"/>
              <a:cs typeface="黑体"/>
            </a:endParaRPr>
          </a:p>
          <a:p>
            <a:pPr marL="355600" indent="-342900">
              <a:lnSpc>
                <a:spcPct val="100000"/>
              </a:lnSpc>
              <a:spcBef>
                <a:spcPts val="720"/>
              </a:spcBef>
              <a:buFont typeface="Wingdings"/>
              <a:buChar char=""/>
              <a:tabLst>
                <a:tab pos="355600" algn="l"/>
              </a:tabLst>
            </a:pPr>
            <a:r>
              <a:rPr dirty="0" sz="2400" spc="-5" b="1">
                <a:latin typeface="Arial"/>
                <a:cs typeface="Arial"/>
              </a:rPr>
              <a:t>2007</a:t>
            </a:r>
            <a:r>
              <a:rPr dirty="0" sz="2400" spc="-5" b="1">
                <a:latin typeface="黑体"/>
                <a:cs typeface="黑体"/>
              </a:rPr>
              <a:t>年，埃特尔</a:t>
            </a:r>
            <a:r>
              <a:rPr dirty="0" sz="2400" b="1">
                <a:latin typeface="Arial"/>
                <a:cs typeface="Arial"/>
              </a:rPr>
              <a:t>(G.</a:t>
            </a:r>
            <a:r>
              <a:rPr dirty="0" sz="2400" spc="-15" b="1">
                <a:latin typeface="Arial"/>
                <a:cs typeface="Arial"/>
              </a:rPr>
              <a:t> </a:t>
            </a:r>
            <a:r>
              <a:rPr dirty="0" sz="2400" b="1">
                <a:latin typeface="Arial"/>
                <a:cs typeface="Arial"/>
              </a:rPr>
              <a:t>Ertl)</a:t>
            </a:r>
            <a:r>
              <a:rPr dirty="0" sz="2400" spc="-5" b="1">
                <a:latin typeface="黑体"/>
                <a:cs typeface="黑体"/>
              </a:rPr>
              <a:t>阐明合成氨相关表面催化反应机理</a:t>
            </a:r>
            <a:endParaRPr sz="2400">
              <a:latin typeface="黑体"/>
              <a:cs typeface="黑体"/>
            </a:endParaRPr>
          </a:p>
          <a:p>
            <a:pPr marL="350520">
              <a:lnSpc>
                <a:spcPct val="100000"/>
              </a:lnSpc>
              <a:spcBef>
                <a:spcPts val="720"/>
              </a:spcBef>
            </a:pPr>
            <a:r>
              <a:rPr dirty="0" sz="2400" spc="-5" b="1">
                <a:latin typeface="Arial"/>
                <a:cs typeface="Arial"/>
              </a:rPr>
              <a:t>2007</a:t>
            </a:r>
            <a:r>
              <a:rPr dirty="0" sz="2400" b="1">
                <a:latin typeface="黑体"/>
                <a:cs typeface="黑体"/>
              </a:rPr>
              <a:t>获诺贝尔奖</a:t>
            </a:r>
            <a:endParaRPr sz="2400">
              <a:latin typeface="黑体"/>
              <a:cs typeface="黑体"/>
            </a:endParaRPr>
          </a:p>
        </p:txBody>
      </p:sp>
      <p:sp>
        <p:nvSpPr>
          <p:cNvPr id="10" name="object 10"/>
          <p:cNvSpPr txBox="1"/>
          <p:nvPr/>
        </p:nvSpPr>
        <p:spPr>
          <a:xfrm>
            <a:off x="8169909" y="6334201"/>
            <a:ext cx="231775" cy="228600"/>
          </a:xfrm>
          <a:prstGeom prst="rect">
            <a:avLst/>
          </a:prstGeom>
        </p:spPr>
        <p:txBody>
          <a:bodyPr wrap="square" lIns="0" tIns="0" rIns="0" bIns="0" rtlCol="0" vert="horz">
            <a:spAutoFit/>
          </a:bodyPr>
          <a:lstStyle/>
          <a:p>
            <a:pPr>
              <a:lnSpc>
                <a:spcPts val="1710"/>
              </a:lnSpc>
            </a:pPr>
            <a:r>
              <a:rPr dirty="0" sz="1800" spc="-5">
                <a:latin typeface="Calibri"/>
                <a:cs typeface="Calibri"/>
              </a:rPr>
              <a:t>31</a:t>
            </a:r>
            <a:endParaRPr sz="1800">
              <a:latin typeface="Calibri"/>
              <a:cs typeface="Calibri"/>
            </a:endParaRPr>
          </a:p>
        </p:txBody>
      </p:sp>
      <p:sp>
        <p:nvSpPr>
          <p:cNvPr id="11" name="object 11"/>
          <p:cNvSpPr txBox="1"/>
          <p:nvPr/>
        </p:nvSpPr>
        <p:spPr>
          <a:xfrm>
            <a:off x="2074545" y="4094479"/>
            <a:ext cx="2782570" cy="39116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C00000"/>
                </a:solidFill>
                <a:latin typeface="黑体"/>
                <a:cs typeface="黑体"/>
              </a:rPr>
              <a:t>人口增长了多少倍？</a:t>
            </a:r>
            <a:endParaRPr sz="2400">
              <a:latin typeface="黑体"/>
              <a:cs typeface="黑体"/>
            </a:endParaRPr>
          </a:p>
        </p:txBody>
      </p:sp>
      <p:sp>
        <p:nvSpPr>
          <p:cNvPr id="12" name="object 12"/>
          <p:cNvSpPr txBox="1"/>
          <p:nvPr/>
        </p:nvSpPr>
        <p:spPr>
          <a:xfrm>
            <a:off x="7137654" y="4116704"/>
            <a:ext cx="2479040" cy="391160"/>
          </a:xfrm>
          <a:prstGeom prst="rect">
            <a:avLst/>
          </a:prstGeom>
        </p:spPr>
        <p:txBody>
          <a:bodyPr wrap="square" lIns="0" tIns="12700" rIns="0" bIns="0" rtlCol="0" vert="horz">
            <a:spAutoFit/>
          </a:bodyPr>
          <a:lstStyle/>
          <a:p>
            <a:pPr marL="12700">
              <a:lnSpc>
                <a:spcPct val="100000"/>
              </a:lnSpc>
              <a:spcBef>
                <a:spcPts val="100"/>
              </a:spcBef>
            </a:pPr>
            <a:r>
              <a:rPr dirty="0" sz="2400" b="1">
                <a:solidFill>
                  <a:srgbClr val="C00000"/>
                </a:solidFill>
                <a:latin typeface="黑体"/>
                <a:cs typeface="黑体"/>
              </a:rPr>
              <a:t>粮食增长多少倍？</a:t>
            </a:r>
            <a:endParaRPr sz="2400">
              <a:latin typeface="黑体"/>
              <a:cs typeface="黑体"/>
            </a:endParaRPr>
          </a:p>
        </p:txBody>
      </p:sp>
      <p:grpSp>
        <p:nvGrpSpPr>
          <p:cNvPr id="13" name="object 13"/>
          <p:cNvGrpSpPr/>
          <p:nvPr/>
        </p:nvGrpSpPr>
        <p:grpSpPr>
          <a:xfrm>
            <a:off x="6096000" y="4623815"/>
            <a:ext cx="2912745" cy="1900555"/>
            <a:chOff x="6096000" y="4623815"/>
            <a:chExt cx="2912745" cy="1900555"/>
          </a:xfrm>
        </p:grpSpPr>
        <p:pic>
          <p:nvPicPr>
            <p:cNvPr id="14" name="object 14"/>
            <p:cNvPicPr/>
            <p:nvPr/>
          </p:nvPicPr>
          <p:blipFill>
            <a:blip r:embed="rId3" cstate="print"/>
            <a:stretch>
              <a:fillRect/>
            </a:stretch>
          </p:blipFill>
          <p:spPr>
            <a:xfrm>
              <a:off x="6096000" y="4623815"/>
              <a:ext cx="2912363" cy="1900427"/>
            </a:xfrm>
            <a:prstGeom prst="rect">
              <a:avLst/>
            </a:prstGeom>
          </p:spPr>
        </p:pic>
        <p:sp>
          <p:nvSpPr>
            <p:cNvPr id="15" name="object 15"/>
            <p:cNvSpPr/>
            <p:nvPr/>
          </p:nvSpPr>
          <p:spPr>
            <a:xfrm>
              <a:off x="8401557" y="4999862"/>
              <a:ext cx="205104" cy="148590"/>
            </a:xfrm>
            <a:custGeom>
              <a:avLst/>
              <a:gdLst/>
              <a:ahLst/>
              <a:cxnLst/>
              <a:rect l="l" t="t" r="r" b="b"/>
              <a:pathLst>
                <a:path w="205104" h="148589">
                  <a:moveTo>
                    <a:pt x="35814" y="0"/>
                  </a:moveTo>
                  <a:lnTo>
                    <a:pt x="0" y="61849"/>
                  </a:lnTo>
                  <a:lnTo>
                    <a:pt x="149606" y="148209"/>
                  </a:lnTo>
                  <a:lnTo>
                    <a:pt x="204850" y="138937"/>
                  </a:lnTo>
                  <a:lnTo>
                    <a:pt x="185420" y="86360"/>
                  </a:lnTo>
                  <a:lnTo>
                    <a:pt x="35814" y="0"/>
                  </a:lnTo>
                  <a:close/>
                </a:path>
              </a:pathLst>
            </a:custGeom>
            <a:solidFill>
              <a:srgbClr val="0076A2"/>
            </a:solidFill>
          </p:spPr>
          <p:txBody>
            <a:bodyPr wrap="square" lIns="0" tIns="0" rIns="0" bIns="0" rtlCol="0"/>
            <a:lstStyle/>
            <a:p/>
          </p:txBody>
        </p:sp>
      </p:grpSp>
      <p:sp>
        <p:nvSpPr>
          <p:cNvPr id="16" name="object 16"/>
          <p:cNvSpPr txBox="1"/>
          <p:nvPr/>
        </p:nvSpPr>
        <p:spPr>
          <a:xfrm>
            <a:off x="7834630" y="4901310"/>
            <a:ext cx="482600" cy="208279"/>
          </a:xfrm>
          <a:prstGeom prst="rect">
            <a:avLst/>
          </a:prstGeom>
        </p:spPr>
        <p:txBody>
          <a:bodyPr wrap="square" lIns="0" tIns="12700" rIns="0" bIns="0" rtlCol="0" vert="horz">
            <a:spAutoFit/>
          </a:bodyPr>
          <a:lstStyle/>
          <a:p>
            <a:pPr marL="12700">
              <a:lnSpc>
                <a:spcPct val="100000"/>
              </a:lnSpc>
              <a:spcBef>
                <a:spcPts val="100"/>
              </a:spcBef>
            </a:pPr>
            <a:r>
              <a:rPr dirty="0" sz="1200" spc="-5" b="1">
                <a:solidFill>
                  <a:srgbClr val="C00000"/>
                </a:solidFill>
                <a:latin typeface="黑体"/>
                <a:cs typeface="黑体"/>
              </a:rPr>
              <a:t>20</a:t>
            </a:r>
            <a:r>
              <a:rPr dirty="0" sz="1200" spc="-5" b="1">
                <a:solidFill>
                  <a:srgbClr val="C00000"/>
                </a:solidFill>
                <a:latin typeface="黑体"/>
                <a:cs typeface="黑体"/>
              </a:rPr>
              <a:t>亿吨</a:t>
            </a:r>
            <a:endParaRPr sz="1200">
              <a:latin typeface="黑体"/>
              <a:cs typeface="黑体"/>
            </a:endParaRPr>
          </a:p>
        </p:txBody>
      </p:sp>
      <p:sp>
        <p:nvSpPr>
          <p:cNvPr id="17" name="object 17"/>
          <p:cNvSpPr txBox="1"/>
          <p:nvPr/>
        </p:nvSpPr>
        <p:spPr>
          <a:xfrm>
            <a:off x="6696202" y="5539536"/>
            <a:ext cx="406400" cy="208279"/>
          </a:xfrm>
          <a:prstGeom prst="rect">
            <a:avLst/>
          </a:prstGeom>
        </p:spPr>
        <p:txBody>
          <a:bodyPr wrap="square" lIns="0" tIns="12700" rIns="0" bIns="0" rtlCol="0" vert="horz">
            <a:spAutoFit/>
          </a:bodyPr>
          <a:lstStyle/>
          <a:p>
            <a:pPr marL="12700">
              <a:lnSpc>
                <a:spcPct val="100000"/>
              </a:lnSpc>
              <a:spcBef>
                <a:spcPts val="100"/>
              </a:spcBef>
            </a:pPr>
            <a:r>
              <a:rPr dirty="0" sz="1200" spc="-5" b="1">
                <a:solidFill>
                  <a:srgbClr val="C00000"/>
                </a:solidFill>
                <a:latin typeface="黑体"/>
                <a:cs typeface="黑体"/>
              </a:rPr>
              <a:t>5</a:t>
            </a:r>
            <a:r>
              <a:rPr dirty="0" sz="1200" spc="-5" b="1">
                <a:solidFill>
                  <a:srgbClr val="C00000"/>
                </a:solidFill>
                <a:latin typeface="黑体"/>
                <a:cs typeface="黑体"/>
              </a:rPr>
              <a:t>亿吨</a:t>
            </a:r>
            <a:endParaRPr sz="1200">
              <a:latin typeface="黑体"/>
              <a:cs typeface="黑体"/>
            </a:endParaRPr>
          </a:p>
        </p:txBody>
      </p:sp>
      <p:grpSp>
        <p:nvGrpSpPr>
          <p:cNvPr id="18" name="object 18"/>
          <p:cNvGrpSpPr/>
          <p:nvPr/>
        </p:nvGrpSpPr>
        <p:grpSpPr>
          <a:xfrm>
            <a:off x="1510283" y="4623815"/>
            <a:ext cx="9157970" cy="1900555"/>
            <a:chOff x="1510283" y="4623815"/>
            <a:chExt cx="9157970" cy="1900555"/>
          </a:xfrm>
        </p:grpSpPr>
        <p:sp>
          <p:nvSpPr>
            <p:cNvPr id="19" name="object 19"/>
            <p:cNvSpPr/>
            <p:nvPr/>
          </p:nvSpPr>
          <p:spPr>
            <a:xfrm>
              <a:off x="6624193" y="5768352"/>
              <a:ext cx="149860" cy="205740"/>
            </a:xfrm>
            <a:custGeom>
              <a:avLst/>
              <a:gdLst/>
              <a:ahLst/>
              <a:cxnLst/>
              <a:rect l="l" t="t" r="r" b="b"/>
              <a:pathLst>
                <a:path w="149859" h="205739">
                  <a:moveTo>
                    <a:pt x="86359" y="0"/>
                  </a:moveTo>
                  <a:lnTo>
                    <a:pt x="0" y="149580"/>
                  </a:lnTo>
                  <a:lnTo>
                    <a:pt x="9905" y="205231"/>
                  </a:lnTo>
                  <a:lnTo>
                    <a:pt x="63118" y="186093"/>
                  </a:lnTo>
                  <a:lnTo>
                    <a:pt x="149478" y="36512"/>
                  </a:lnTo>
                  <a:lnTo>
                    <a:pt x="86359" y="0"/>
                  </a:lnTo>
                  <a:close/>
                </a:path>
              </a:pathLst>
            </a:custGeom>
            <a:solidFill>
              <a:srgbClr val="0076A2"/>
            </a:solidFill>
          </p:spPr>
          <p:txBody>
            <a:bodyPr wrap="square" lIns="0" tIns="0" rIns="0" bIns="0" rtlCol="0"/>
            <a:lstStyle/>
            <a:p/>
          </p:txBody>
        </p:sp>
        <p:pic>
          <p:nvPicPr>
            <p:cNvPr id="20" name="object 20"/>
            <p:cNvPicPr/>
            <p:nvPr/>
          </p:nvPicPr>
          <p:blipFill>
            <a:blip r:embed="rId4" cstate="print"/>
            <a:stretch>
              <a:fillRect/>
            </a:stretch>
          </p:blipFill>
          <p:spPr>
            <a:xfrm>
              <a:off x="9008364" y="4623815"/>
              <a:ext cx="1659635" cy="1900427"/>
            </a:xfrm>
            <a:prstGeom prst="rect">
              <a:avLst/>
            </a:prstGeom>
          </p:spPr>
        </p:pic>
        <p:pic>
          <p:nvPicPr>
            <p:cNvPr id="21" name="object 21"/>
            <p:cNvPicPr/>
            <p:nvPr/>
          </p:nvPicPr>
          <p:blipFill>
            <a:blip r:embed="rId5" cstate="print"/>
            <a:stretch>
              <a:fillRect/>
            </a:stretch>
          </p:blipFill>
          <p:spPr>
            <a:xfrm>
              <a:off x="1510283" y="4623815"/>
              <a:ext cx="1633727" cy="1900427"/>
            </a:xfrm>
            <a:prstGeom prst="rect">
              <a:avLst/>
            </a:prstGeom>
          </p:spPr>
        </p:pic>
        <p:pic>
          <p:nvPicPr>
            <p:cNvPr id="22" name="object 22"/>
            <p:cNvPicPr/>
            <p:nvPr/>
          </p:nvPicPr>
          <p:blipFill>
            <a:blip r:embed="rId6" cstate="print"/>
            <a:stretch>
              <a:fillRect/>
            </a:stretch>
          </p:blipFill>
          <p:spPr>
            <a:xfrm>
              <a:off x="3101339" y="4623815"/>
              <a:ext cx="2994660" cy="1900427"/>
            </a:xfrm>
            <a:prstGeom prst="rect">
              <a:avLst/>
            </a:prstGeom>
          </p:spPr>
        </p:pic>
        <p:sp>
          <p:nvSpPr>
            <p:cNvPr id="23" name="object 23"/>
            <p:cNvSpPr/>
            <p:nvPr/>
          </p:nvSpPr>
          <p:spPr>
            <a:xfrm>
              <a:off x="4756912" y="5194566"/>
              <a:ext cx="861694" cy="775970"/>
            </a:xfrm>
            <a:custGeom>
              <a:avLst/>
              <a:gdLst/>
              <a:ahLst/>
              <a:cxnLst/>
              <a:rect l="l" t="t" r="r" b="b"/>
              <a:pathLst>
                <a:path w="861695" h="775970">
                  <a:moveTo>
                    <a:pt x="205105" y="765987"/>
                  </a:moveTo>
                  <a:lnTo>
                    <a:pt x="185674" y="713219"/>
                  </a:lnTo>
                  <a:lnTo>
                    <a:pt x="35941" y="626795"/>
                  </a:lnTo>
                  <a:lnTo>
                    <a:pt x="0" y="689114"/>
                  </a:lnTo>
                  <a:lnTo>
                    <a:pt x="149606" y="775538"/>
                  </a:lnTo>
                  <a:lnTo>
                    <a:pt x="205105" y="765987"/>
                  </a:lnTo>
                  <a:close/>
                </a:path>
                <a:path w="861695" h="775970">
                  <a:moveTo>
                    <a:pt x="861441" y="139179"/>
                  </a:moveTo>
                  <a:lnTo>
                    <a:pt x="842010" y="86347"/>
                  </a:lnTo>
                  <a:lnTo>
                    <a:pt x="692277" y="0"/>
                  </a:lnTo>
                  <a:lnTo>
                    <a:pt x="656336" y="62344"/>
                  </a:lnTo>
                  <a:lnTo>
                    <a:pt x="806069" y="148704"/>
                  </a:lnTo>
                  <a:lnTo>
                    <a:pt x="861441" y="139179"/>
                  </a:lnTo>
                  <a:close/>
                </a:path>
              </a:pathLst>
            </a:custGeom>
            <a:solidFill>
              <a:srgbClr val="0076A2"/>
            </a:solidFill>
          </p:spPr>
          <p:txBody>
            <a:bodyPr wrap="square" lIns="0" tIns="0" rIns="0" bIns="0" rtlCol="0"/>
            <a:lstStyle/>
            <a:p/>
          </p:txBody>
        </p:sp>
      </p:grpSp>
      <p:sp>
        <p:nvSpPr>
          <p:cNvPr id="24" name="object 24"/>
          <p:cNvSpPr txBox="1"/>
          <p:nvPr/>
        </p:nvSpPr>
        <p:spPr>
          <a:xfrm>
            <a:off x="4415790" y="5711444"/>
            <a:ext cx="330200" cy="208279"/>
          </a:xfrm>
          <a:prstGeom prst="rect">
            <a:avLst/>
          </a:prstGeom>
        </p:spPr>
        <p:txBody>
          <a:bodyPr wrap="square" lIns="0" tIns="12700" rIns="0" bIns="0" rtlCol="0" vert="horz">
            <a:spAutoFit/>
          </a:bodyPr>
          <a:lstStyle/>
          <a:p>
            <a:pPr marL="12700">
              <a:lnSpc>
                <a:spcPct val="100000"/>
              </a:lnSpc>
              <a:spcBef>
                <a:spcPts val="100"/>
              </a:spcBef>
            </a:pPr>
            <a:r>
              <a:rPr dirty="0" sz="1200" spc="-5" b="1">
                <a:solidFill>
                  <a:srgbClr val="C00000"/>
                </a:solidFill>
                <a:latin typeface="黑体"/>
                <a:cs typeface="黑体"/>
              </a:rPr>
              <a:t>20</a:t>
            </a:r>
            <a:r>
              <a:rPr dirty="0" sz="1200" spc="-5" b="1">
                <a:solidFill>
                  <a:srgbClr val="C00000"/>
                </a:solidFill>
                <a:latin typeface="黑体"/>
                <a:cs typeface="黑体"/>
              </a:rPr>
              <a:t>亿</a:t>
            </a:r>
            <a:endParaRPr sz="1200">
              <a:latin typeface="黑体"/>
              <a:cs typeface="黑体"/>
            </a:endParaRPr>
          </a:p>
        </p:txBody>
      </p:sp>
      <p:sp>
        <p:nvSpPr>
          <p:cNvPr id="25" name="object 25"/>
          <p:cNvSpPr txBox="1"/>
          <p:nvPr/>
        </p:nvSpPr>
        <p:spPr>
          <a:xfrm>
            <a:off x="5072888" y="5094858"/>
            <a:ext cx="330200" cy="208279"/>
          </a:xfrm>
          <a:prstGeom prst="rect">
            <a:avLst/>
          </a:prstGeom>
        </p:spPr>
        <p:txBody>
          <a:bodyPr wrap="square" lIns="0" tIns="12700" rIns="0" bIns="0" rtlCol="0" vert="horz">
            <a:spAutoFit/>
          </a:bodyPr>
          <a:lstStyle/>
          <a:p>
            <a:pPr marL="12700">
              <a:lnSpc>
                <a:spcPct val="100000"/>
              </a:lnSpc>
              <a:spcBef>
                <a:spcPts val="100"/>
              </a:spcBef>
            </a:pPr>
            <a:r>
              <a:rPr dirty="0" sz="1200" spc="-5" b="1">
                <a:solidFill>
                  <a:srgbClr val="C00000"/>
                </a:solidFill>
                <a:latin typeface="黑体"/>
                <a:cs typeface="黑体"/>
              </a:rPr>
              <a:t>70</a:t>
            </a:r>
            <a:r>
              <a:rPr dirty="0" sz="1200" spc="-5" b="1">
                <a:solidFill>
                  <a:srgbClr val="C00000"/>
                </a:solidFill>
                <a:latin typeface="黑体"/>
                <a:cs typeface="黑体"/>
              </a:rPr>
              <a:t>亿</a:t>
            </a:r>
            <a:endParaRPr sz="1200">
              <a:latin typeface="黑体"/>
              <a:cs typeface="黑体"/>
            </a:endParaRPr>
          </a:p>
        </p:txBody>
      </p:sp>
      <p:sp>
        <p:nvSpPr>
          <p:cNvPr id="26" name="object 26"/>
          <p:cNvSpPr txBox="1">
            <a:spLocks noGrp="1"/>
          </p:cNvSpPr>
          <p:nvPr>
            <p:ph type="title"/>
          </p:nvPr>
        </p:nvSpPr>
        <p:spPr>
          <a:xfrm>
            <a:off x="1660905" y="167767"/>
            <a:ext cx="588581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从诺奖看化工贡献</a:t>
            </a:r>
            <a:endParaRPr sz="3600">
              <a:latin typeface="黑体"/>
              <a:cs typeface="黑体"/>
            </a:endParaRPr>
          </a:p>
        </p:txBody>
      </p:sp>
      <p:sp>
        <p:nvSpPr>
          <p:cNvPr id="27" name="object 27"/>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28" name="object 28"/>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9" name="object 2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8169909" y="6334201"/>
            <a:ext cx="231775" cy="228600"/>
          </a:xfrm>
          <a:prstGeom prst="rect">
            <a:avLst/>
          </a:prstGeom>
        </p:spPr>
        <p:txBody>
          <a:bodyPr wrap="square" lIns="0" tIns="0" rIns="0" bIns="0" rtlCol="0" vert="horz">
            <a:spAutoFit/>
          </a:bodyPr>
          <a:lstStyle/>
          <a:p>
            <a:pPr>
              <a:lnSpc>
                <a:spcPts val="1710"/>
              </a:lnSpc>
            </a:pPr>
            <a:r>
              <a:rPr dirty="0" sz="1800" spc="-5">
                <a:latin typeface="Calibri"/>
                <a:cs typeface="Calibri"/>
              </a:rPr>
              <a:t>3</a:t>
            </a:r>
            <a:r>
              <a:rPr dirty="0" sz="1800" spc="-1825">
                <a:latin typeface="Calibri"/>
                <a:cs typeface="Calibri"/>
              </a:rPr>
              <a:t>2</a:t>
            </a:r>
            <a:r>
              <a:rPr dirty="0" sz="1800" spc="-5">
                <a:latin typeface="Calibri"/>
                <a:cs typeface="Calibri"/>
              </a:rPr>
              <a:t>32</a:t>
            </a:r>
            <a:endParaRPr sz="1800">
              <a:latin typeface="Calibri"/>
              <a:cs typeface="Calibri"/>
            </a:endParaRPr>
          </a:p>
        </p:txBody>
      </p:sp>
      <p:sp>
        <p:nvSpPr>
          <p:cNvPr id="10" name="object 10"/>
          <p:cNvSpPr txBox="1"/>
          <p:nvPr/>
        </p:nvSpPr>
        <p:spPr>
          <a:xfrm>
            <a:off x="558190" y="1163828"/>
            <a:ext cx="10975975" cy="3145790"/>
          </a:xfrm>
          <a:prstGeom prst="rect">
            <a:avLst/>
          </a:prstGeom>
        </p:spPr>
        <p:txBody>
          <a:bodyPr wrap="square" lIns="0" tIns="12700" rIns="0" bIns="0" rtlCol="0" vert="horz">
            <a:spAutoFit/>
          </a:bodyPr>
          <a:lstStyle/>
          <a:p>
            <a:pPr marL="355600" marR="275590" indent="-342900">
              <a:lnSpc>
                <a:spcPct val="150000"/>
              </a:lnSpc>
              <a:spcBef>
                <a:spcPts val="100"/>
              </a:spcBef>
              <a:buFont typeface="Wingdings"/>
              <a:buChar char=""/>
              <a:tabLst>
                <a:tab pos="355600" algn="l"/>
              </a:tabLst>
            </a:pPr>
            <a:r>
              <a:rPr dirty="0" sz="2400" b="1">
                <a:latin typeface="黑体"/>
                <a:cs typeface="黑体"/>
              </a:rPr>
              <a:t>施陶丁格</a:t>
            </a:r>
            <a:r>
              <a:rPr dirty="0" sz="2400" spc="-5" b="1">
                <a:latin typeface="Arial"/>
                <a:cs typeface="Arial"/>
              </a:rPr>
              <a:t>(H.Slaudinger)</a:t>
            </a:r>
            <a:r>
              <a:rPr dirty="0" sz="2400" b="1">
                <a:latin typeface="黑体"/>
                <a:cs typeface="黑体"/>
              </a:rPr>
              <a:t>、齐格勒</a:t>
            </a:r>
            <a:r>
              <a:rPr dirty="0" sz="2400" b="1">
                <a:latin typeface="Arial"/>
                <a:cs typeface="Arial"/>
              </a:rPr>
              <a:t>(K.Ziegler)</a:t>
            </a:r>
            <a:r>
              <a:rPr dirty="0" sz="2400" b="1">
                <a:latin typeface="黑体"/>
                <a:cs typeface="黑体"/>
              </a:rPr>
              <a:t>、纳</a:t>
            </a:r>
            <a:r>
              <a:rPr dirty="0" sz="2400" spc="-10" b="1">
                <a:latin typeface="黑体"/>
                <a:cs typeface="黑体"/>
              </a:rPr>
              <a:t>塔</a:t>
            </a:r>
            <a:r>
              <a:rPr dirty="0" sz="2400" spc="-570" b="1">
                <a:latin typeface="黑体"/>
                <a:cs typeface="黑体"/>
              </a:rPr>
              <a:t> </a:t>
            </a:r>
            <a:r>
              <a:rPr dirty="0" sz="2400" b="1">
                <a:latin typeface="Arial"/>
                <a:cs typeface="Arial"/>
              </a:rPr>
              <a:t>(G.</a:t>
            </a:r>
            <a:r>
              <a:rPr dirty="0" sz="2400" spc="-30" b="1">
                <a:latin typeface="Arial"/>
                <a:cs typeface="Arial"/>
              </a:rPr>
              <a:t> </a:t>
            </a:r>
            <a:r>
              <a:rPr dirty="0" sz="2400" b="1">
                <a:latin typeface="Arial"/>
                <a:cs typeface="Arial"/>
              </a:rPr>
              <a:t>Natta)</a:t>
            </a:r>
            <a:r>
              <a:rPr dirty="0" sz="2400" spc="-10" b="1">
                <a:latin typeface="Arial"/>
                <a:cs typeface="Arial"/>
              </a:rPr>
              <a:t> </a:t>
            </a:r>
            <a:r>
              <a:rPr dirty="0" sz="2400" b="1">
                <a:latin typeface="黑体"/>
                <a:cs typeface="黑体"/>
              </a:rPr>
              <a:t>建立终合催化 体系理论和配位聚合催化剂</a:t>
            </a:r>
            <a:endParaRPr sz="2400">
              <a:latin typeface="黑体"/>
              <a:cs typeface="黑体"/>
            </a:endParaRPr>
          </a:p>
          <a:p>
            <a:pPr marL="355600" indent="-342900">
              <a:lnSpc>
                <a:spcPct val="100000"/>
              </a:lnSpc>
              <a:spcBef>
                <a:spcPts val="2014"/>
              </a:spcBef>
              <a:buFont typeface="Wingdings"/>
              <a:buChar char=""/>
              <a:tabLst>
                <a:tab pos="355600" algn="l"/>
              </a:tabLst>
            </a:pPr>
            <a:r>
              <a:rPr dirty="0" sz="2400" spc="-5" b="1">
                <a:latin typeface="Arial"/>
                <a:cs typeface="Arial"/>
              </a:rPr>
              <a:t>1963</a:t>
            </a:r>
            <a:r>
              <a:rPr dirty="0" sz="2400" spc="-5" b="1">
                <a:latin typeface="黑体"/>
                <a:cs typeface="黑体"/>
              </a:rPr>
              <a:t>年获诺贝尔奖，成就了石油化工中规整性高聚</a:t>
            </a:r>
            <a:r>
              <a:rPr dirty="0" sz="2400" spc="5" b="1">
                <a:latin typeface="黑体"/>
                <a:cs typeface="黑体"/>
              </a:rPr>
              <a:t>物</a:t>
            </a:r>
            <a:r>
              <a:rPr dirty="0" sz="2400" b="1">
                <a:latin typeface="Arial"/>
                <a:cs typeface="Arial"/>
              </a:rPr>
              <a:t>(</a:t>
            </a:r>
            <a:r>
              <a:rPr dirty="0" sz="2400" spc="-5" b="1">
                <a:latin typeface="黑体"/>
                <a:cs typeface="黑体"/>
              </a:rPr>
              <a:t>如聚乙烯、聚丙烯、顺</a:t>
            </a:r>
            <a:endParaRPr sz="2400">
              <a:latin typeface="黑体"/>
              <a:cs typeface="黑体"/>
            </a:endParaRPr>
          </a:p>
          <a:p>
            <a:pPr marL="355600">
              <a:lnSpc>
                <a:spcPct val="100000"/>
              </a:lnSpc>
              <a:spcBef>
                <a:spcPts val="1440"/>
              </a:spcBef>
            </a:pPr>
            <a:r>
              <a:rPr dirty="0" sz="2400" b="1">
                <a:latin typeface="黑体"/>
                <a:cs typeface="黑体"/>
              </a:rPr>
              <a:t>式聚丁二烯</a:t>
            </a:r>
            <a:r>
              <a:rPr dirty="0" sz="2400" b="1">
                <a:latin typeface="Arial"/>
                <a:cs typeface="Arial"/>
              </a:rPr>
              <a:t>…)</a:t>
            </a:r>
            <a:r>
              <a:rPr dirty="0" sz="2400" b="1">
                <a:latin typeface="黑体"/>
                <a:cs typeface="黑体"/>
              </a:rPr>
              <a:t>形成千万吨级产业</a:t>
            </a:r>
            <a:endParaRPr sz="2400">
              <a:latin typeface="黑体"/>
              <a:cs typeface="黑体"/>
            </a:endParaRPr>
          </a:p>
          <a:p>
            <a:pPr>
              <a:lnSpc>
                <a:spcPct val="100000"/>
              </a:lnSpc>
              <a:spcBef>
                <a:spcPts val="20"/>
              </a:spcBef>
            </a:pPr>
            <a:endParaRPr sz="2600">
              <a:latin typeface="黑体"/>
              <a:cs typeface="黑体"/>
            </a:endParaRPr>
          </a:p>
          <a:p>
            <a:pPr marL="294640">
              <a:lnSpc>
                <a:spcPct val="100000"/>
              </a:lnSpc>
            </a:pPr>
            <a:r>
              <a:rPr dirty="0" sz="2800" spc="5">
                <a:solidFill>
                  <a:srgbClr val="FF0000"/>
                </a:solidFill>
                <a:latin typeface="黑体"/>
                <a:cs typeface="黑体"/>
              </a:rPr>
              <a:t>橡</a:t>
            </a:r>
            <a:r>
              <a:rPr dirty="0" sz="2800" spc="-10">
                <a:solidFill>
                  <a:srgbClr val="FF0000"/>
                </a:solidFill>
                <a:latin typeface="黑体"/>
                <a:cs typeface="黑体"/>
              </a:rPr>
              <a:t>胶</a:t>
            </a:r>
            <a:r>
              <a:rPr dirty="0" sz="2800" spc="-5">
                <a:solidFill>
                  <a:srgbClr val="FF0000"/>
                </a:solidFill>
                <a:latin typeface="黑体"/>
                <a:cs typeface="黑体"/>
              </a:rPr>
              <a:t>60%</a:t>
            </a:r>
            <a:r>
              <a:rPr dirty="0" sz="2800">
                <a:solidFill>
                  <a:srgbClr val="FF0000"/>
                </a:solidFill>
                <a:latin typeface="黑体"/>
                <a:cs typeface="黑体"/>
              </a:rPr>
              <a:t>由</a:t>
            </a:r>
            <a:r>
              <a:rPr dirty="0" sz="2800" spc="-5">
                <a:solidFill>
                  <a:srgbClr val="FF0000"/>
                </a:solidFill>
                <a:latin typeface="黑体"/>
                <a:cs typeface="黑体"/>
              </a:rPr>
              <a:t>人工合</a:t>
            </a:r>
            <a:r>
              <a:rPr dirty="0" sz="2800">
                <a:solidFill>
                  <a:srgbClr val="FF0000"/>
                </a:solidFill>
                <a:latin typeface="黑体"/>
                <a:cs typeface="黑体"/>
              </a:rPr>
              <a:t>成</a:t>
            </a:r>
            <a:r>
              <a:rPr dirty="0" sz="2800" spc="-5">
                <a:solidFill>
                  <a:srgbClr val="FF0000"/>
                </a:solidFill>
                <a:latin typeface="黑体"/>
                <a:cs typeface="黑体"/>
              </a:rPr>
              <a:t>，</a:t>
            </a:r>
            <a:r>
              <a:rPr dirty="0" sz="2800" spc="-40">
                <a:solidFill>
                  <a:srgbClr val="FF0000"/>
                </a:solidFill>
                <a:latin typeface="黑体"/>
                <a:cs typeface="黑体"/>
              </a:rPr>
              <a:t> </a:t>
            </a:r>
            <a:r>
              <a:rPr dirty="0" sz="2800" spc="-15">
                <a:solidFill>
                  <a:srgbClr val="FF0000"/>
                </a:solidFill>
                <a:latin typeface="黑体"/>
                <a:cs typeface="黑体"/>
              </a:rPr>
              <a:t>8</a:t>
            </a:r>
            <a:r>
              <a:rPr dirty="0" sz="2800" spc="-5">
                <a:solidFill>
                  <a:srgbClr val="FF0000"/>
                </a:solidFill>
                <a:latin typeface="黑体"/>
                <a:cs typeface="黑体"/>
              </a:rPr>
              <a:t>万</a:t>
            </a:r>
            <a:r>
              <a:rPr dirty="0" sz="2800">
                <a:solidFill>
                  <a:srgbClr val="FF0000"/>
                </a:solidFill>
                <a:latin typeface="黑体"/>
                <a:cs typeface="黑体"/>
              </a:rPr>
              <a:t>吨</a:t>
            </a:r>
            <a:r>
              <a:rPr dirty="0" sz="2800" spc="-5">
                <a:solidFill>
                  <a:srgbClr val="FF0000"/>
                </a:solidFill>
                <a:latin typeface="黑体"/>
                <a:cs typeface="黑体"/>
              </a:rPr>
              <a:t>年产量</a:t>
            </a:r>
            <a:r>
              <a:rPr dirty="0" sz="2800">
                <a:solidFill>
                  <a:srgbClr val="FF0000"/>
                </a:solidFill>
                <a:latin typeface="黑体"/>
                <a:cs typeface="黑体"/>
              </a:rPr>
              <a:t>的</a:t>
            </a:r>
            <a:r>
              <a:rPr dirty="0" sz="2800" spc="-5">
                <a:solidFill>
                  <a:srgbClr val="FF0000"/>
                </a:solidFill>
                <a:latin typeface="黑体"/>
                <a:cs typeface="黑体"/>
              </a:rPr>
              <a:t>合成橡</a:t>
            </a:r>
            <a:r>
              <a:rPr dirty="0" sz="2800">
                <a:solidFill>
                  <a:srgbClr val="FF0000"/>
                </a:solidFill>
                <a:latin typeface="黑体"/>
                <a:cs typeface="黑体"/>
              </a:rPr>
              <a:t>胶</a:t>
            </a:r>
            <a:r>
              <a:rPr dirty="0" sz="2800" spc="-5">
                <a:solidFill>
                  <a:srgbClr val="FF0000"/>
                </a:solidFill>
                <a:latin typeface="黑体"/>
                <a:cs typeface="黑体"/>
              </a:rPr>
              <a:t>相当</a:t>
            </a:r>
            <a:r>
              <a:rPr dirty="0" sz="2800" spc="10">
                <a:solidFill>
                  <a:srgbClr val="FF0000"/>
                </a:solidFill>
                <a:latin typeface="黑体"/>
                <a:cs typeface="黑体"/>
              </a:rPr>
              <a:t>于</a:t>
            </a:r>
            <a:r>
              <a:rPr dirty="0" sz="2800" spc="-5">
                <a:solidFill>
                  <a:srgbClr val="FF0000"/>
                </a:solidFill>
                <a:latin typeface="黑体"/>
                <a:cs typeface="黑体"/>
              </a:rPr>
              <a:t>145</a:t>
            </a:r>
            <a:r>
              <a:rPr dirty="0" sz="2800" spc="5">
                <a:solidFill>
                  <a:srgbClr val="FF0000"/>
                </a:solidFill>
                <a:latin typeface="黑体"/>
                <a:cs typeface="黑体"/>
              </a:rPr>
              <a:t>万</a:t>
            </a:r>
            <a:r>
              <a:rPr dirty="0" sz="2800" spc="-5">
                <a:solidFill>
                  <a:srgbClr val="FF0000"/>
                </a:solidFill>
                <a:latin typeface="黑体"/>
                <a:cs typeface="黑体"/>
              </a:rPr>
              <a:t>亩</a:t>
            </a:r>
            <a:r>
              <a:rPr dirty="0" sz="2800" spc="5">
                <a:solidFill>
                  <a:srgbClr val="FF0000"/>
                </a:solidFill>
                <a:latin typeface="黑体"/>
                <a:cs typeface="黑体"/>
              </a:rPr>
              <a:t>橡</a:t>
            </a:r>
            <a:r>
              <a:rPr dirty="0" sz="2800" spc="-5">
                <a:solidFill>
                  <a:srgbClr val="FF0000"/>
                </a:solidFill>
                <a:latin typeface="黑体"/>
                <a:cs typeface="黑体"/>
              </a:rPr>
              <a:t>胶园</a:t>
            </a:r>
            <a:endParaRPr sz="2800">
              <a:latin typeface="黑体"/>
              <a:cs typeface="黑体"/>
            </a:endParaRPr>
          </a:p>
        </p:txBody>
      </p:sp>
      <p:grpSp>
        <p:nvGrpSpPr>
          <p:cNvPr id="11" name="object 11"/>
          <p:cNvGrpSpPr/>
          <p:nvPr/>
        </p:nvGrpSpPr>
        <p:grpSpPr>
          <a:xfrm>
            <a:off x="1524000" y="4863084"/>
            <a:ext cx="9164320" cy="1668780"/>
            <a:chOff x="1524000" y="4863084"/>
            <a:chExt cx="9164320" cy="1668780"/>
          </a:xfrm>
        </p:grpSpPr>
        <p:pic>
          <p:nvPicPr>
            <p:cNvPr id="12" name="object 12"/>
            <p:cNvPicPr/>
            <p:nvPr/>
          </p:nvPicPr>
          <p:blipFill>
            <a:blip r:embed="rId3" cstate="print"/>
            <a:stretch>
              <a:fillRect/>
            </a:stretch>
          </p:blipFill>
          <p:spPr>
            <a:xfrm>
              <a:off x="3517392" y="4869180"/>
              <a:ext cx="2147316" cy="1662683"/>
            </a:xfrm>
            <a:prstGeom prst="rect">
              <a:avLst/>
            </a:prstGeom>
          </p:spPr>
        </p:pic>
        <p:pic>
          <p:nvPicPr>
            <p:cNvPr id="13" name="object 13"/>
            <p:cNvPicPr/>
            <p:nvPr/>
          </p:nvPicPr>
          <p:blipFill>
            <a:blip r:embed="rId4" cstate="print"/>
            <a:stretch>
              <a:fillRect/>
            </a:stretch>
          </p:blipFill>
          <p:spPr>
            <a:xfrm>
              <a:off x="5736335" y="4863084"/>
              <a:ext cx="4951475" cy="1661159"/>
            </a:xfrm>
            <a:prstGeom prst="rect">
              <a:avLst/>
            </a:prstGeom>
          </p:spPr>
        </p:pic>
        <p:pic>
          <p:nvPicPr>
            <p:cNvPr id="14" name="object 14"/>
            <p:cNvPicPr/>
            <p:nvPr/>
          </p:nvPicPr>
          <p:blipFill>
            <a:blip r:embed="rId5" cstate="print"/>
            <a:stretch>
              <a:fillRect/>
            </a:stretch>
          </p:blipFill>
          <p:spPr>
            <a:xfrm>
              <a:off x="1524000" y="4869180"/>
              <a:ext cx="2278379" cy="1662683"/>
            </a:xfrm>
            <a:prstGeom prst="rect">
              <a:avLst/>
            </a:prstGeom>
          </p:spPr>
        </p:pic>
      </p:grpSp>
      <p:sp>
        <p:nvSpPr>
          <p:cNvPr id="15" name="object 15"/>
          <p:cNvSpPr txBox="1">
            <a:spLocks noGrp="1"/>
          </p:cNvSpPr>
          <p:nvPr>
            <p:ph type="title"/>
          </p:nvPr>
        </p:nvSpPr>
        <p:spPr>
          <a:xfrm>
            <a:off x="1660905" y="167767"/>
            <a:ext cx="603504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5">
                <a:latin typeface="Tahoma"/>
                <a:cs typeface="Tahoma"/>
              </a:rPr>
              <a:t> </a:t>
            </a:r>
            <a:r>
              <a:rPr dirty="0" spc="-5"/>
              <a:t>化工</a:t>
            </a:r>
            <a:r>
              <a:rPr dirty="0">
                <a:latin typeface="Tahoma"/>
                <a:cs typeface="Tahoma"/>
              </a:rPr>
              <a:t>-</a:t>
            </a:r>
            <a:r>
              <a:rPr dirty="0" sz="3600" spc="-5">
                <a:solidFill>
                  <a:srgbClr val="000000"/>
                </a:solidFill>
                <a:latin typeface="黑体"/>
                <a:cs typeface="黑体"/>
              </a:rPr>
              <a:t>从诺奖看化工贡献</a:t>
            </a:r>
            <a:endParaRPr sz="3600">
              <a:latin typeface="黑体"/>
              <a:cs typeface="黑体"/>
            </a:endParaRPr>
          </a:p>
        </p:txBody>
      </p:sp>
      <p:sp>
        <p:nvSpPr>
          <p:cNvPr id="16" name="object 16"/>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7" name="object 17"/>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8" name="object 1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3" name="object 3"/>
          <p:cNvPicPr/>
          <p:nvPr/>
        </p:nvPicPr>
        <p:blipFill>
          <a:blip r:embed="rId2" cstate="print"/>
          <a:stretch>
            <a:fillRect/>
          </a:stretch>
        </p:blipFill>
        <p:spPr>
          <a:xfrm>
            <a:off x="4059935" y="1418844"/>
            <a:ext cx="2718816" cy="1775460"/>
          </a:xfrm>
          <a:prstGeom prst="rect">
            <a:avLst/>
          </a:prstGeom>
        </p:spPr>
      </p:pic>
      <p:sp>
        <p:nvSpPr>
          <p:cNvPr id="4" name="object 4"/>
          <p:cNvSpPr txBox="1"/>
          <p:nvPr/>
        </p:nvSpPr>
        <p:spPr>
          <a:xfrm>
            <a:off x="4246245" y="1416558"/>
            <a:ext cx="234378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404040"/>
                </a:solidFill>
                <a:latin typeface="微软雅黑"/>
                <a:cs typeface="微软雅黑"/>
              </a:rPr>
              <a:t>第一次世界大战</a:t>
            </a:r>
            <a:r>
              <a:rPr dirty="0" sz="1600" spc="-10" b="1">
                <a:solidFill>
                  <a:srgbClr val="404040"/>
                </a:solidFill>
                <a:latin typeface="微软雅黑"/>
                <a:cs typeface="微软雅黑"/>
              </a:rPr>
              <a:t>-</a:t>
            </a:r>
            <a:r>
              <a:rPr dirty="0" sz="1600" spc="-5" b="1">
                <a:solidFill>
                  <a:srgbClr val="404040"/>
                </a:solidFill>
                <a:latin typeface="微软雅黑"/>
                <a:cs typeface="微软雅黑"/>
              </a:rPr>
              <a:t>面包工厂</a:t>
            </a:r>
            <a:endParaRPr sz="1600">
              <a:latin typeface="微软雅黑"/>
              <a:cs typeface="微软雅黑"/>
            </a:endParaRPr>
          </a:p>
        </p:txBody>
      </p:sp>
      <p:pic>
        <p:nvPicPr>
          <p:cNvPr id="5" name="object 5"/>
          <p:cNvPicPr/>
          <p:nvPr/>
        </p:nvPicPr>
        <p:blipFill>
          <a:blip r:embed="rId3" cstate="print"/>
          <a:stretch>
            <a:fillRect/>
          </a:stretch>
        </p:blipFill>
        <p:spPr>
          <a:xfrm>
            <a:off x="4091940" y="4157471"/>
            <a:ext cx="2734056" cy="1822704"/>
          </a:xfrm>
          <a:prstGeom prst="rect">
            <a:avLst/>
          </a:prstGeom>
        </p:spPr>
      </p:pic>
      <p:sp>
        <p:nvSpPr>
          <p:cNvPr id="6" name="object 6"/>
          <p:cNvSpPr txBox="1"/>
          <p:nvPr/>
        </p:nvSpPr>
        <p:spPr>
          <a:xfrm>
            <a:off x="4178808" y="3982211"/>
            <a:ext cx="2520950" cy="295910"/>
          </a:xfrm>
          <a:prstGeom prst="rect">
            <a:avLst/>
          </a:prstGeom>
          <a:solidFill>
            <a:srgbClr val="09C5CE"/>
          </a:solidFill>
          <a:ln w="9144">
            <a:solidFill>
              <a:srgbClr val="F8FBFD"/>
            </a:solidFill>
          </a:ln>
        </p:spPr>
        <p:txBody>
          <a:bodyPr wrap="square" lIns="0" tIns="106045" rIns="0" bIns="0" rtlCol="0" vert="horz">
            <a:spAutoFit/>
          </a:bodyPr>
          <a:lstStyle/>
          <a:p>
            <a:pPr marL="121920">
              <a:lnSpc>
                <a:spcPts val="1490"/>
              </a:lnSpc>
              <a:spcBef>
                <a:spcPts val="835"/>
              </a:spcBef>
            </a:pPr>
            <a:r>
              <a:rPr dirty="0" sz="1300" spc="30" b="1">
                <a:solidFill>
                  <a:srgbClr val="252525"/>
                </a:solidFill>
                <a:latin typeface="微软雅黑"/>
                <a:cs typeface="微软雅黑"/>
              </a:rPr>
              <a:t>第一次世界大战</a:t>
            </a:r>
            <a:r>
              <a:rPr dirty="0" sz="1300" b="1">
                <a:solidFill>
                  <a:srgbClr val="252525"/>
                </a:solidFill>
                <a:latin typeface="微软雅黑"/>
                <a:cs typeface="微软雅黑"/>
              </a:rPr>
              <a:t>-</a:t>
            </a:r>
            <a:r>
              <a:rPr dirty="0" sz="1300" spc="30" b="1">
                <a:solidFill>
                  <a:srgbClr val="252525"/>
                </a:solidFill>
                <a:latin typeface="微软雅黑"/>
                <a:cs typeface="微软雅黑"/>
              </a:rPr>
              <a:t>炸</a:t>
            </a:r>
            <a:r>
              <a:rPr dirty="0" sz="1300" spc="40" b="1">
                <a:solidFill>
                  <a:srgbClr val="252525"/>
                </a:solidFill>
                <a:latin typeface="微软雅黑"/>
                <a:cs typeface="微软雅黑"/>
              </a:rPr>
              <a:t>药</a:t>
            </a:r>
            <a:r>
              <a:rPr dirty="0" sz="1300" spc="30" b="1">
                <a:solidFill>
                  <a:srgbClr val="252525"/>
                </a:solidFill>
                <a:latin typeface="微软雅黑"/>
                <a:cs typeface="微软雅黑"/>
              </a:rPr>
              <a:t>生产</a:t>
            </a:r>
            <a:r>
              <a:rPr dirty="0" sz="1300" spc="40" b="1">
                <a:solidFill>
                  <a:srgbClr val="252525"/>
                </a:solidFill>
                <a:latin typeface="微软雅黑"/>
                <a:cs typeface="微软雅黑"/>
              </a:rPr>
              <a:t>车</a:t>
            </a:r>
            <a:r>
              <a:rPr dirty="0" sz="1300" spc="30" b="1">
                <a:solidFill>
                  <a:srgbClr val="252525"/>
                </a:solidFill>
                <a:latin typeface="微软雅黑"/>
                <a:cs typeface="微软雅黑"/>
              </a:rPr>
              <a:t>间</a:t>
            </a:r>
            <a:endParaRPr sz="1300">
              <a:latin typeface="微软雅黑"/>
              <a:cs typeface="微软雅黑"/>
            </a:endParaRPr>
          </a:p>
        </p:txBody>
      </p:sp>
      <p:grpSp>
        <p:nvGrpSpPr>
          <p:cNvPr id="7" name="object 7"/>
          <p:cNvGrpSpPr/>
          <p:nvPr/>
        </p:nvGrpSpPr>
        <p:grpSpPr>
          <a:xfrm>
            <a:off x="1326520" y="2948177"/>
            <a:ext cx="6225540" cy="1389380"/>
            <a:chOff x="1326520" y="2948177"/>
            <a:chExt cx="6225540" cy="1389380"/>
          </a:xfrm>
        </p:grpSpPr>
        <p:pic>
          <p:nvPicPr>
            <p:cNvPr id="8" name="object 8"/>
            <p:cNvPicPr/>
            <p:nvPr/>
          </p:nvPicPr>
          <p:blipFill>
            <a:blip r:embed="rId4" cstate="print"/>
            <a:stretch>
              <a:fillRect/>
            </a:stretch>
          </p:blipFill>
          <p:spPr>
            <a:xfrm>
              <a:off x="4047744" y="3150107"/>
              <a:ext cx="3499104" cy="854963"/>
            </a:xfrm>
            <a:prstGeom prst="rect">
              <a:avLst/>
            </a:prstGeom>
          </p:spPr>
        </p:pic>
        <p:sp>
          <p:nvSpPr>
            <p:cNvPr id="9" name="object 9"/>
            <p:cNvSpPr/>
            <p:nvPr/>
          </p:nvSpPr>
          <p:spPr>
            <a:xfrm>
              <a:off x="4047744" y="3150107"/>
              <a:ext cx="3499485" cy="855344"/>
            </a:xfrm>
            <a:custGeom>
              <a:avLst/>
              <a:gdLst/>
              <a:ahLst/>
              <a:cxnLst/>
              <a:rect l="l" t="t" r="r" b="b"/>
              <a:pathLst>
                <a:path w="3499484" h="855345">
                  <a:moveTo>
                    <a:pt x="0" y="213740"/>
                  </a:moveTo>
                  <a:lnTo>
                    <a:pt x="3024251" y="213740"/>
                  </a:lnTo>
                  <a:lnTo>
                    <a:pt x="3024251" y="0"/>
                  </a:lnTo>
                  <a:lnTo>
                    <a:pt x="3499104" y="427481"/>
                  </a:lnTo>
                  <a:lnTo>
                    <a:pt x="3024251" y="854963"/>
                  </a:lnTo>
                  <a:lnTo>
                    <a:pt x="3024251" y="641222"/>
                  </a:lnTo>
                  <a:lnTo>
                    <a:pt x="0" y="641222"/>
                  </a:lnTo>
                  <a:lnTo>
                    <a:pt x="0" y="213740"/>
                  </a:lnTo>
                  <a:close/>
                </a:path>
              </a:pathLst>
            </a:custGeom>
            <a:ln w="9144">
              <a:solidFill>
                <a:srgbClr val="252525"/>
              </a:solidFill>
            </a:ln>
          </p:spPr>
          <p:txBody>
            <a:bodyPr wrap="square" lIns="0" tIns="0" rIns="0" bIns="0" rtlCol="0"/>
            <a:lstStyle/>
            <a:p/>
          </p:txBody>
        </p:sp>
        <p:pic>
          <p:nvPicPr>
            <p:cNvPr id="10" name="object 10"/>
            <p:cNvPicPr/>
            <p:nvPr/>
          </p:nvPicPr>
          <p:blipFill>
            <a:blip r:embed="rId5" cstate="print"/>
            <a:stretch>
              <a:fillRect/>
            </a:stretch>
          </p:blipFill>
          <p:spPr>
            <a:xfrm>
              <a:off x="1326520" y="3531014"/>
              <a:ext cx="2098812" cy="253536"/>
            </a:xfrm>
            <a:prstGeom prst="rect">
              <a:avLst/>
            </a:prstGeom>
          </p:spPr>
        </p:pic>
        <p:sp>
          <p:nvSpPr>
            <p:cNvPr id="11" name="object 11"/>
            <p:cNvSpPr/>
            <p:nvPr/>
          </p:nvSpPr>
          <p:spPr>
            <a:xfrm>
              <a:off x="3054096" y="2948177"/>
              <a:ext cx="123825" cy="1389380"/>
            </a:xfrm>
            <a:custGeom>
              <a:avLst/>
              <a:gdLst/>
              <a:ahLst/>
              <a:cxnLst/>
              <a:rect l="l" t="t" r="r" b="b"/>
              <a:pathLst>
                <a:path w="123825" h="1389379">
                  <a:moveTo>
                    <a:pt x="114300" y="1274572"/>
                  </a:moveTo>
                  <a:lnTo>
                    <a:pt x="76200" y="1274572"/>
                  </a:lnTo>
                  <a:lnTo>
                    <a:pt x="76200" y="882396"/>
                  </a:lnTo>
                  <a:lnTo>
                    <a:pt x="38100" y="882396"/>
                  </a:lnTo>
                  <a:lnTo>
                    <a:pt x="38100" y="1274572"/>
                  </a:lnTo>
                  <a:lnTo>
                    <a:pt x="0" y="1274572"/>
                  </a:lnTo>
                  <a:lnTo>
                    <a:pt x="57150" y="1388872"/>
                  </a:lnTo>
                  <a:lnTo>
                    <a:pt x="104775" y="1293622"/>
                  </a:lnTo>
                  <a:lnTo>
                    <a:pt x="114300" y="1274572"/>
                  </a:lnTo>
                  <a:close/>
                </a:path>
                <a:path w="123825" h="1389379">
                  <a:moveTo>
                    <a:pt x="123444" y="114300"/>
                  </a:moveTo>
                  <a:lnTo>
                    <a:pt x="113919" y="95250"/>
                  </a:lnTo>
                  <a:lnTo>
                    <a:pt x="66294" y="0"/>
                  </a:lnTo>
                  <a:lnTo>
                    <a:pt x="9144" y="114300"/>
                  </a:lnTo>
                  <a:lnTo>
                    <a:pt x="47244" y="114300"/>
                  </a:lnTo>
                  <a:lnTo>
                    <a:pt x="47244" y="491109"/>
                  </a:lnTo>
                  <a:lnTo>
                    <a:pt x="85344" y="491109"/>
                  </a:lnTo>
                  <a:lnTo>
                    <a:pt x="85344" y="114300"/>
                  </a:lnTo>
                  <a:lnTo>
                    <a:pt x="123444" y="114300"/>
                  </a:lnTo>
                  <a:close/>
                </a:path>
              </a:pathLst>
            </a:custGeom>
            <a:solidFill>
              <a:srgbClr val="0E6EC5"/>
            </a:solidFill>
          </p:spPr>
          <p:txBody>
            <a:bodyPr wrap="square" lIns="0" tIns="0" rIns="0" bIns="0" rtlCol="0"/>
            <a:lstStyle/>
            <a:p/>
          </p:txBody>
        </p:sp>
      </p:grpSp>
      <p:pic>
        <p:nvPicPr>
          <p:cNvPr id="12" name="object 12"/>
          <p:cNvPicPr/>
          <p:nvPr/>
        </p:nvPicPr>
        <p:blipFill>
          <a:blip r:embed="rId6" cstate="print"/>
          <a:stretch>
            <a:fillRect/>
          </a:stretch>
        </p:blipFill>
        <p:spPr>
          <a:xfrm>
            <a:off x="7674864" y="2587751"/>
            <a:ext cx="2482596" cy="1831848"/>
          </a:xfrm>
          <a:prstGeom prst="rect">
            <a:avLst/>
          </a:prstGeom>
        </p:spPr>
      </p:pic>
      <p:sp>
        <p:nvSpPr>
          <p:cNvPr id="13" name="object 13"/>
          <p:cNvSpPr txBox="1"/>
          <p:nvPr/>
        </p:nvSpPr>
        <p:spPr>
          <a:xfrm>
            <a:off x="7962392" y="4771085"/>
            <a:ext cx="1849755" cy="269240"/>
          </a:xfrm>
          <a:prstGeom prst="rect">
            <a:avLst/>
          </a:prstGeom>
        </p:spPr>
        <p:txBody>
          <a:bodyPr wrap="square" lIns="0" tIns="12065" rIns="0" bIns="0" rtlCol="0" vert="horz">
            <a:spAutoFit/>
          </a:bodyPr>
          <a:lstStyle/>
          <a:p>
            <a:pPr marL="12700">
              <a:lnSpc>
                <a:spcPct val="100000"/>
              </a:lnSpc>
              <a:spcBef>
                <a:spcPts val="95"/>
              </a:spcBef>
            </a:pPr>
            <a:r>
              <a:rPr dirty="0" sz="1600" spc="-10" b="1">
                <a:solidFill>
                  <a:srgbClr val="BA0F2F"/>
                </a:solidFill>
                <a:latin typeface="微软雅黑"/>
                <a:cs typeface="微软雅黑"/>
              </a:rPr>
              <a:t>第一次世界大战爆发</a:t>
            </a:r>
            <a:endParaRPr sz="1600">
              <a:latin typeface="微软雅黑"/>
              <a:cs typeface="微软雅黑"/>
            </a:endParaRPr>
          </a:p>
        </p:txBody>
      </p:sp>
      <p:sp>
        <p:nvSpPr>
          <p:cNvPr id="14" name="object 14"/>
          <p:cNvSpPr txBox="1"/>
          <p:nvPr/>
        </p:nvSpPr>
        <p:spPr>
          <a:xfrm>
            <a:off x="7175754" y="1391158"/>
            <a:ext cx="3459479" cy="848360"/>
          </a:xfrm>
          <a:prstGeom prst="rect">
            <a:avLst/>
          </a:prstGeom>
        </p:spPr>
        <p:txBody>
          <a:bodyPr wrap="square" lIns="0" tIns="12700" rIns="0" bIns="0" rtlCol="0" vert="horz">
            <a:spAutoFit/>
          </a:bodyPr>
          <a:lstStyle/>
          <a:p>
            <a:pPr marL="12700">
              <a:lnSpc>
                <a:spcPct val="100000"/>
              </a:lnSpc>
              <a:spcBef>
                <a:spcPts val="100"/>
              </a:spcBef>
            </a:pPr>
            <a:r>
              <a:rPr dirty="0" sz="1800" b="1">
                <a:latin typeface="微软雅黑"/>
                <a:cs typeface="微软雅黑"/>
              </a:rPr>
              <a:t>同盟国（德、奥、保</a:t>
            </a:r>
            <a:r>
              <a:rPr dirty="0" sz="1800" spc="-25" b="1">
                <a:latin typeface="微软雅黑"/>
                <a:cs typeface="微软雅黑"/>
              </a:rPr>
              <a:t>）</a:t>
            </a:r>
            <a:r>
              <a:rPr dirty="0" sz="1800" spc="-25" b="1">
                <a:solidFill>
                  <a:srgbClr val="FF0000"/>
                </a:solidFill>
                <a:latin typeface="微软雅黑"/>
                <a:cs typeface="微软雅黑"/>
              </a:rPr>
              <a:t>VS</a:t>
            </a:r>
            <a:endParaRPr sz="1800">
              <a:latin typeface="微软雅黑"/>
              <a:cs typeface="微软雅黑"/>
            </a:endParaRPr>
          </a:p>
          <a:p>
            <a:pPr marL="12700">
              <a:lnSpc>
                <a:spcPct val="100000"/>
              </a:lnSpc>
              <a:spcBef>
                <a:spcPts val="2160"/>
              </a:spcBef>
            </a:pPr>
            <a:r>
              <a:rPr dirty="0" sz="1800" b="1">
                <a:latin typeface="微软雅黑"/>
                <a:cs typeface="微软雅黑"/>
              </a:rPr>
              <a:t>协约国（英、法、俄、意、塞等）</a:t>
            </a:r>
            <a:endParaRPr sz="1800">
              <a:latin typeface="微软雅黑"/>
              <a:cs typeface="微软雅黑"/>
            </a:endParaRPr>
          </a:p>
        </p:txBody>
      </p:sp>
      <p:sp>
        <p:nvSpPr>
          <p:cNvPr id="15" name="object 15"/>
          <p:cNvSpPr txBox="1"/>
          <p:nvPr/>
        </p:nvSpPr>
        <p:spPr>
          <a:xfrm>
            <a:off x="2821685" y="2596337"/>
            <a:ext cx="3262629" cy="1132840"/>
          </a:xfrm>
          <a:prstGeom prst="rect">
            <a:avLst/>
          </a:prstGeom>
        </p:spPr>
        <p:txBody>
          <a:bodyPr wrap="square" lIns="0" tIns="12700" rIns="0" bIns="0" rtlCol="0" vert="horz">
            <a:spAutoFit/>
          </a:bodyPr>
          <a:lstStyle/>
          <a:p>
            <a:pPr marL="12700">
              <a:lnSpc>
                <a:spcPct val="100000"/>
              </a:lnSpc>
              <a:spcBef>
                <a:spcPts val="100"/>
              </a:spcBef>
            </a:pPr>
            <a:r>
              <a:rPr dirty="0" sz="1800" spc="-5">
                <a:latin typeface="等线"/>
                <a:cs typeface="等线"/>
              </a:rPr>
              <a:t>氮肥</a:t>
            </a:r>
            <a:endParaRPr sz="1800">
              <a:latin typeface="等线"/>
              <a:cs typeface="等线"/>
            </a:endParaRPr>
          </a:p>
          <a:p>
            <a:pPr>
              <a:lnSpc>
                <a:spcPct val="100000"/>
              </a:lnSpc>
            </a:pPr>
            <a:endParaRPr sz="1900">
              <a:latin typeface="等线"/>
              <a:cs typeface="等线"/>
            </a:endParaRPr>
          </a:p>
          <a:p>
            <a:pPr marL="1649095">
              <a:lnSpc>
                <a:spcPct val="100000"/>
              </a:lnSpc>
              <a:spcBef>
                <a:spcPts val="1535"/>
              </a:spcBef>
            </a:pPr>
            <a:r>
              <a:rPr dirty="0" sz="1800">
                <a:solidFill>
                  <a:srgbClr val="0000FF"/>
                </a:solidFill>
                <a:latin typeface="微软雅黑"/>
                <a:cs typeface="微软雅黑"/>
              </a:rPr>
              <a:t>萨拉热窝内遇刺</a:t>
            </a:r>
            <a:endParaRPr sz="1800">
              <a:latin typeface="微软雅黑"/>
              <a:cs typeface="微软雅黑"/>
            </a:endParaRPr>
          </a:p>
        </p:txBody>
      </p:sp>
      <p:sp>
        <p:nvSpPr>
          <p:cNvPr id="16" name="object 16"/>
          <p:cNvSpPr txBox="1"/>
          <p:nvPr/>
        </p:nvSpPr>
        <p:spPr>
          <a:xfrm>
            <a:off x="7391781" y="5222875"/>
            <a:ext cx="2671445" cy="84836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C00000"/>
                </a:solidFill>
                <a:latin typeface="等线"/>
                <a:cs typeface="等线"/>
              </a:rPr>
              <a:t>约有</a:t>
            </a:r>
            <a:r>
              <a:rPr dirty="0" sz="1800" b="1">
                <a:solidFill>
                  <a:srgbClr val="C00000"/>
                </a:solidFill>
                <a:latin typeface="Calibri"/>
                <a:cs typeface="Calibri"/>
              </a:rPr>
              <a:t>65,000,000</a:t>
            </a:r>
            <a:r>
              <a:rPr dirty="0" sz="1800" b="1">
                <a:solidFill>
                  <a:srgbClr val="C00000"/>
                </a:solidFill>
                <a:latin typeface="等线"/>
                <a:cs typeface="等线"/>
              </a:rPr>
              <a:t>人参战，</a:t>
            </a:r>
            <a:endParaRPr sz="1800">
              <a:latin typeface="等线"/>
              <a:cs typeface="等线"/>
            </a:endParaRPr>
          </a:p>
          <a:p>
            <a:pPr marL="12700">
              <a:lnSpc>
                <a:spcPct val="100000"/>
              </a:lnSpc>
            </a:pPr>
            <a:r>
              <a:rPr dirty="0" sz="1800" b="1">
                <a:solidFill>
                  <a:srgbClr val="C00000"/>
                </a:solidFill>
                <a:latin typeface="Calibri"/>
                <a:cs typeface="Calibri"/>
              </a:rPr>
              <a:t>10,000,000</a:t>
            </a:r>
            <a:r>
              <a:rPr dirty="0" sz="1800" b="1">
                <a:solidFill>
                  <a:srgbClr val="C00000"/>
                </a:solidFill>
                <a:latin typeface="等线"/>
                <a:cs typeface="等线"/>
              </a:rPr>
              <a:t>人丧生，</a:t>
            </a:r>
            <a:endParaRPr sz="1800">
              <a:latin typeface="等线"/>
              <a:cs typeface="等线"/>
            </a:endParaRPr>
          </a:p>
          <a:p>
            <a:pPr marL="12700">
              <a:lnSpc>
                <a:spcPct val="100000"/>
              </a:lnSpc>
            </a:pPr>
            <a:r>
              <a:rPr dirty="0" sz="1800" b="1">
                <a:solidFill>
                  <a:srgbClr val="C00000"/>
                </a:solidFill>
                <a:latin typeface="Calibri"/>
                <a:cs typeface="Calibri"/>
              </a:rPr>
              <a:t>20,000,000</a:t>
            </a:r>
            <a:r>
              <a:rPr dirty="0" sz="1800" b="1">
                <a:solidFill>
                  <a:srgbClr val="C00000"/>
                </a:solidFill>
                <a:latin typeface="等线"/>
                <a:cs typeface="等线"/>
              </a:rPr>
              <a:t>左右的人受伤。</a:t>
            </a:r>
            <a:endParaRPr sz="1800">
              <a:latin typeface="等线"/>
              <a:cs typeface="等线"/>
            </a:endParaRPr>
          </a:p>
        </p:txBody>
      </p:sp>
      <p:sp>
        <p:nvSpPr>
          <p:cNvPr id="17" name="object 17"/>
          <p:cNvSpPr/>
          <p:nvPr/>
        </p:nvSpPr>
        <p:spPr>
          <a:xfrm>
            <a:off x="3136519" y="4683633"/>
            <a:ext cx="835660" cy="417830"/>
          </a:xfrm>
          <a:custGeom>
            <a:avLst/>
            <a:gdLst/>
            <a:ahLst/>
            <a:cxnLst/>
            <a:rect l="l" t="t" r="r" b="b"/>
            <a:pathLst>
              <a:path w="835660" h="417829">
                <a:moveTo>
                  <a:pt x="724072" y="383363"/>
                </a:moveTo>
                <a:lnTo>
                  <a:pt x="707517" y="417703"/>
                </a:lnTo>
                <a:lnTo>
                  <a:pt x="835406" y="415798"/>
                </a:lnTo>
                <a:lnTo>
                  <a:pt x="816732" y="391668"/>
                </a:lnTo>
                <a:lnTo>
                  <a:pt x="741298" y="391668"/>
                </a:lnTo>
                <a:lnTo>
                  <a:pt x="724072" y="383363"/>
                </a:lnTo>
                <a:close/>
              </a:path>
              <a:path w="835660" h="417829">
                <a:moveTo>
                  <a:pt x="740600" y="349081"/>
                </a:moveTo>
                <a:lnTo>
                  <a:pt x="724072" y="383363"/>
                </a:lnTo>
                <a:lnTo>
                  <a:pt x="741298" y="391668"/>
                </a:lnTo>
                <a:lnTo>
                  <a:pt x="757808" y="357378"/>
                </a:lnTo>
                <a:lnTo>
                  <a:pt x="740600" y="349081"/>
                </a:lnTo>
                <a:close/>
              </a:path>
              <a:path w="835660" h="417829">
                <a:moveTo>
                  <a:pt x="757173" y="314706"/>
                </a:moveTo>
                <a:lnTo>
                  <a:pt x="740600" y="349081"/>
                </a:lnTo>
                <a:lnTo>
                  <a:pt x="757808" y="357378"/>
                </a:lnTo>
                <a:lnTo>
                  <a:pt x="741298" y="391668"/>
                </a:lnTo>
                <a:lnTo>
                  <a:pt x="816732" y="391668"/>
                </a:lnTo>
                <a:lnTo>
                  <a:pt x="757173" y="314706"/>
                </a:lnTo>
                <a:close/>
              </a:path>
              <a:path w="835660" h="417829">
                <a:moveTo>
                  <a:pt x="16510" y="0"/>
                </a:moveTo>
                <a:lnTo>
                  <a:pt x="0" y="34290"/>
                </a:lnTo>
                <a:lnTo>
                  <a:pt x="724072" y="383363"/>
                </a:lnTo>
                <a:lnTo>
                  <a:pt x="740600" y="349081"/>
                </a:lnTo>
                <a:lnTo>
                  <a:pt x="16510" y="0"/>
                </a:lnTo>
                <a:close/>
              </a:path>
            </a:pathLst>
          </a:custGeom>
          <a:solidFill>
            <a:srgbClr val="0E6EC5"/>
          </a:solidFill>
        </p:spPr>
        <p:txBody>
          <a:bodyPr wrap="square" lIns="0" tIns="0" rIns="0" bIns="0" rtlCol="0"/>
          <a:lstStyle/>
          <a:p/>
        </p:txBody>
      </p:sp>
      <p:grpSp>
        <p:nvGrpSpPr>
          <p:cNvPr id="18" name="object 18"/>
          <p:cNvGrpSpPr/>
          <p:nvPr/>
        </p:nvGrpSpPr>
        <p:grpSpPr>
          <a:xfrm>
            <a:off x="1208532" y="2205863"/>
            <a:ext cx="2840990" cy="2338705"/>
            <a:chOff x="1208532" y="2205863"/>
            <a:chExt cx="2840990" cy="2338705"/>
          </a:xfrm>
        </p:grpSpPr>
        <p:sp>
          <p:nvSpPr>
            <p:cNvPr id="19" name="object 19"/>
            <p:cNvSpPr/>
            <p:nvPr/>
          </p:nvSpPr>
          <p:spPr>
            <a:xfrm>
              <a:off x="3122802" y="2205863"/>
              <a:ext cx="927100" cy="464184"/>
            </a:xfrm>
            <a:custGeom>
              <a:avLst/>
              <a:gdLst/>
              <a:ahLst/>
              <a:cxnLst/>
              <a:rect l="l" t="t" r="r" b="b"/>
              <a:pathLst>
                <a:path w="927100" h="464185">
                  <a:moveTo>
                    <a:pt x="815452" y="34347"/>
                  </a:moveTo>
                  <a:lnTo>
                    <a:pt x="0" y="429387"/>
                  </a:lnTo>
                  <a:lnTo>
                    <a:pt x="16510" y="463676"/>
                  </a:lnTo>
                  <a:lnTo>
                    <a:pt x="832054" y="68653"/>
                  </a:lnTo>
                  <a:lnTo>
                    <a:pt x="815452" y="34347"/>
                  </a:lnTo>
                  <a:close/>
                </a:path>
                <a:path w="927100" h="464185">
                  <a:moveTo>
                    <a:pt x="907806" y="26035"/>
                  </a:moveTo>
                  <a:lnTo>
                    <a:pt x="832612" y="26035"/>
                  </a:lnTo>
                  <a:lnTo>
                    <a:pt x="849249" y="60325"/>
                  </a:lnTo>
                  <a:lnTo>
                    <a:pt x="832054" y="68653"/>
                  </a:lnTo>
                  <a:lnTo>
                    <a:pt x="848613" y="102870"/>
                  </a:lnTo>
                  <a:lnTo>
                    <a:pt x="907806" y="26035"/>
                  </a:lnTo>
                  <a:close/>
                </a:path>
                <a:path w="927100" h="464185">
                  <a:moveTo>
                    <a:pt x="832612" y="26035"/>
                  </a:moveTo>
                  <a:lnTo>
                    <a:pt x="815452" y="34347"/>
                  </a:lnTo>
                  <a:lnTo>
                    <a:pt x="832054" y="68653"/>
                  </a:lnTo>
                  <a:lnTo>
                    <a:pt x="849249" y="60325"/>
                  </a:lnTo>
                  <a:lnTo>
                    <a:pt x="832612" y="26035"/>
                  </a:lnTo>
                  <a:close/>
                </a:path>
                <a:path w="927100" h="464185">
                  <a:moveTo>
                    <a:pt x="798830" y="0"/>
                  </a:moveTo>
                  <a:lnTo>
                    <a:pt x="815452" y="34347"/>
                  </a:lnTo>
                  <a:lnTo>
                    <a:pt x="832612" y="26035"/>
                  </a:lnTo>
                  <a:lnTo>
                    <a:pt x="907806" y="26035"/>
                  </a:lnTo>
                  <a:lnTo>
                    <a:pt x="926592" y="1650"/>
                  </a:lnTo>
                  <a:lnTo>
                    <a:pt x="798830" y="0"/>
                  </a:lnTo>
                  <a:close/>
                </a:path>
              </a:pathLst>
            </a:custGeom>
            <a:solidFill>
              <a:srgbClr val="0E6EC5"/>
            </a:solidFill>
          </p:spPr>
          <p:txBody>
            <a:bodyPr wrap="square" lIns="0" tIns="0" rIns="0" bIns="0" rtlCol="0"/>
            <a:lstStyle/>
            <a:p/>
          </p:txBody>
        </p:sp>
        <p:pic>
          <p:nvPicPr>
            <p:cNvPr id="20" name="object 20"/>
            <p:cNvPicPr/>
            <p:nvPr/>
          </p:nvPicPr>
          <p:blipFill>
            <a:blip r:embed="rId7" cstate="print"/>
            <a:stretch>
              <a:fillRect/>
            </a:stretch>
          </p:blipFill>
          <p:spPr>
            <a:xfrm>
              <a:off x="1208532" y="2814828"/>
              <a:ext cx="2520696" cy="1729740"/>
            </a:xfrm>
            <a:prstGeom prst="rect">
              <a:avLst/>
            </a:prstGeom>
          </p:spPr>
        </p:pic>
      </p:grpSp>
      <p:sp>
        <p:nvSpPr>
          <p:cNvPr id="21" name="object 21"/>
          <p:cNvSpPr txBox="1"/>
          <p:nvPr/>
        </p:nvSpPr>
        <p:spPr>
          <a:xfrm>
            <a:off x="1766697" y="4307448"/>
            <a:ext cx="1604645" cy="718820"/>
          </a:xfrm>
          <a:prstGeom prst="rect">
            <a:avLst/>
          </a:prstGeom>
        </p:spPr>
        <p:txBody>
          <a:bodyPr wrap="square" lIns="0" tIns="105410" rIns="0" bIns="0" rtlCol="0" vert="horz">
            <a:spAutoFit/>
          </a:bodyPr>
          <a:lstStyle/>
          <a:p>
            <a:pPr algn="r" marR="5080">
              <a:lnSpc>
                <a:spcPct val="100000"/>
              </a:lnSpc>
              <a:spcBef>
                <a:spcPts val="830"/>
              </a:spcBef>
            </a:pPr>
            <a:r>
              <a:rPr dirty="0" sz="1800">
                <a:latin typeface="等线"/>
                <a:cs typeface="等线"/>
              </a:rPr>
              <a:t>硝酸</a:t>
            </a:r>
            <a:endParaRPr sz="1800">
              <a:latin typeface="等线"/>
              <a:cs typeface="等线"/>
            </a:endParaRPr>
          </a:p>
          <a:p>
            <a:pPr marL="12700">
              <a:lnSpc>
                <a:spcPct val="100000"/>
              </a:lnSpc>
              <a:spcBef>
                <a:spcPts val="650"/>
              </a:spcBef>
            </a:pPr>
            <a:r>
              <a:rPr dirty="0" sz="1600" spc="-5" b="1">
                <a:solidFill>
                  <a:srgbClr val="BA0F2F"/>
                </a:solidFill>
                <a:latin typeface="微软雅黑"/>
                <a:cs typeface="微软雅黑"/>
              </a:rPr>
              <a:t>费迪南大公夫妇</a:t>
            </a:r>
            <a:endParaRPr sz="1600">
              <a:latin typeface="微软雅黑"/>
              <a:cs typeface="微软雅黑"/>
            </a:endParaRPr>
          </a:p>
        </p:txBody>
      </p:sp>
      <p:sp>
        <p:nvSpPr>
          <p:cNvPr id="23" name="object 23"/>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4" name="object 2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2" name="object 22"/>
          <p:cNvSpPr txBox="1">
            <a:spLocks noGrp="1"/>
          </p:cNvSpPr>
          <p:nvPr>
            <p:ph type="title"/>
          </p:nvPr>
        </p:nvSpPr>
        <p:spPr>
          <a:xfrm>
            <a:off x="1689607" y="224485"/>
            <a:ext cx="4050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0">
                <a:latin typeface="Tahoma"/>
                <a:cs typeface="Tahoma"/>
              </a:rPr>
              <a:t> </a:t>
            </a:r>
            <a:r>
              <a:rPr dirty="0" spc="-10"/>
              <a:t>化工</a:t>
            </a:r>
            <a:r>
              <a:rPr dirty="0">
                <a:latin typeface="Tahoma"/>
                <a:cs typeface="Tahoma"/>
              </a:rPr>
              <a:t>-</a:t>
            </a:r>
            <a:r>
              <a:rPr dirty="0" sz="3600" spc="-10">
                <a:solidFill>
                  <a:srgbClr val="000000"/>
                </a:solidFill>
                <a:latin typeface="黑体"/>
                <a:cs typeface="黑体"/>
              </a:rPr>
              <a:t>改变历史</a:t>
            </a:r>
            <a:endParaRPr sz="3600">
              <a:latin typeface="黑体"/>
              <a:cs typeface="黑体"/>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3" name="object 3"/>
          <p:cNvPicPr/>
          <p:nvPr/>
        </p:nvPicPr>
        <p:blipFill>
          <a:blip r:embed="rId2" cstate="print"/>
          <a:stretch>
            <a:fillRect/>
          </a:stretch>
        </p:blipFill>
        <p:spPr>
          <a:xfrm>
            <a:off x="1165860" y="4085844"/>
            <a:ext cx="2072639" cy="1749552"/>
          </a:xfrm>
          <a:prstGeom prst="rect">
            <a:avLst/>
          </a:prstGeom>
        </p:spPr>
      </p:pic>
      <p:sp>
        <p:nvSpPr>
          <p:cNvPr id="4" name="object 4"/>
          <p:cNvSpPr txBox="1"/>
          <p:nvPr/>
        </p:nvSpPr>
        <p:spPr>
          <a:xfrm>
            <a:off x="1313688" y="3541776"/>
            <a:ext cx="1579245" cy="655320"/>
          </a:xfrm>
          <a:prstGeom prst="rect">
            <a:avLst/>
          </a:prstGeom>
          <a:solidFill>
            <a:srgbClr val="1556AD"/>
          </a:solidFill>
        </p:spPr>
        <p:txBody>
          <a:bodyPr wrap="square" lIns="0" tIns="157480" rIns="0" bIns="0" rtlCol="0" vert="horz">
            <a:spAutoFit/>
          </a:bodyPr>
          <a:lstStyle/>
          <a:p>
            <a:pPr marL="175260">
              <a:lnSpc>
                <a:spcPct val="100000"/>
              </a:lnSpc>
              <a:spcBef>
                <a:spcPts val="1240"/>
              </a:spcBef>
            </a:pPr>
            <a:r>
              <a:rPr dirty="0" sz="2400" b="1">
                <a:solidFill>
                  <a:srgbClr val="FFFFFF"/>
                </a:solidFill>
                <a:latin typeface="黑体"/>
                <a:cs typeface="黑体"/>
              </a:rPr>
              <a:t>化学烧钱</a:t>
            </a:r>
            <a:endParaRPr sz="2400">
              <a:latin typeface="黑体"/>
              <a:cs typeface="黑体"/>
            </a:endParaRPr>
          </a:p>
        </p:txBody>
      </p:sp>
      <p:sp>
        <p:nvSpPr>
          <p:cNvPr id="5" name="object 5"/>
          <p:cNvSpPr txBox="1"/>
          <p:nvPr/>
        </p:nvSpPr>
        <p:spPr>
          <a:xfrm>
            <a:off x="6975347" y="3435096"/>
            <a:ext cx="1579245" cy="568960"/>
          </a:xfrm>
          <a:prstGeom prst="rect">
            <a:avLst/>
          </a:prstGeom>
          <a:solidFill>
            <a:srgbClr val="1556AD"/>
          </a:solidFill>
        </p:spPr>
        <p:txBody>
          <a:bodyPr wrap="square" lIns="0" tIns="158115" rIns="0" bIns="0" rtlCol="0" vert="horz">
            <a:spAutoFit/>
          </a:bodyPr>
          <a:lstStyle/>
          <a:p>
            <a:pPr marL="176530">
              <a:lnSpc>
                <a:spcPct val="100000"/>
              </a:lnSpc>
              <a:spcBef>
                <a:spcPts val="1245"/>
              </a:spcBef>
            </a:pPr>
            <a:r>
              <a:rPr dirty="0" sz="2400" b="1">
                <a:solidFill>
                  <a:srgbClr val="FFFFFF"/>
                </a:solidFill>
                <a:latin typeface="黑体"/>
                <a:cs typeface="黑体"/>
              </a:rPr>
              <a:t>化工赚钱</a:t>
            </a:r>
            <a:endParaRPr sz="2400">
              <a:latin typeface="黑体"/>
              <a:cs typeface="黑体"/>
            </a:endParaRPr>
          </a:p>
        </p:txBody>
      </p:sp>
      <p:pic>
        <p:nvPicPr>
          <p:cNvPr id="6" name="object 6"/>
          <p:cNvPicPr/>
          <p:nvPr/>
        </p:nvPicPr>
        <p:blipFill>
          <a:blip r:embed="rId3" cstate="print"/>
          <a:stretch>
            <a:fillRect/>
          </a:stretch>
        </p:blipFill>
        <p:spPr>
          <a:xfrm>
            <a:off x="6595871" y="4030979"/>
            <a:ext cx="2336292" cy="1688592"/>
          </a:xfrm>
          <a:prstGeom prst="rect">
            <a:avLst/>
          </a:prstGeom>
        </p:spPr>
      </p:pic>
      <p:sp>
        <p:nvSpPr>
          <p:cNvPr id="7" name="object 7"/>
          <p:cNvSpPr txBox="1"/>
          <p:nvPr/>
        </p:nvSpPr>
        <p:spPr>
          <a:xfrm>
            <a:off x="1161288" y="1208532"/>
            <a:ext cx="8510270" cy="1394460"/>
          </a:xfrm>
          <a:prstGeom prst="rect">
            <a:avLst/>
          </a:prstGeom>
          <a:solidFill>
            <a:srgbClr val="1556AD"/>
          </a:solidFill>
        </p:spPr>
        <p:txBody>
          <a:bodyPr wrap="square" lIns="0" tIns="18415" rIns="0" bIns="0" rtlCol="0" vert="horz">
            <a:spAutoFit/>
          </a:bodyPr>
          <a:lstStyle/>
          <a:p>
            <a:pPr marL="346075" marR="341630">
              <a:lnSpc>
                <a:spcPts val="5040"/>
              </a:lnSpc>
              <a:spcBef>
                <a:spcPts val="145"/>
              </a:spcBef>
            </a:pPr>
            <a:r>
              <a:rPr dirty="0" sz="2800" spc="-10" b="1">
                <a:solidFill>
                  <a:srgbClr val="FFFFFF"/>
                </a:solidFill>
                <a:latin typeface="微软雅黑"/>
                <a:cs typeface="微软雅黑"/>
              </a:rPr>
              <a:t>化学：基础，发现，解释现象，理</a:t>
            </a:r>
            <a:r>
              <a:rPr dirty="0" sz="2800" b="1">
                <a:solidFill>
                  <a:srgbClr val="FFFFFF"/>
                </a:solidFill>
                <a:latin typeface="微软雅黑"/>
                <a:cs typeface="微软雅黑"/>
              </a:rPr>
              <a:t>论</a:t>
            </a:r>
            <a:r>
              <a:rPr dirty="0" sz="2800" spc="-10" b="1">
                <a:solidFill>
                  <a:srgbClr val="FFFFFF"/>
                </a:solidFill>
                <a:latin typeface="微软雅黑"/>
                <a:cs typeface="微软雅黑"/>
              </a:rPr>
              <a:t>发现</a:t>
            </a:r>
            <a:r>
              <a:rPr dirty="0" sz="2800" b="1">
                <a:solidFill>
                  <a:srgbClr val="FFFFFF"/>
                </a:solidFill>
                <a:latin typeface="微软雅黑"/>
                <a:cs typeface="微软雅黑"/>
              </a:rPr>
              <a:t>，</a:t>
            </a:r>
            <a:r>
              <a:rPr dirty="0" sz="2800" spc="-10" b="1">
                <a:solidFill>
                  <a:srgbClr val="FFFFFF"/>
                </a:solidFill>
                <a:latin typeface="微软雅黑"/>
                <a:cs typeface="微软雅黑"/>
              </a:rPr>
              <a:t>小批量 </a:t>
            </a:r>
            <a:r>
              <a:rPr dirty="0" sz="2800" spc="-5" b="1">
                <a:solidFill>
                  <a:srgbClr val="FFFFFF"/>
                </a:solidFill>
                <a:latin typeface="微软雅黑"/>
                <a:cs typeface="微软雅黑"/>
              </a:rPr>
              <a:t>化工：应用，创新，解决问题，服</a:t>
            </a:r>
            <a:r>
              <a:rPr dirty="0" sz="2800" b="1">
                <a:solidFill>
                  <a:srgbClr val="FFFFFF"/>
                </a:solidFill>
                <a:latin typeface="微软雅黑"/>
                <a:cs typeface="微软雅黑"/>
              </a:rPr>
              <a:t>务</a:t>
            </a:r>
            <a:r>
              <a:rPr dirty="0" sz="2800" spc="-5" b="1">
                <a:solidFill>
                  <a:srgbClr val="FFFFFF"/>
                </a:solidFill>
                <a:latin typeface="微软雅黑"/>
                <a:cs typeface="微软雅黑"/>
              </a:rPr>
              <a:t>产业</a:t>
            </a:r>
            <a:r>
              <a:rPr dirty="0" sz="2800" b="1">
                <a:solidFill>
                  <a:srgbClr val="FFFFFF"/>
                </a:solidFill>
                <a:latin typeface="微软雅黑"/>
                <a:cs typeface="微软雅黑"/>
              </a:rPr>
              <a:t>，</a:t>
            </a:r>
            <a:r>
              <a:rPr dirty="0" sz="2800" spc="-5" b="1">
                <a:solidFill>
                  <a:srgbClr val="FFFFFF"/>
                </a:solidFill>
                <a:latin typeface="微软雅黑"/>
                <a:cs typeface="微软雅黑"/>
              </a:rPr>
              <a:t>大规模</a:t>
            </a:r>
            <a:endParaRPr sz="2800">
              <a:latin typeface="微软雅黑"/>
              <a:cs typeface="微软雅黑"/>
            </a:endParaRPr>
          </a:p>
        </p:txBody>
      </p:sp>
      <p:sp>
        <p:nvSpPr>
          <p:cNvPr id="11" name="object 11"/>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8" name="object 8"/>
          <p:cNvSpPr txBox="1">
            <a:spLocks noGrp="1"/>
          </p:cNvSpPr>
          <p:nvPr>
            <p:ph type="title"/>
          </p:nvPr>
        </p:nvSpPr>
        <p:spPr>
          <a:xfrm>
            <a:off x="1660905" y="167767"/>
            <a:ext cx="496824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与化学的差异</a:t>
            </a:r>
            <a:endParaRPr sz="3600">
              <a:latin typeface="黑体"/>
              <a:cs typeface="黑体"/>
            </a:endParaRPr>
          </a:p>
        </p:txBody>
      </p:sp>
      <p:sp>
        <p:nvSpPr>
          <p:cNvPr id="9" name="object 9"/>
          <p:cNvSpPr txBox="1"/>
          <p:nvPr/>
        </p:nvSpPr>
        <p:spPr>
          <a:xfrm>
            <a:off x="3386328" y="3419855"/>
            <a:ext cx="2857500" cy="2316480"/>
          </a:xfrm>
          <a:prstGeom prst="rect">
            <a:avLst/>
          </a:prstGeom>
          <a:solidFill>
            <a:srgbClr val="1556AD"/>
          </a:solidFill>
        </p:spPr>
        <p:txBody>
          <a:bodyPr wrap="square" lIns="0" tIns="157480" rIns="0" bIns="0" rtlCol="0" vert="horz">
            <a:spAutoFit/>
          </a:bodyPr>
          <a:lstStyle/>
          <a:p>
            <a:pPr algn="ctr" marL="635">
              <a:lnSpc>
                <a:spcPct val="100000"/>
              </a:lnSpc>
              <a:spcBef>
                <a:spcPts val="1240"/>
              </a:spcBef>
            </a:pPr>
            <a:r>
              <a:rPr dirty="0" sz="2400" b="1">
                <a:solidFill>
                  <a:srgbClr val="FFFFFF"/>
                </a:solidFill>
                <a:latin typeface="微软雅黑"/>
                <a:cs typeface="微软雅黑"/>
              </a:rPr>
              <a:t>从分子、原子的角</a:t>
            </a:r>
            <a:endParaRPr sz="2400">
              <a:latin typeface="微软雅黑"/>
              <a:cs typeface="微软雅黑"/>
            </a:endParaRPr>
          </a:p>
          <a:p>
            <a:pPr algn="ctr" marL="209550" marR="201295">
              <a:lnSpc>
                <a:spcPct val="150000"/>
              </a:lnSpc>
            </a:pPr>
            <a:r>
              <a:rPr dirty="0" sz="2400" b="1">
                <a:solidFill>
                  <a:srgbClr val="FFFFFF"/>
                </a:solidFill>
                <a:latin typeface="微软雅黑"/>
                <a:cs typeface="微软雅黑"/>
              </a:rPr>
              <a:t>度去研究一个化合 物的合成、结构、 性质、性能</a:t>
            </a:r>
            <a:endParaRPr sz="2400">
              <a:latin typeface="微软雅黑"/>
              <a:cs typeface="微软雅黑"/>
            </a:endParaRPr>
          </a:p>
        </p:txBody>
      </p:sp>
      <p:sp>
        <p:nvSpPr>
          <p:cNvPr id="10" name="object 10"/>
          <p:cNvSpPr txBox="1"/>
          <p:nvPr/>
        </p:nvSpPr>
        <p:spPr>
          <a:xfrm>
            <a:off x="9035795" y="3073907"/>
            <a:ext cx="2857500" cy="2871470"/>
          </a:xfrm>
          <a:prstGeom prst="rect">
            <a:avLst/>
          </a:prstGeom>
          <a:solidFill>
            <a:srgbClr val="1556AD"/>
          </a:solidFill>
        </p:spPr>
        <p:txBody>
          <a:bodyPr wrap="square" lIns="0" tIns="156845" rIns="0" bIns="0" rtlCol="0" vert="horz">
            <a:spAutoFit/>
          </a:bodyPr>
          <a:lstStyle/>
          <a:p>
            <a:pPr algn="ctr" marR="66040">
              <a:lnSpc>
                <a:spcPct val="100000"/>
              </a:lnSpc>
              <a:spcBef>
                <a:spcPts val="1235"/>
              </a:spcBef>
            </a:pPr>
            <a:r>
              <a:rPr dirty="0" sz="2400" b="1">
                <a:solidFill>
                  <a:srgbClr val="FFFFFF"/>
                </a:solidFill>
                <a:latin typeface="微软雅黑"/>
                <a:cs typeface="微软雅黑"/>
              </a:rPr>
              <a:t>利用化学、物理、</a:t>
            </a:r>
            <a:endParaRPr sz="2400">
              <a:latin typeface="微软雅黑"/>
              <a:cs typeface="微软雅黑"/>
            </a:endParaRPr>
          </a:p>
          <a:p>
            <a:pPr algn="ctr" marL="58419" marR="45085" indent="-80010">
              <a:lnSpc>
                <a:spcPct val="150000"/>
              </a:lnSpc>
              <a:spcBef>
                <a:spcPts val="5"/>
              </a:spcBef>
            </a:pPr>
            <a:r>
              <a:rPr dirty="0" sz="2400" b="1">
                <a:solidFill>
                  <a:srgbClr val="FFFFFF"/>
                </a:solidFill>
                <a:latin typeface="微软雅黑"/>
                <a:cs typeface="微软雅黑"/>
              </a:rPr>
              <a:t>经济学原理对化学 品、材料、能源、 生物质等有效利用、 生产、转化和运输</a:t>
            </a:r>
            <a:endParaRPr sz="2400">
              <a:latin typeface="微软雅黑"/>
              <a:cs typeface="微软雅黑"/>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786116" y="4785105"/>
            <a:ext cx="4406265" cy="2073275"/>
            <a:chOff x="7786116" y="4785105"/>
            <a:chExt cx="4406265" cy="2073275"/>
          </a:xfrm>
        </p:grpSpPr>
        <p:pic>
          <p:nvPicPr>
            <p:cNvPr id="3" name="object 3"/>
            <p:cNvPicPr/>
            <p:nvPr/>
          </p:nvPicPr>
          <p:blipFill>
            <a:blip r:embed="rId2" cstate="print"/>
            <a:stretch>
              <a:fillRect/>
            </a:stretch>
          </p:blipFill>
          <p:spPr>
            <a:xfrm>
              <a:off x="9230868" y="4805171"/>
              <a:ext cx="1399031" cy="1763268"/>
            </a:xfrm>
            <a:prstGeom prst="rect">
              <a:avLst/>
            </a:prstGeom>
          </p:spPr>
        </p:pic>
        <p:sp>
          <p:nvSpPr>
            <p:cNvPr id="4" name="object 4"/>
            <p:cNvSpPr/>
            <p:nvPr/>
          </p:nvSpPr>
          <p:spPr>
            <a:xfrm>
              <a:off x="9220962" y="4795265"/>
              <a:ext cx="1419225" cy="1783080"/>
            </a:xfrm>
            <a:custGeom>
              <a:avLst/>
              <a:gdLst/>
              <a:ahLst/>
              <a:cxnLst/>
              <a:rect l="l" t="t" r="r" b="b"/>
              <a:pathLst>
                <a:path w="1419225" h="1783079">
                  <a:moveTo>
                    <a:pt x="0" y="1783080"/>
                  </a:moveTo>
                  <a:lnTo>
                    <a:pt x="1418844" y="1783080"/>
                  </a:lnTo>
                  <a:lnTo>
                    <a:pt x="1418844" y="0"/>
                  </a:lnTo>
                  <a:lnTo>
                    <a:pt x="0" y="0"/>
                  </a:lnTo>
                  <a:lnTo>
                    <a:pt x="0" y="1783080"/>
                  </a:lnTo>
                  <a:close/>
                </a:path>
              </a:pathLst>
            </a:custGeom>
            <a:ln w="19812">
              <a:solidFill>
                <a:srgbClr val="1556AD"/>
              </a:solidFill>
            </a:ln>
          </p:spPr>
          <p:txBody>
            <a:bodyPr wrap="square" lIns="0" tIns="0" rIns="0" bIns="0" rtlCol="0"/>
            <a:lstStyle/>
            <a:p/>
          </p:txBody>
        </p:sp>
        <p:pic>
          <p:nvPicPr>
            <p:cNvPr id="5" name="object 5"/>
            <p:cNvPicPr/>
            <p:nvPr/>
          </p:nvPicPr>
          <p:blipFill>
            <a:blip r:embed="rId3" cstate="print"/>
            <a:stretch>
              <a:fillRect/>
            </a:stretch>
          </p:blipFill>
          <p:spPr>
            <a:xfrm>
              <a:off x="7786116" y="4843271"/>
              <a:ext cx="1359407" cy="1677924"/>
            </a:xfrm>
            <a:prstGeom prst="rect">
              <a:avLst/>
            </a:prstGeom>
          </p:spPr>
        </p:pic>
      </p:grpSp>
      <p:sp>
        <p:nvSpPr>
          <p:cNvPr id="6" name="object 6"/>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7" name="object 7"/>
          <p:cNvSpPr txBox="1"/>
          <p:nvPr/>
        </p:nvSpPr>
        <p:spPr>
          <a:xfrm>
            <a:off x="1101852" y="1127760"/>
            <a:ext cx="1979930" cy="1569720"/>
          </a:xfrm>
          <a:prstGeom prst="rect">
            <a:avLst/>
          </a:prstGeom>
          <a:solidFill>
            <a:srgbClr val="1556AD"/>
          </a:solidFill>
        </p:spPr>
        <p:txBody>
          <a:bodyPr wrap="square" lIns="0" tIns="4445" rIns="0" bIns="0" rtlCol="0" vert="horz">
            <a:spAutoFit/>
          </a:bodyPr>
          <a:lstStyle/>
          <a:p>
            <a:pPr algn="ctr" marL="97790" marR="92075">
              <a:lnSpc>
                <a:spcPct val="120000"/>
              </a:lnSpc>
              <a:spcBef>
                <a:spcPts val="35"/>
              </a:spcBef>
            </a:pPr>
            <a:r>
              <a:rPr dirty="0" sz="2000" b="1">
                <a:solidFill>
                  <a:srgbClr val="FFFFFF"/>
                </a:solidFill>
                <a:latin typeface="微软雅黑"/>
                <a:cs typeface="微软雅黑"/>
              </a:rPr>
              <a:t>古老的传统化工 </a:t>
            </a:r>
            <a:r>
              <a:rPr dirty="0" sz="2000" b="1">
                <a:solidFill>
                  <a:srgbClr val="FFFFFF"/>
                </a:solidFill>
                <a:latin typeface="微软雅黑"/>
                <a:cs typeface="微软雅黑"/>
              </a:rPr>
              <a:t>火药</a:t>
            </a:r>
            <a:endParaRPr sz="2000">
              <a:latin typeface="微软雅黑"/>
              <a:cs typeface="微软雅黑"/>
            </a:endParaRPr>
          </a:p>
          <a:p>
            <a:pPr algn="ctr">
              <a:lnSpc>
                <a:spcPct val="100000"/>
              </a:lnSpc>
              <a:spcBef>
                <a:spcPts val="480"/>
              </a:spcBef>
            </a:pPr>
            <a:r>
              <a:rPr dirty="0" sz="2000" b="1">
                <a:solidFill>
                  <a:srgbClr val="FFFFFF"/>
                </a:solidFill>
                <a:latin typeface="微软雅黑"/>
                <a:cs typeface="微软雅黑"/>
              </a:rPr>
              <a:t>青铜</a:t>
            </a:r>
            <a:endParaRPr sz="2000">
              <a:latin typeface="微软雅黑"/>
              <a:cs typeface="微软雅黑"/>
            </a:endParaRPr>
          </a:p>
          <a:p>
            <a:pPr algn="ctr" marL="1270">
              <a:lnSpc>
                <a:spcPct val="100000"/>
              </a:lnSpc>
              <a:spcBef>
                <a:spcPts val="484"/>
              </a:spcBef>
            </a:pPr>
            <a:r>
              <a:rPr dirty="0" sz="2000" b="1">
                <a:solidFill>
                  <a:srgbClr val="FFFFFF"/>
                </a:solidFill>
                <a:latin typeface="微软雅黑"/>
                <a:cs typeface="微软雅黑"/>
              </a:rPr>
              <a:t>炼丹术</a:t>
            </a:r>
            <a:endParaRPr sz="2000">
              <a:latin typeface="微软雅黑"/>
              <a:cs typeface="微软雅黑"/>
            </a:endParaRPr>
          </a:p>
        </p:txBody>
      </p:sp>
      <p:sp>
        <p:nvSpPr>
          <p:cNvPr id="8" name="object 8"/>
          <p:cNvSpPr/>
          <p:nvPr/>
        </p:nvSpPr>
        <p:spPr>
          <a:xfrm>
            <a:off x="3309365" y="1640585"/>
            <a:ext cx="398145" cy="546100"/>
          </a:xfrm>
          <a:custGeom>
            <a:avLst/>
            <a:gdLst/>
            <a:ahLst/>
            <a:cxnLst/>
            <a:rect l="l" t="t" r="r" b="b"/>
            <a:pathLst>
              <a:path w="398145" h="546100">
                <a:moveTo>
                  <a:pt x="0" y="136398"/>
                </a:moveTo>
                <a:lnTo>
                  <a:pt x="198882" y="136398"/>
                </a:lnTo>
                <a:lnTo>
                  <a:pt x="198882" y="0"/>
                </a:lnTo>
                <a:lnTo>
                  <a:pt x="397763" y="272796"/>
                </a:lnTo>
                <a:lnTo>
                  <a:pt x="198882" y="545591"/>
                </a:lnTo>
                <a:lnTo>
                  <a:pt x="198882" y="409193"/>
                </a:lnTo>
                <a:lnTo>
                  <a:pt x="0" y="409193"/>
                </a:lnTo>
                <a:lnTo>
                  <a:pt x="0" y="136398"/>
                </a:lnTo>
                <a:close/>
              </a:path>
            </a:pathLst>
          </a:custGeom>
          <a:ln w="28956">
            <a:solidFill>
              <a:srgbClr val="1556AD"/>
            </a:solidFill>
          </a:ln>
        </p:spPr>
        <p:txBody>
          <a:bodyPr wrap="square" lIns="0" tIns="0" rIns="0" bIns="0" rtlCol="0"/>
          <a:lstStyle/>
          <a:p/>
        </p:txBody>
      </p:sp>
      <p:sp>
        <p:nvSpPr>
          <p:cNvPr id="9" name="object 9"/>
          <p:cNvSpPr txBox="1"/>
          <p:nvPr/>
        </p:nvSpPr>
        <p:spPr>
          <a:xfrm>
            <a:off x="3931920" y="1127760"/>
            <a:ext cx="1729739" cy="1569720"/>
          </a:xfrm>
          <a:prstGeom prst="rect">
            <a:avLst/>
          </a:prstGeom>
          <a:solidFill>
            <a:srgbClr val="1556AD"/>
          </a:solidFill>
        </p:spPr>
        <p:txBody>
          <a:bodyPr wrap="square" lIns="0" tIns="4445" rIns="0" bIns="0" rtlCol="0" vert="horz">
            <a:spAutoFit/>
          </a:bodyPr>
          <a:lstStyle/>
          <a:p>
            <a:pPr marL="356235" marR="92710" indent="-254635">
              <a:lnSpc>
                <a:spcPct val="120000"/>
              </a:lnSpc>
              <a:spcBef>
                <a:spcPts val="35"/>
              </a:spcBef>
            </a:pPr>
            <a:r>
              <a:rPr dirty="0" sz="2000" b="1">
                <a:solidFill>
                  <a:srgbClr val="FFFFFF"/>
                </a:solidFill>
                <a:latin typeface="微软雅黑"/>
                <a:cs typeface="微软雅黑"/>
              </a:rPr>
              <a:t>近代化学工业 </a:t>
            </a:r>
            <a:r>
              <a:rPr dirty="0" sz="2000" b="1">
                <a:solidFill>
                  <a:srgbClr val="FFFFFF"/>
                </a:solidFill>
                <a:latin typeface="微软雅黑"/>
                <a:cs typeface="微软雅黑"/>
              </a:rPr>
              <a:t>纯碱工业 硫酸工业</a:t>
            </a:r>
            <a:endParaRPr sz="2000">
              <a:latin typeface="微软雅黑"/>
              <a:cs typeface="微软雅黑"/>
            </a:endParaRPr>
          </a:p>
          <a:p>
            <a:pPr marL="229870">
              <a:lnSpc>
                <a:spcPct val="100000"/>
              </a:lnSpc>
              <a:spcBef>
                <a:spcPts val="484"/>
              </a:spcBef>
            </a:pPr>
            <a:r>
              <a:rPr dirty="0" sz="2000" b="1">
                <a:solidFill>
                  <a:srgbClr val="FFFFFF"/>
                </a:solidFill>
                <a:latin typeface="微软雅黑"/>
                <a:cs typeface="微软雅黑"/>
              </a:rPr>
              <a:t>合成氨</a:t>
            </a:r>
            <a:r>
              <a:rPr dirty="0" sz="2000" spc="-15" b="1">
                <a:solidFill>
                  <a:srgbClr val="FFFFFF"/>
                </a:solidFill>
                <a:latin typeface="微软雅黑"/>
                <a:cs typeface="微软雅黑"/>
              </a:rPr>
              <a:t>工</a:t>
            </a:r>
            <a:r>
              <a:rPr dirty="0" sz="2000" b="1">
                <a:solidFill>
                  <a:srgbClr val="FFFFFF"/>
                </a:solidFill>
                <a:latin typeface="微软雅黑"/>
                <a:cs typeface="微软雅黑"/>
              </a:rPr>
              <a:t>业</a:t>
            </a:r>
            <a:endParaRPr sz="2000">
              <a:latin typeface="微软雅黑"/>
              <a:cs typeface="微软雅黑"/>
            </a:endParaRPr>
          </a:p>
        </p:txBody>
      </p:sp>
      <p:sp>
        <p:nvSpPr>
          <p:cNvPr id="10" name="object 10"/>
          <p:cNvSpPr/>
          <p:nvPr/>
        </p:nvSpPr>
        <p:spPr>
          <a:xfrm>
            <a:off x="5887973" y="1640585"/>
            <a:ext cx="398145" cy="546100"/>
          </a:xfrm>
          <a:custGeom>
            <a:avLst/>
            <a:gdLst/>
            <a:ahLst/>
            <a:cxnLst/>
            <a:rect l="l" t="t" r="r" b="b"/>
            <a:pathLst>
              <a:path w="398145" h="546100">
                <a:moveTo>
                  <a:pt x="0" y="136398"/>
                </a:moveTo>
                <a:lnTo>
                  <a:pt x="198881" y="136398"/>
                </a:lnTo>
                <a:lnTo>
                  <a:pt x="198881" y="0"/>
                </a:lnTo>
                <a:lnTo>
                  <a:pt x="397763" y="272796"/>
                </a:lnTo>
                <a:lnTo>
                  <a:pt x="198881" y="545591"/>
                </a:lnTo>
                <a:lnTo>
                  <a:pt x="198881" y="409193"/>
                </a:lnTo>
                <a:lnTo>
                  <a:pt x="0" y="409193"/>
                </a:lnTo>
                <a:lnTo>
                  <a:pt x="0" y="136398"/>
                </a:lnTo>
                <a:close/>
              </a:path>
            </a:pathLst>
          </a:custGeom>
          <a:ln w="28956">
            <a:solidFill>
              <a:srgbClr val="1556AD"/>
            </a:solidFill>
          </a:ln>
        </p:spPr>
        <p:txBody>
          <a:bodyPr wrap="square" lIns="0" tIns="0" rIns="0" bIns="0" rtlCol="0"/>
          <a:lstStyle/>
          <a:p/>
        </p:txBody>
      </p:sp>
      <p:sp>
        <p:nvSpPr>
          <p:cNvPr id="11" name="object 11"/>
          <p:cNvSpPr txBox="1"/>
          <p:nvPr/>
        </p:nvSpPr>
        <p:spPr>
          <a:xfrm>
            <a:off x="6510528" y="1135380"/>
            <a:ext cx="1728470" cy="1569720"/>
          </a:xfrm>
          <a:prstGeom prst="rect">
            <a:avLst/>
          </a:prstGeom>
          <a:solidFill>
            <a:srgbClr val="1556AD"/>
          </a:solidFill>
        </p:spPr>
        <p:txBody>
          <a:bodyPr wrap="square" lIns="0" tIns="5080" rIns="0" bIns="0" rtlCol="0" vert="horz">
            <a:spAutoFit/>
          </a:bodyPr>
          <a:lstStyle/>
          <a:p>
            <a:pPr algn="ctr" marL="101600" marR="92075">
              <a:lnSpc>
                <a:spcPct val="120000"/>
              </a:lnSpc>
              <a:spcBef>
                <a:spcPts val="40"/>
              </a:spcBef>
            </a:pPr>
            <a:r>
              <a:rPr dirty="0" sz="2000" b="1">
                <a:solidFill>
                  <a:srgbClr val="FFFFFF"/>
                </a:solidFill>
                <a:latin typeface="微软雅黑"/>
                <a:cs typeface="微软雅黑"/>
              </a:rPr>
              <a:t>现代化学工业 </a:t>
            </a:r>
            <a:r>
              <a:rPr dirty="0" sz="2000" b="1">
                <a:solidFill>
                  <a:srgbClr val="FFFFFF"/>
                </a:solidFill>
                <a:latin typeface="微软雅黑"/>
                <a:cs typeface="微软雅黑"/>
              </a:rPr>
              <a:t>煤化工</a:t>
            </a:r>
            <a:endParaRPr sz="2000">
              <a:latin typeface="微软雅黑"/>
              <a:cs typeface="微软雅黑"/>
            </a:endParaRPr>
          </a:p>
          <a:p>
            <a:pPr algn="ctr" marL="2540">
              <a:lnSpc>
                <a:spcPct val="100000"/>
              </a:lnSpc>
              <a:spcBef>
                <a:spcPts val="480"/>
              </a:spcBef>
            </a:pPr>
            <a:r>
              <a:rPr dirty="0" sz="2000" b="1">
                <a:solidFill>
                  <a:srgbClr val="FFFFFF"/>
                </a:solidFill>
                <a:latin typeface="微软雅黑"/>
                <a:cs typeface="微软雅黑"/>
              </a:rPr>
              <a:t>石油化工</a:t>
            </a:r>
            <a:endParaRPr sz="2000">
              <a:latin typeface="微软雅黑"/>
              <a:cs typeface="微软雅黑"/>
            </a:endParaRPr>
          </a:p>
        </p:txBody>
      </p:sp>
      <p:sp>
        <p:nvSpPr>
          <p:cNvPr id="12" name="object 12"/>
          <p:cNvSpPr/>
          <p:nvPr/>
        </p:nvSpPr>
        <p:spPr>
          <a:xfrm>
            <a:off x="8466581" y="1640585"/>
            <a:ext cx="398145" cy="546100"/>
          </a:xfrm>
          <a:custGeom>
            <a:avLst/>
            <a:gdLst/>
            <a:ahLst/>
            <a:cxnLst/>
            <a:rect l="l" t="t" r="r" b="b"/>
            <a:pathLst>
              <a:path w="398145" h="546100">
                <a:moveTo>
                  <a:pt x="0" y="136398"/>
                </a:moveTo>
                <a:lnTo>
                  <a:pt x="198882" y="136398"/>
                </a:lnTo>
                <a:lnTo>
                  <a:pt x="198882" y="0"/>
                </a:lnTo>
                <a:lnTo>
                  <a:pt x="397764" y="272796"/>
                </a:lnTo>
                <a:lnTo>
                  <a:pt x="198882" y="545591"/>
                </a:lnTo>
                <a:lnTo>
                  <a:pt x="198882" y="409193"/>
                </a:lnTo>
                <a:lnTo>
                  <a:pt x="0" y="409193"/>
                </a:lnTo>
                <a:lnTo>
                  <a:pt x="0" y="136398"/>
                </a:lnTo>
                <a:close/>
              </a:path>
            </a:pathLst>
          </a:custGeom>
          <a:ln w="28956">
            <a:solidFill>
              <a:srgbClr val="1556AD"/>
            </a:solidFill>
          </a:ln>
        </p:spPr>
        <p:txBody>
          <a:bodyPr wrap="square" lIns="0" tIns="0" rIns="0" bIns="0" rtlCol="0"/>
          <a:lstStyle/>
          <a:p/>
        </p:txBody>
      </p:sp>
      <p:sp>
        <p:nvSpPr>
          <p:cNvPr id="13" name="object 13"/>
          <p:cNvSpPr txBox="1"/>
          <p:nvPr/>
        </p:nvSpPr>
        <p:spPr>
          <a:xfrm>
            <a:off x="9090659" y="1127760"/>
            <a:ext cx="1979930" cy="1569720"/>
          </a:xfrm>
          <a:prstGeom prst="rect">
            <a:avLst/>
          </a:prstGeom>
          <a:solidFill>
            <a:srgbClr val="1556AD"/>
          </a:solidFill>
        </p:spPr>
        <p:txBody>
          <a:bodyPr wrap="square" lIns="0" tIns="4445" rIns="0" bIns="0" rtlCol="0" vert="horz">
            <a:spAutoFit/>
          </a:bodyPr>
          <a:lstStyle/>
          <a:p>
            <a:pPr algn="ctr" marL="98425" marR="91440">
              <a:lnSpc>
                <a:spcPct val="120000"/>
              </a:lnSpc>
              <a:spcBef>
                <a:spcPts val="35"/>
              </a:spcBef>
            </a:pPr>
            <a:r>
              <a:rPr dirty="0" sz="2000" b="1">
                <a:solidFill>
                  <a:srgbClr val="FFFFFF"/>
                </a:solidFill>
                <a:latin typeface="微软雅黑"/>
                <a:cs typeface="微软雅黑"/>
              </a:rPr>
              <a:t>未来的化学工业 </a:t>
            </a:r>
            <a:r>
              <a:rPr dirty="0" sz="2000" b="1">
                <a:solidFill>
                  <a:srgbClr val="FFFFFF"/>
                </a:solidFill>
                <a:latin typeface="微软雅黑"/>
                <a:cs typeface="微软雅黑"/>
              </a:rPr>
              <a:t>材料化工</a:t>
            </a:r>
            <a:endParaRPr sz="2000">
              <a:latin typeface="微软雅黑"/>
              <a:cs typeface="微软雅黑"/>
            </a:endParaRPr>
          </a:p>
          <a:p>
            <a:pPr algn="ctr" marL="635">
              <a:lnSpc>
                <a:spcPct val="100000"/>
              </a:lnSpc>
              <a:spcBef>
                <a:spcPts val="480"/>
              </a:spcBef>
            </a:pPr>
            <a:r>
              <a:rPr dirty="0" sz="2000" b="1">
                <a:solidFill>
                  <a:srgbClr val="FFFFFF"/>
                </a:solidFill>
                <a:latin typeface="微软雅黑"/>
                <a:cs typeface="微软雅黑"/>
              </a:rPr>
              <a:t>能源化工</a:t>
            </a:r>
            <a:endParaRPr sz="2000">
              <a:latin typeface="微软雅黑"/>
              <a:cs typeface="微软雅黑"/>
            </a:endParaRPr>
          </a:p>
          <a:p>
            <a:pPr algn="ctr" marL="635">
              <a:lnSpc>
                <a:spcPct val="100000"/>
              </a:lnSpc>
              <a:spcBef>
                <a:spcPts val="484"/>
              </a:spcBef>
            </a:pPr>
            <a:r>
              <a:rPr dirty="0" sz="2000" b="1">
                <a:solidFill>
                  <a:srgbClr val="FFFFFF"/>
                </a:solidFill>
                <a:latin typeface="微软雅黑"/>
                <a:cs typeface="微软雅黑"/>
              </a:rPr>
              <a:t>生物化工</a:t>
            </a:r>
            <a:endParaRPr sz="2000">
              <a:latin typeface="微软雅黑"/>
              <a:cs typeface="微软雅黑"/>
            </a:endParaRPr>
          </a:p>
        </p:txBody>
      </p:sp>
      <p:sp>
        <p:nvSpPr>
          <p:cNvPr id="14" name="object 14"/>
          <p:cNvSpPr txBox="1"/>
          <p:nvPr/>
        </p:nvSpPr>
        <p:spPr>
          <a:xfrm>
            <a:off x="774191" y="3320796"/>
            <a:ext cx="401320" cy="1621790"/>
          </a:xfrm>
          <a:prstGeom prst="rect">
            <a:avLst/>
          </a:prstGeom>
          <a:solidFill>
            <a:srgbClr val="1556AD"/>
          </a:solidFill>
        </p:spPr>
        <p:txBody>
          <a:bodyPr wrap="square" lIns="0" tIns="28575" rIns="0" bIns="0" rtlCol="0" vert="horz">
            <a:spAutoFit/>
          </a:bodyPr>
          <a:lstStyle/>
          <a:p>
            <a:pPr algn="just" marL="73660" marR="64135">
              <a:lnSpc>
                <a:spcPct val="100000"/>
              </a:lnSpc>
              <a:spcBef>
                <a:spcPts val="225"/>
              </a:spcBef>
            </a:pPr>
            <a:r>
              <a:rPr dirty="0" sz="2000" b="0">
                <a:solidFill>
                  <a:srgbClr val="FFFFFF"/>
                </a:solidFill>
                <a:latin typeface="等线 Light"/>
                <a:cs typeface="等线 Light"/>
              </a:rPr>
              <a:t>化 </a:t>
            </a:r>
            <a:r>
              <a:rPr dirty="0" sz="2000" b="0">
                <a:solidFill>
                  <a:srgbClr val="FFFFFF"/>
                </a:solidFill>
                <a:latin typeface="等线 Light"/>
                <a:cs typeface="等线 Light"/>
              </a:rPr>
              <a:t>工 名 人 榜</a:t>
            </a:r>
            <a:endParaRPr sz="2000">
              <a:latin typeface="等线 Light"/>
              <a:cs typeface="等线 Light"/>
            </a:endParaRPr>
          </a:p>
        </p:txBody>
      </p:sp>
      <p:pic>
        <p:nvPicPr>
          <p:cNvPr id="15" name="object 15"/>
          <p:cNvPicPr/>
          <p:nvPr/>
        </p:nvPicPr>
        <p:blipFill>
          <a:blip r:embed="rId4" cstate="print"/>
          <a:stretch>
            <a:fillRect/>
          </a:stretch>
        </p:blipFill>
        <p:spPr>
          <a:xfrm>
            <a:off x="1424939" y="3073907"/>
            <a:ext cx="1562099" cy="2145792"/>
          </a:xfrm>
          <a:prstGeom prst="rect">
            <a:avLst/>
          </a:prstGeom>
        </p:spPr>
      </p:pic>
      <p:sp>
        <p:nvSpPr>
          <p:cNvPr id="16" name="object 16"/>
          <p:cNvSpPr txBox="1"/>
          <p:nvPr/>
        </p:nvSpPr>
        <p:spPr>
          <a:xfrm>
            <a:off x="1863851" y="4901184"/>
            <a:ext cx="1003300" cy="318770"/>
          </a:xfrm>
          <a:prstGeom prst="rect">
            <a:avLst/>
          </a:prstGeom>
          <a:solidFill>
            <a:srgbClr val="1556AD"/>
          </a:solidFill>
        </p:spPr>
        <p:txBody>
          <a:bodyPr wrap="square" lIns="0" tIns="52069" rIns="0" bIns="0" rtlCol="0" vert="horz">
            <a:spAutoFit/>
          </a:bodyPr>
          <a:lstStyle/>
          <a:p>
            <a:pPr marL="146050">
              <a:lnSpc>
                <a:spcPct val="100000"/>
              </a:lnSpc>
              <a:spcBef>
                <a:spcPts val="409"/>
              </a:spcBef>
            </a:pPr>
            <a:r>
              <a:rPr dirty="0" sz="1400" spc="-5" b="1">
                <a:solidFill>
                  <a:srgbClr val="FFFFFF"/>
                </a:solidFill>
                <a:latin typeface="楷体"/>
                <a:cs typeface="楷体"/>
              </a:rPr>
              <a:t>太上老君</a:t>
            </a:r>
            <a:endParaRPr sz="1400">
              <a:latin typeface="楷体"/>
              <a:cs typeface="楷体"/>
            </a:endParaRPr>
          </a:p>
        </p:txBody>
      </p:sp>
      <p:pic>
        <p:nvPicPr>
          <p:cNvPr id="17" name="object 17"/>
          <p:cNvPicPr/>
          <p:nvPr/>
        </p:nvPicPr>
        <p:blipFill>
          <a:blip r:embed="rId5" cstate="print"/>
          <a:stretch>
            <a:fillRect/>
          </a:stretch>
        </p:blipFill>
        <p:spPr>
          <a:xfrm>
            <a:off x="4043171" y="3073907"/>
            <a:ext cx="1466088" cy="2173224"/>
          </a:xfrm>
          <a:prstGeom prst="rect">
            <a:avLst/>
          </a:prstGeom>
        </p:spPr>
      </p:pic>
      <p:sp>
        <p:nvSpPr>
          <p:cNvPr id="18" name="object 18"/>
          <p:cNvSpPr txBox="1"/>
          <p:nvPr/>
        </p:nvSpPr>
        <p:spPr>
          <a:xfrm>
            <a:off x="4439411" y="4901184"/>
            <a:ext cx="853440" cy="318770"/>
          </a:xfrm>
          <a:prstGeom prst="rect">
            <a:avLst/>
          </a:prstGeom>
          <a:solidFill>
            <a:srgbClr val="1556AD"/>
          </a:solidFill>
        </p:spPr>
        <p:txBody>
          <a:bodyPr wrap="square" lIns="0" tIns="52069" rIns="0" bIns="0" rtlCol="0" vert="horz">
            <a:spAutoFit/>
          </a:bodyPr>
          <a:lstStyle/>
          <a:p>
            <a:pPr marL="160020">
              <a:lnSpc>
                <a:spcPct val="100000"/>
              </a:lnSpc>
              <a:spcBef>
                <a:spcPts val="409"/>
              </a:spcBef>
            </a:pPr>
            <a:r>
              <a:rPr dirty="0" sz="1400" spc="-5" b="1">
                <a:solidFill>
                  <a:srgbClr val="FFFFFF"/>
                </a:solidFill>
                <a:latin typeface="楷体"/>
                <a:cs typeface="楷体"/>
              </a:rPr>
              <a:t>侯德榜</a:t>
            </a:r>
            <a:endParaRPr sz="1400">
              <a:latin typeface="楷体"/>
              <a:cs typeface="楷体"/>
            </a:endParaRPr>
          </a:p>
        </p:txBody>
      </p:sp>
      <p:pic>
        <p:nvPicPr>
          <p:cNvPr id="19" name="object 19"/>
          <p:cNvPicPr/>
          <p:nvPr/>
        </p:nvPicPr>
        <p:blipFill>
          <a:blip r:embed="rId6" cstate="print"/>
          <a:stretch>
            <a:fillRect/>
          </a:stretch>
        </p:blipFill>
        <p:spPr>
          <a:xfrm>
            <a:off x="7616952" y="2718816"/>
            <a:ext cx="1522476" cy="1877568"/>
          </a:xfrm>
          <a:prstGeom prst="rect">
            <a:avLst/>
          </a:prstGeom>
        </p:spPr>
      </p:pic>
      <p:sp>
        <p:nvSpPr>
          <p:cNvPr id="20" name="object 20"/>
          <p:cNvSpPr txBox="1"/>
          <p:nvPr/>
        </p:nvSpPr>
        <p:spPr>
          <a:xfrm>
            <a:off x="7991856" y="4494276"/>
            <a:ext cx="852169" cy="317500"/>
          </a:xfrm>
          <a:prstGeom prst="rect">
            <a:avLst/>
          </a:prstGeom>
          <a:solidFill>
            <a:srgbClr val="1556AD"/>
          </a:solidFill>
        </p:spPr>
        <p:txBody>
          <a:bodyPr wrap="square" lIns="0" tIns="51435" rIns="0" bIns="0" rtlCol="0" vert="horz">
            <a:spAutoFit/>
          </a:bodyPr>
          <a:lstStyle/>
          <a:p>
            <a:pPr marL="160020">
              <a:lnSpc>
                <a:spcPct val="100000"/>
              </a:lnSpc>
              <a:spcBef>
                <a:spcPts val="405"/>
              </a:spcBef>
            </a:pPr>
            <a:r>
              <a:rPr dirty="0" sz="1400" spc="-5" b="1">
                <a:solidFill>
                  <a:srgbClr val="FFFFFF"/>
                </a:solidFill>
                <a:latin typeface="楷体"/>
                <a:cs typeface="楷体"/>
              </a:rPr>
              <a:t>习大大</a:t>
            </a:r>
            <a:endParaRPr sz="1400">
              <a:latin typeface="楷体"/>
              <a:cs typeface="楷体"/>
            </a:endParaRPr>
          </a:p>
        </p:txBody>
      </p:sp>
      <p:pic>
        <p:nvPicPr>
          <p:cNvPr id="21" name="object 21"/>
          <p:cNvPicPr/>
          <p:nvPr/>
        </p:nvPicPr>
        <p:blipFill>
          <a:blip r:embed="rId7" cstate="print"/>
          <a:stretch>
            <a:fillRect/>
          </a:stretch>
        </p:blipFill>
        <p:spPr>
          <a:xfrm>
            <a:off x="6315455" y="4838700"/>
            <a:ext cx="1214627" cy="1677924"/>
          </a:xfrm>
          <a:prstGeom prst="rect">
            <a:avLst/>
          </a:prstGeom>
        </p:spPr>
      </p:pic>
      <p:sp>
        <p:nvSpPr>
          <p:cNvPr id="22" name="object 22"/>
          <p:cNvSpPr txBox="1"/>
          <p:nvPr/>
        </p:nvSpPr>
        <p:spPr>
          <a:xfrm>
            <a:off x="6603492" y="6222491"/>
            <a:ext cx="853440" cy="318770"/>
          </a:xfrm>
          <a:prstGeom prst="rect">
            <a:avLst/>
          </a:prstGeom>
          <a:solidFill>
            <a:srgbClr val="1556AD"/>
          </a:solidFill>
        </p:spPr>
        <p:txBody>
          <a:bodyPr wrap="square" lIns="0" tIns="52704" rIns="0" bIns="0" rtlCol="0" vert="horz">
            <a:spAutoFit/>
          </a:bodyPr>
          <a:lstStyle/>
          <a:p>
            <a:pPr marL="160020">
              <a:lnSpc>
                <a:spcPct val="100000"/>
              </a:lnSpc>
              <a:spcBef>
                <a:spcPts val="414"/>
              </a:spcBef>
            </a:pPr>
            <a:r>
              <a:rPr dirty="0" sz="1400" spc="-5" b="1">
                <a:solidFill>
                  <a:srgbClr val="FFFFFF"/>
                </a:solidFill>
                <a:latin typeface="楷体"/>
                <a:cs typeface="楷体"/>
              </a:rPr>
              <a:t>刘延东</a:t>
            </a:r>
            <a:endParaRPr sz="1400">
              <a:latin typeface="楷体"/>
              <a:cs typeface="楷体"/>
            </a:endParaRPr>
          </a:p>
        </p:txBody>
      </p:sp>
      <p:sp>
        <p:nvSpPr>
          <p:cNvPr id="23" name="object 23"/>
          <p:cNvSpPr txBox="1"/>
          <p:nvPr/>
        </p:nvSpPr>
        <p:spPr>
          <a:xfrm>
            <a:off x="8293607" y="6227064"/>
            <a:ext cx="852169" cy="318770"/>
          </a:xfrm>
          <a:prstGeom prst="rect">
            <a:avLst/>
          </a:prstGeom>
          <a:solidFill>
            <a:srgbClr val="1556AD"/>
          </a:solidFill>
        </p:spPr>
        <p:txBody>
          <a:bodyPr wrap="square" lIns="0" tIns="52705" rIns="0" bIns="0" rtlCol="0" vert="horz">
            <a:spAutoFit/>
          </a:bodyPr>
          <a:lstStyle/>
          <a:p>
            <a:pPr marL="159385">
              <a:lnSpc>
                <a:spcPct val="100000"/>
              </a:lnSpc>
              <a:spcBef>
                <a:spcPts val="415"/>
              </a:spcBef>
            </a:pPr>
            <a:r>
              <a:rPr dirty="0" sz="1400" spc="-5" b="1">
                <a:solidFill>
                  <a:srgbClr val="FFFFFF"/>
                </a:solidFill>
                <a:latin typeface="楷体"/>
                <a:cs typeface="楷体"/>
              </a:rPr>
              <a:t>贺国强</a:t>
            </a:r>
            <a:endParaRPr sz="1400">
              <a:latin typeface="楷体"/>
              <a:cs typeface="楷体"/>
            </a:endParaRPr>
          </a:p>
        </p:txBody>
      </p:sp>
      <p:sp>
        <p:nvSpPr>
          <p:cNvPr id="24" name="object 24"/>
          <p:cNvSpPr/>
          <p:nvPr/>
        </p:nvSpPr>
        <p:spPr>
          <a:xfrm>
            <a:off x="9904476" y="6132576"/>
            <a:ext cx="852169" cy="317500"/>
          </a:xfrm>
          <a:custGeom>
            <a:avLst/>
            <a:gdLst/>
            <a:ahLst/>
            <a:cxnLst/>
            <a:rect l="l" t="t" r="r" b="b"/>
            <a:pathLst>
              <a:path w="852170" h="317500">
                <a:moveTo>
                  <a:pt x="851916" y="0"/>
                </a:moveTo>
                <a:lnTo>
                  <a:pt x="0" y="0"/>
                </a:lnTo>
                <a:lnTo>
                  <a:pt x="0" y="316992"/>
                </a:lnTo>
                <a:lnTo>
                  <a:pt x="851916" y="316992"/>
                </a:lnTo>
                <a:lnTo>
                  <a:pt x="851916" y="0"/>
                </a:lnTo>
                <a:close/>
              </a:path>
            </a:pathLst>
          </a:custGeom>
          <a:solidFill>
            <a:srgbClr val="1556AD"/>
          </a:solidFill>
        </p:spPr>
        <p:txBody>
          <a:bodyPr wrap="square" lIns="0" tIns="0" rIns="0" bIns="0" rtlCol="0"/>
          <a:lstStyle/>
          <a:p/>
        </p:txBody>
      </p:sp>
      <p:sp>
        <p:nvSpPr>
          <p:cNvPr id="25" name="object 25"/>
          <p:cNvSpPr txBox="1"/>
          <p:nvPr/>
        </p:nvSpPr>
        <p:spPr>
          <a:xfrm>
            <a:off x="9904476" y="6132576"/>
            <a:ext cx="852169" cy="317500"/>
          </a:xfrm>
          <a:prstGeom prst="rect">
            <a:avLst/>
          </a:prstGeom>
        </p:spPr>
        <p:txBody>
          <a:bodyPr wrap="square" lIns="0" tIns="52069" rIns="0" bIns="0" rtlCol="0" vert="horz">
            <a:spAutoFit/>
          </a:bodyPr>
          <a:lstStyle/>
          <a:p>
            <a:pPr marL="160020">
              <a:lnSpc>
                <a:spcPct val="100000"/>
              </a:lnSpc>
              <a:spcBef>
                <a:spcPts val="409"/>
              </a:spcBef>
            </a:pPr>
            <a:r>
              <a:rPr dirty="0" sz="1400" spc="-5" b="1">
                <a:solidFill>
                  <a:srgbClr val="FFFFFF"/>
                </a:solidFill>
                <a:latin typeface="楷体"/>
                <a:cs typeface="楷体"/>
              </a:rPr>
              <a:t>？？？</a:t>
            </a:r>
            <a:endParaRPr sz="1400">
              <a:latin typeface="楷体"/>
              <a:cs typeface="楷体"/>
            </a:endParaRPr>
          </a:p>
        </p:txBody>
      </p:sp>
      <p:sp>
        <p:nvSpPr>
          <p:cNvPr id="26" name="object 26"/>
          <p:cNvSpPr txBox="1">
            <a:spLocks noGrp="1"/>
          </p:cNvSpPr>
          <p:nvPr>
            <p:ph type="title"/>
          </p:nvPr>
        </p:nvSpPr>
        <p:spPr>
          <a:xfrm>
            <a:off x="1660905" y="167767"/>
            <a:ext cx="4050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简要历史</a:t>
            </a:r>
            <a:endParaRPr sz="3600">
              <a:latin typeface="黑体"/>
              <a:cs typeface="黑体"/>
            </a:endParaRPr>
          </a:p>
        </p:txBody>
      </p:sp>
      <p:grpSp>
        <p:nvGrpSpPr>
          <p:cNvPr id="27" name="object 27"/>
          <p:cNvGrpSpPr/>
          <p:nvPr/>
        </p:nvGrpSpPr>
        <p:grpSpPr>
          <a:xfrm>
            <a:off x="2465832" y="5295900"/>
            <a:ext cx="3726179" cy="1353820"/>
            <a:chOff x="2465832" y="5295900"/>
            <a:chExt cx="3726179" cy="1353820"/>
          </a:xfrm>
        </p:grpSpPr>
        <p:pic>
          <p:nvPicPr>
            <p:cNvPr id="28" name="object 28"/>
            <p:cNvPicPr/>
            <p:nvPr/>
          </p:nvPicPr>
          <p:blipFill>
            <a:blip r:embed="rId8" cstate="print"/>
            <a:stretch>
              <a:fillRect/>
            </a:stretch>
          </p:blipFill>
          <p:spPr>
            <a:xfrm>
              <a:off x="2465832" y="5398007"/>
              <a:ext cx="3700272" cy="316992"/>
            </a:xfrm>
            <a:prstGeom prst="rect">
              <a:avLst/>
            </a:prstGeom>
          </p:spPr>
        </p:pic>
        <p:pic>
          <p:nvPicPr>
            <p:cNvPr id="29" name="object 29"/>
            <p:cNvPicPr/>
            <p:nvPr/>
          </p:nvPicPr>
          <p:blipFill>
            <a:blip r:embed="rId9" cstate="print"/>
            <a:stretch>
              <a:fillRect/>
            </a:stretch>
          </p:blipFill>
          <p:spPr>
            <a:xfrm>
              <a:off x="2488692" y="5731763"/>
              <a:ext cx="2651760" cy="306324"/>
            </a:xfrm>
            <a:prstGeom prst="rect">
              <a:avLst/>
            </a:prstGeom>
          </p:spPr>
        </p:pic>
        <p:pic>
          <p:nvPicPr>
            <p:cNvPr id="30" name="object 30"/>
            <p:cNvPicPr/>
            <p:nvPr/>
          </p:nvPicPr>
          <p:blipFill>
            <a:blip r:embed="rId10" cstate="print"/>
            <a:stretch>
              <a:fillRect/>
            </a:stretch>
          </p:blipFill>
          <p:spPr>
            <a:xfrm>
              <a:off x="2484120" y="6054851"/>
              <a:ext cx="1371600" cy="297180"/>
            </a:xfrm>
            <a:prstGeom prst="rect">
              <a:avLst/>
            </a:prstGeom>
          </p:spPr>
        </p:pic>
        <p:pic>
          <p:nvPicPr>
            <p:cNvPr id="31" name="object 31"/>
            <p:cNvPicPr/>
            <p:nvPr/>
          </p:nvPicPr>
          <p:blipFill>
            <a:blip r:embed="rId11" cstate="print"/>
            <a:stretch>
              <a:fillRect/>
            </a:stretch>
          </p:blipFill>
          <p:spPr>
            <a:xfrm>
              <a:off x="3951732" y="6071616"/>
              <a:ext cx="1551432" cy="256032"/>
            </a:xfrm>
            <a:prstGeom prst="rect">
              <a:avLst/>
            </a:prstGeom>
          </p:spPr>
        </p:pic>
        <p:pic>
          <p:nvPicPr>
            <p:cNvPr id="32" name="object 32"/>
            <p:cNvPicPr/>
            <p:nvPr/>
          </p:nvPicPr>
          <p:blipFill>
            <a:blip r:embed="rId12" cstate="print"/>
            <a:stretch>
              <a:fillRect/>
            </a:stretch>
          </p:blipFill>
          <p:spPr>
            <a:xfrm>
              <a:off x="2474976" y="6335267"/>
              <a:ext cx="3369564" cy="313943"/>
            </a:xfrm>
            <a:prstGeom prst="rect">
              <a:avLst/>
            </a:prstGeom>
          </p:spPr>
        </p:pic>
        <p:sp>
          <p:nvSpPr>
            <p:cNvPr id="33" name="object 33"/>
            <p:cNvSpPr/>
            <p:nvPr/>
          </p:nvSpPr>
          <p:spPr>
            <a:xfrm>
              <a:off x="5591555" y="5301995"/>
              <a:ext cx="594360" cy="508000"/>
            </a:xfrm>
            <a:custGeom>
              <a:avLst/>
              <a:gdLst/>
              <a:ahLst/>
              <a:cxnLst/>
              <a:rect l="l" t="t" r="r" b="b"/>
              <a:pathLst>
                <a:path w="594360" h="508000">
                  <a:moveTo>
                    <a:pt x="0" y="253745"/>
                  </a:moveTo>
                  <a:lnTo>
                    <a:pt x="4789" y="208150"/>
                  </a:lnTo>
                  <a:lnTo>
                    <a:pt x="18597" y="165229"/>
                  </a:lnTo>
                  <a:lnTo>
                    <a:pt x="40583" y="125701"/>
                  </a:lnTo>
                  <a:lnTo>
                    <a:pt x="69907" y="90284"/>
                  </a:lnTo>
                  <a:lnTo>
                    <a:pt x="105728" y="59697"/>
                  </a:lnTo>
                  <a:lnTo>
                    <a:pt x="147207" y="34656"/>
                  </a:lnTo>
                  <a:lnTo>
                    <a:pt x="193502" y="15881"/>
                  </a:lnTo>
                  <a:lnTo>
                    <a:pt x="243773" y="4090"/>
                  </a:lnTo>
                  <a:lnTo>
                    <a:pt x="297180" y="0"/>
                  </a:lnTo>
                  <a:lnTo>
                    <a:pt x="350586" y="4090"/>
                  </a:lnTo>
                  <a:lnTo>
                    <a:pt x="400857" y="15881"/>
                  </a:lnTo>
                  <a:lnTo>
                    <a:pt x="447152" y="34656"/>
                  </a:lnTo>
                  <a:lnTo>
                    <a:pt x="488631" y="59697"/>
                  </a:lnTo>
                  <a:lnTo>
                    <a:pt x="524452" y="90284"/>
                  </a:lnTo>
                  <a:lnTo>
                    <a:pt x="553776" y="125701"/>
                  </a:lnTo>
                  <a:lnTo>
                    <a:pt x="575762" y="165229"/>
                  </a:lnTo>
                  <a:lnTo>
                    <a:pt x="589570" y="208150"/>
                  </a:lnTo>
                  <a:lnTo>
                    <a:pt x="594360" y="253745"/>
                  </a:lnTo>
                  <a:lnTo>
                    <a:pt x="589570" y="299358"/>
                  </a:lnTo>
                  <a:lnTo>
                    <a:pt x="575762" y="342287"/>
                  </a:lnTo>
                  <a:lnTo>
                    <a:pt x="553776" y="381818"/>
                  </a:lnTo>
                  <a:lnTo>
                    <a:pt x="524452" y="417233"/>
                  </a:lnTo>
                  <a:lnTo>
                    <a:pt x="488631" y="447815"/>
                  </a:lnTo>
                  <a:lnTo>
                    <a:pt x="447152" y="472849"/>
                  </a:lnTo>
                  <a:lnTo>
                    <a:pt x="400857" y="491617"/>
                  </a:lnTo>
                  <a:lnTo>
                    <a:pt x="350586" y="503403"/>
                  </a:lnTo>
                  <a:lnTo>
                    <a:pt x="297180" y="507491"/>
                  </a:lnTo>
                  <a:lnTo>
                    <a:pt x="243773" y="503403"/>
                  </a:lnTo>
                  <a:lnTo>
                    <a:pt x="193502" y="491617"/>
                  </a:lnTo>
                  <a:lnTo>
                    <a:pt x="147207" y="472849"/>
                  </a:lnTo>
                  <a:lnTo>
                    <a:pt x="105728" y="447815"/>
                  </a:lnTo>
                  <a:lnTo>
                    <a:pt x="69907" y="417233"/>
                  </a:lnTo>
                  <a:lnTo>
                    <a:pt x="40583" y="381818"/>
                  </a:lnTo>
                  <a:lnTo>
                    <a:pt x="18597" y="342287"/>
                  </a:lnTo>
                  <a:lnTo>
                    <a:pt x="4789" y="299358"/>
                  </a:lnTo>
                  <a:lnTo>
                    <a:pt x="0" y="253745"/>
                  </a:lnTo>
                  <a:close/>
                </a:path>
              </a:pathLst>
            </a:custGeom>
            <a:ln w="12192">
              <a:solidFill>
                <a:srgbClr val="FF0000"/>
              </a:solidFill>
            </a:ln>
          </p:spPr>
          <p:txBody>
            <a:bodyPr wrap="square" lIns="0" tIns="0" rIns="0" bIns="0" rtlCol="0"/>
            <a:lstStyle/>
            <a:p/>
          </p:txBody>
        </p:sp>
      </p:grpSp>
      <p:sp>
        <p:nvSpPr>
          <p:cNvPr id="34" name="object 34"/>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35" name="object 3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3" name="object 3"/>
          <p:cNvGrpSpPr/>
          <p:nvPr/>
        </p:nvGrpSpPr>
        <p:grpSpPr>
          <a:xfrm>
            <a:off x="403859" y="2157983"/>
            <a:ext cx="3321050" cy="4244340"/>
            <a:chOff x="403859" y="2157983"/>
            <a:chExt cx="3321050" cy="4244340"/>
          </a:xfrm>
        </p:grpSpPr>
        <p:pic>
          <p:nvPicPr>
            <p:cNvPr id="4" name="object 4"/>
            <p:cNvPicPr/>
            <p:nvPr/>
          </p:nvPicPr>
          <p:blipFill>
            <a:blip r:embed="rId2" cstate="print"/>
            <a:stretch>
              <a:fillRect/>
            </a:stretch>
          </p:blipFill>
          <p:spPr>
            <a:xfrm>
              <a:off x="406907" y="4201667"/>
              <a:ext cx="3302508" cy="2200656"/>
            </a:xfrm>
            <a:prstGeom prst="rect">
              <a:avLst/>
            </a:prstGeom>
          </p:spPr>
        </p:pic>
        <p:pic>
          <p:nvPicPr>
            <p:cNvPr id="5" name="object 5"/>
            <p:cNvPicPr/>
            <p:nvPr/>
          </p:nvPicPr>
          <p:blipFill>
            <a:blip r:embed="rId3" cstate="print"/>
            <a:stretch>
              <a:fillRect/>
            </a:stretch>
          </p:blipFill>
          <p:spPr>
            <a:xfrm>
              <a:off x="403859" y="2157983"/>
              <a:ext cx="3320796" cy="2043683"/>
            </a:xfrm>
            <a:prstGeom prst="rect">
              <a:avLst/>
            </a:prstGeom>
          </p:spPr>
        </p:pic>
      </p:grpSp>
      <p:pic>
        <p:nvPicPr>
          <p:cNvPr id="6" name="object 6"/>
          <p:cNvPicPr/>
          <p:nvPr/>
        </p:nvPicPr>
        <p:blipFill>
          <a:blip r:embed="rId4" cstate="print"/>
          <a:stretch>
            <a:fillRect/>
          </a:stretch>
        </p:blipFill>
        <p:spPr>
          <a:xfrm>
            <a:off x="8816340" y="2156460"/>
            <a:ext cx="3083052" cy="2045208"/>
          </a:xfrm>
          <a:prstGeom prst="rect">
            <a:avLst/>
          </a:prstGeom>
        </p:spPr>
      </p:pic>
      <p:sp>
        <p:nvSpPr>
          <p:cNvPr id="7" name="object 7"/>
          <p:cNvSpPr txBox="1">
            <a:spLocks noGrp="1"/>
          </p:cNvSpPr>
          <p:nvPr>
            <p:ph type="title"/>
          </p:nvPr>
        </p:nvSpPr>
        <p:spPr>
          <a:xfrm>
            <a:off x="1660905" y="167767"/>
            <a:ext cx="4050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化工做啥</a:t>
            </a:r>
            <a:endParaRPr sz="3600">
              <a:latin typeface="黑体"/>
              <a:cs typeface="黑体"/>
            </a:endParaRPr>
          </a:p>
        </p:txBody>
      </p:sp>
      <p:pic>
        <p:nvPicPr>
          <p:cNvPr id="8" name="object 8"/>
          <p:cNvPicPr/>
          <p:nvPr/>
        </p:nvPicPr>
        <p:blipFill>
          <a:blip r:embed="rId5" cstate="print"/>
          <a:stretch>
            <a:fillRect/>
          </a:stretch>
        </p:blipFill>
        <p:spPr>
          <a:xfrm>
            <a:off x="9154668" y="4319015"/>
            <a:ext cx="2744724" cy="1929383"/>
          </a:xfrm>
          <a:prstGeom prst="rect">
            <a:avLst/>
          </a:prstGeom>
        </p:spPr>
      </p:pic>
      <p:sp>
        <p:nvSpPr>
          <p:cNvPr id="9" name="object 9"/>
          <p:cNvSpPr txBox="1"/>
          <p:nvPr/>
        </p:nvSpPr>
        <p:spPr>
          <a:xfrm>
            <a:off x="1407667" y="2177288"/>
            <a:ext cx="15494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天然气化工</a:t>
            </a:r>
            <a:endParaRPr sz="2400">
              <a:latin typeface="微软雅黑"/>
              <a:cs typeface="微软雅黑"/>
            </a:endParaRPr>
          </a:p>
        </p:txBody>
      </p:sp>
      <p:sp>
        <p:nvSpPr>
          <p:cNvPr id="10" name="object 10"/>
          <p:cNvSpPr txBox="1"/>
          <p:nvPr/>
        </p:nvSpPr>
        <p:spPr>
          <a:xfrm>
            <a:off x="2585466" y="6016548"/>
            <a:ext cx="9398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可燃冰</a:t>
            </a:r>
            <a:endParaRPr sz="2400">
              <a:latin typeface="微软雅黑"/>
              <a:cs typeface="微软雅黑"/>
            </a:endParaRPr>
          </a:p>
        </p:txBody>
      </p:sp>
      <p:sp>
        <p:nvSpPr>
          <p:cNvPr id="11" name="object 11"/>
          <p:cNvSpPr txBox="1"/>
          <p:nvPr/>
        </p:nvSpPr>
        <p:spPr>
          <a:xfrm>
            <a:off x="9624186" y="3795141"/>
            <a:ext cx="15494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页岩气化工</a:t>
            </a:r>
            <a:endParaRPr sz="2400">
              <a:latin typeface="微软雅黑"/>
              <a:cs typeface="微软雅黑"/>
            </a:endParaRPr>
          </a:p>
        </p:txBody>
      </p:sp>
      <p:sp>
        <p:nvSpPr>
          <p:cNvPr id="12" name="object 12"/>
          <p:cNvSpPr txBox="1"/>
          <p:nvPr/>
        </p:nvSpPr>
        <p:spPr>
          <a:xfrm>
            <a:off x="10161778" y="5290515"/>
            <a:ext cx="939800"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FFFFFF"/>
                </a:solidFill>
                <a:latin typeface="微软雅黑"/>
                <a:cs typeface="微软雅黑"/>
              </a:rPr>
              <a:t>煤化工</a:t>
            </a:r>
            <a:endParaRPr sz="2400">
              <a:latin typeface="微软雅黑"/>
              <a:cs typeface="微软雅黑"/>
            </a:endParaRPr>
          </a:p>
        </p:txBody>
      </p:sp>
      <p:grpSp>
        <p:nvGrpSpPr>
          <p:cNvPr id="13" name="object 13"/>
          <p:cNvGrpSpPr/>
          <p:nvPr/>
        </p:nvGrpSpPr>
        <p:grpSpPr>
          <a:xfrm>
            <a:off x="3803903" y="2170176"/>
            <a:ext cx="4933315" cy="4055745"/>
            <a:chOff x="3803903" y="2170176"/>
            <a:chExt cx="4933315" cy="4055745"/>
          </a:xfrm>
        </p:grpSpPr>
        <p:pic>
          <p:nvPicPr>
            <p:cNvPr id="14" name="object 14"/>
            <p:cNvPicPr/>
            <p:nvPr/>
          </p:nvPicPr>
          <p:blipFill>
            <a:blip r:embed="rId6" cstate="print"/>
            <a:stretch>
              <a:fillRect/>
            </a:stretch>
          </p:blipFill>
          <p:spPr>
            <a:xfrm>
              <a:off x="3803903" y="2170176"/>
              <a:ext cx="4933188" cy="3721608"/>
            </a:xfrm>
            <a:prstGeom prst="rect">
              <a:avLst/>
            </a:prstGeom>
          </p:spPr>
        </p:pic>
        <p:pic>
          <p:nvPicPr>
            <p:cNvPr id="15" name="object 15"/>
            <p:cNvPicPr/>
            <p:nvPr/>
          </p:nvPicPr>
          <p:blipFill>
            <a:blip r:embed="rId7" cstate="print"/>
            <a:stretch>
              <a:fillRect/>
            </a:stretch>
          </p:blipFill>
          <p:spPr>
            <a:xfrm>
              <a:off x="3815206" y="2796540"/>
              <a:ext cx="3239389" cy="3044952"/>
            </a:xfrm>
            <a:prstGeom prst="rect">
              <a:avLst/>
            </a:prstGeom>
          </p:spPr>
        </p:pic>
        <p:pic>
          <p:nvPicPr>
            <p:cNvPr id="16" name="object 16"/>
            <p:cNvPicPr/>
            <p:nvPr/>
          </p:nvPicPr>
          <p:blipFill>
            <a:blip r:embed="rId8" cstate="print"/>
            <a:stretch>
              <a:fillRect/>
            </a:stretch>
          </p:blipFill>
          <p:spPr>
            <a:xfrm>
              <a:off x="7225283" y="4849368"/>
              <a:ext cx="1501140" cy="899160"/>
            </a:xfrm>
            <a:prstGeom prst="rect">
              <a:avLst/>
            </a:prstGeom>
          </p:spPr>
        </p:pic>
        <p:pic>
          <p:nvPicPr>
            <p:cNvPr id="17" name="object 17"/>
            <p:cNvPicPr/>
            <p:nvPr/>
          </p:nvPicPr>
          <p:blipFill>
            <a:blip r:embed="rId9" cstate="print"/>
            <a:stretch>
              <a:fillRect/>
            </a:stretch>
          </p:blipFill>
          <p:spPr>
            <a:xfrm>
              <a:off x="3803903" y="5590032"/>
              <a:ext cx="4928615" cy="635508"/>
            </a:xfrm>
            <a:prstGeom prst="rect">
              <a:avLst/>
            </a:prstGeom>
          </p:spPr>
        </p:pic>
        <p:pic>
          <p:nvPicPr>
            <p:cNvPr id="18" name="object 18"/>
            <p:cNvPicPr/>
            <p:nvPr/>
          </p:nvPicPr>
          <p:blipFill>
            <a:blip r:embed="rId10" cstate="print"/>
            <a:stretch>
              <a:fillRect/>
            </a:stretch>
          </p:blipFill>
          <p:spPr>
            <a:xfrm>
              <a:off x="3803903" y="5728716"/>
              <a:ext cx="1013460" cy="487680"/>
            </a:xfrm>
            <a:prstGeom prst="rect">
              <a:avLst/>
            </a:prstGeom>
          </p:spPr>
        </p:pic>
      </p:grpSp>
      <p:sp>
        <p:nvSpPr>
          <p:cNvPr id="19" name="object 19"/>
          <p:cNvSpPr txBox="1"/>
          <p:nvPr/>
        </p:nvSpPr>
        <p:spPr>
          <a:xfrm>
            <a:off x="5787644" y="2251964"/>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石油化工</a:t>
            </a:r>
            <a:endParaRPr sz="2400">
              <a:latin typeface="微软雅黑"/>
              <a:cs typeface="微软雅黑"/>
            </a:endParaRPr>
          </a:p>
        </p:txBody>
      </p:sp>
      <p:pic>
        <p:nvPicPr>
          <p:cNvPr id="20" name="object 20"/>
          <p:cNvPicPr/>
          <p:nvPr/>
        </p:nvPicPr>
        <p:blipFill>
          <a:blip r:embed="rId11" cstate="print"/>
          <a:stretch>
            <a:fillRect/>
          </a:stretch>
        </p:blipFill>
        <p:spPr>
          <a:xfrm>
            <a:off x="550163" y="1228344"/>
            <a:ext cx="2132838" cy="1337310"/>
          </a:xfrm>
          <a:prstGeom prst="rect">
            <a:avLst/>
          </a:prstGeom>
        </p:spPr>
      </p:pic>
      <p:sp>
        <p:nvSpPr>
          <p:cNvPr id="21" name="object 21"/>
          <p:cNvSpPr txBox="1"/>
          <p:nvPr/>
        </p:nvSpPr>
        <p:spPr>
          <a:xfrm>
            <a:off x="791667" y="1306779"/>
            <a:ext cx="1653539" cy="514350"/>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能源化工</a:t>
            </a:r>
            <a:endParaRPr sz="3200">
              <a:latin typeface="等线"/>
              <a:cs typeface="等线"/>
            </a:endParaRPr>
          </a:p>
        </p:txBody>
      </p:sp>
      <p:sp>
        <p:nvSpPr>
          <p:cNvPr id="22" name="object 22"/>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3" name="object 2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899785"/>
            <a:chOff x="0" y="958596"/>
            <a:chExt cx="12192000" cy="589978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4529328" y="1053039"/>
              <a:ext cx="6443472" cy="5465108"/>
            </a:xfrm>
            <a:prstGeom prst="rect">
              <a:avLst/>
            </a:prstGeom>
          </p:spPr>
        </p:pic>
        <p:pic>
          <p:nvPicPr>
            <p:cNvPr id="5" name="object 5"/>
            <p:cNvPicPr/>
            <p:nvPr/>
          </p:nvPicPr>
          <p:blipFill>
            <a:blip r:embed="rId3" cstate="print"/>
            <a:stretch>
              <a:fillRect/>
            </a:stretch>
          </p:blipFill>
          <p:spPr>
            <a:xfrm>
              <a:off x="952500" y="4831080"/>
              <a:ext cx="2740152" cy="1687068"/>
            </a:xfrm>
            <a:prstGeom prst="rect">
              <a:avLst/>
            </a:prstGeom>
          </p:spPr>
        </p:pic>
        <p:pic>
          <p:nvPicPr>
            <p:cNvPr id="6" name="object 6"/>
            <p:cNvPicPr/>
            <p:nvPr/>
          </p:nvPicPr>
          <p:blipFill>
            <a:blip r:embed="rId4" cstate="print"/>
            <a:stretch>
              <a:fillRect/>
            </a:stretch>
          </p:blipFill>
          <p:spPr>
            <a:xfrm>
              <a:off x="962228" y="2197608"/>
              <a:ext cx="2785804" cy="2633472"/>
            </a:xfrm>
            <a:prstGeom prst="rect">
              <a:avLst/>
            </a:prstGeom>
          </p:spPr>
        </p:pic>
      </p:grpSp>
      <p:sp>
        <p:nvSpPr>
          <p:cNvPr id="7" name="object 7"/>
          <p:cNvSpPr txBox="1"/>
          <p:nvPr/>
        </p:nvSpPr>
        <p:spPr>
          <a:xfrm>
            <a:off x="1660905" y="167767"/>
            <a:ext cx="40506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1.2</a:t>
            </a:r>
            <a:r>
              <a:rPr dirty="0" sz="4000" spc="-65" b="1">
                <a:solidFill>
                  <a:srgbClr val="1556AD"/>
                </a:solidFill>
                <a:latin typeface="Tahoma"/>
                <a:cs typeface="Tahoma"/>
              </a:rPr>
              <a:t> </a:t>
            </a:r>
            <a:r>
              <a:rPr dirty="0" sz="4000" spc="-5" b="1">
                <a:solidFill>
                  <a:srgbClr val="1556AD"/>
                </a:solidFill>
                <a:latin typeface="等线"/>
                <a:cs typeface="等线"/>
              </a:rPr>
              <a:t>化工</a:t>
            </a:r>
            <a:r>
              <a:rPr dirty="0" sz="4000" b="1">
                <a:solidFill>
                  <a:srgbClr val="1556AD"/>
                </a:solidFill>
                <a:latin typeface="Tahoma"/>
                <a:cs typeface="Tahoma"/>
              </a:rPr>
              <a:t>-</a:t>
            </a:r>
            <a:r>
              <a:rPr dirty="0" sz="3600" spc="-5" b="1">
                <a:latin typeface="黑体"/>
                <a:cs typeface="黑体"/>
              </a:rPr>
              <a:t>化工做啥</a:t>
            </a:r>
            <a:endParaRPr sz="3600">
              <a:latin typeface="黑体"/>
              <a:cs typeface="黑体"/>
            </a:endParaRPr>
          </a:p>
        </p:txBody>
      </p:sp>
      <p:pic>
        <p:nvPicPr>
          <p:cNvPr id="8" name="object 8"/>
          <p:cNvPicPr/>
          <p:nvPr/>
        </p:nvPicPr>
        <p:blipFill>
          <a:blip r:embed="rId5" cstate="print"/>
          <a:stretch>
            <a:fillRect/>
          </a:stretch>
        </p:blipFill>
        <p:spPr>
          <a:xfrm>
            <a:off x="655128" y="1237441"/>
            <a:ext cx="3545977" cy="764177"/>
          </a:xfrm>
          <a:prstGeom prst="rect">
            <a:avLst/>
          </a:prstGeom>
        </p:spPr>
      </p:pic>
      <p:sp>
        <p:nvSpPr>
          <p:cNvPr id="9" name="object 9"/>
          <p:cNvSpPr txBox="1"/>
          <p:nvPr/>
        </p:nvSpPr>
        <p:spPr>
          <a:xfrm>
            <a:off x="791667" y="1306779"/>
            <a:ext cx="3281045" cy="514350"/>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石油和天然气化工</a:t>
            </a:r>
            <a:endParaRPr sz="3200">
              <a:latin typeface="等线"/>
              <a:cs typeface="等线"/>
            </a:endParaRPr>
          </a:p>
        </p:txBody>
      </p:sp>
      <p:sp>
        <p:nvSpPr>
          <p:cNvPr id="10" name="object 10"/>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1" name="object 1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660905" y="167767"/>
            <a:ext cx="405066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1.2</a:t>
            </a:r>
            <a:r>
              <a:rPr dirty="0" sz="4000" spc="-65" b="1">
                <a:solidFill>
                  <a:srgbClr val="1556AD"/>
                </a:solidFill>
                <a:latin typeface="Tahoma"/>
                <a:cs typeface="Tahoma"/>
              </a:rPr>
              <a:t> </a:t>
            </a:r>
            <a:r>
              <a:rPr dirty="0" sz="4000" spc="-5" b="1">
                <a:solidFill>
                  <a:srgbClr val="1556AD"/>
                </a:solidFill>
                <a:latin typeface="等线"/>
                <a:cs typeface="等线"/>
              </a:rPr>
              <a:t>化工</a:t>
            </a:r>
            <a:r>
              <a:rPr dirty="0" sz="4000" b="1">
                <a:solidFill>
                  <a:srgbClr val="1556AD"/>
                </a:solidFill>
                <a:latin typeface="Tahoma"/>
                <a:cs typeface="Tahoma"/>
              </a:rPr>
              <a:t>-</a:t>
            </a:r>
            <a:r>
              <a:rPr dirty="0" sz="3600" spc="-5" b="1">
                <a:latin typeface="黑体"/>
                <a:cs typeface="黑体"/>
              </a:rPr>
              <a:t>化工做啥</a:t>
            </a:r>
            <a:endParaRPr sz="3600">
              <a:latin typeface="黑体"/>
              <a:cs typeface="黑体"/>
            </a:endParaRPr>
          </a:p>
        </p:txBody>
      </p:sp>
      <p:pic>
        <p:nvPicPr>
          <p:cNvPr id="4" name="object 4"/>
          <p:cNvPicPr/>
          <p:nvPr/>
        </p:nvPicPr>
        <p:blipFill>
          <a:blip r:embed="rId2" cstate="print"/>
          <a:stretch>
            <a:fillRect/>
          </a:stretch>
        </p:blipFill>
        <p:spPr>
          <a:xfrm>
            <a:off x="1465689" y="1150573"/>
            <a:ext cx="1525558" cy="764177"/>
          </a:xfrm>
          <a:prstGeom prst="rect">
            <a:avLst/>
          </a:prstGeom>
        </p:spPr>
      </p:pic>
      <p:sp>
        <p:nvSpPr>
          <p:cNvPr id="5" name="object 5"/>
          <p:cNvSpPr txBox="1"/>
          <p:nvPr/>
        </p:nvSpPr>
        <p:spPr>
          <a:xfrm>
            <a:off x="1606422" y="1220215"/>
            <a:ext cx="1247140"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煤化工</a:t>
            </a:r>
            <a:endParaRPr sz="3200">
              <a:latin typeface="等线"/>
              <a:cs typeface="等线"/>
            </a:endParaRPr>
          </a:p>
        </p:txBody>
      </p:sp>
      <p:pic>
        <p:nvPicPr>
          <p:cNvPr id="6" name="object 6"/>
          <p:cNvPicPr/>
          <p:nvPr/>
        </p:nvPicPr>
        <p:blipFill>
          <a:blip r:embed="rId3" cstate="print"/>
          <a:stretch>
            <a:fillRect/>
          </a:stretch>
        </p:blipFill>
        <p:spPr>
          <a:xfrm>
            <a:off x="3078479" y="1078991"/>
            <a:ext cx="1216152" cy="853439"/>
          </a:xfrm>
          <a:prstGeom prst="rect">
            <a:avLst/>
          </a:prstGeom>
        </p:spPr>
      </p:pic>
      <p:pic>
        <p:nvPicPr>
          <p:cNvPr id="7" name="object 7"/>
          <p:cNvPicPr/>
          <p:nvPr/>
        </p:nvPicPr>
        <p:blipFill>
          <a:blip r:embed="rId4" cstate="print"/>
          <a:stretch>
            <a:fillRect/>
          </a:stretch>
        </p:blipFill>
        <p:spPr>
          <a:xfrm>
            <a:off x="1793748" y="1994916"/>
            <a:ext cx="8604504" cy="4462272"/>
          </a:xfrm>
          <a:prstGeom prst="rect">
            <a:avLst/>
          </a:prstGeom>
        </p:spPr>
      </p:pic>
      <p:sp>
        <p:nvSpPr>
          <p:cNvPr id="8" name="object 8"/>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000625"/>
            <a:chOff x="0" y="958596"/>
            <a:chExt cx="12192000" cy="500062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345947" y="1760220"/>
              <a:ext cx="3200400" cy="4198620"/>
            </a:xfrm>
            <a:prstGeom prst="rect">
              <a:avLst/>
            </a:prstGeom>
          </p:spPr>
        </p:pic>
      </p:grpSp>
      <p:pic>
        <p:nvPicPr>
          <p:cNvPr id="5" name="object 5"/>
          <p:cNvPicPr/>
          <p:nvPr/>
        </p:nvPicPr>
        <p:blipFill>
          <a:blip r:embed="rId3" cstate="print"/>
          <a:stretch>
            <a:fillRect/>
          </a:stretch>
        </p:blipFill>
        <p:spPr>
          <a:xfrm>
            <a:off x="8756904" y="1757172"/>
            <a:ext cx="3073907" cy="4245864"/>
          </a:xfrm>
          <a:prstGeom prst="rect">
            <a:avLst/>
          </a:prstGeom>
        </p:spPr>
      </p:pic>
      <p:grpSp>
        <p:nvGrpSpPr>
          <p:cNvPr id="6" name="object 6"/>
          <p:cNvGrpSpPr/>
          <p:nvPr/>
        </p:nvGrpSpPr>
        <p:grpSpPr>
          <a:xfrm>
            <a:off x="3601211" y="1757172"/>
            <a:ext cx="5099685" cy="4246245"/>
            <a:chOff x="3601211" y="1757172"/>
            <a:chExt cx="5099685" cy="4246245"/>
          </a:xfrm>
        </p:grpSpPr>
        <p:pic>
          <p:nvPicPr>
            <p:cNvPr id="7" name="object 7"/>
            <p:cNvPicPr/>
            <p:nvPr/>
          </p:nvPicPr>
          <p:blipFill>
            <a:blip r:embed="rId4" cstate="print"/>
            <a:stretch>
              <a:fillRect/>
            </a:stretch>
          </p:blipFill>
          <p:spPr>
            <a:xfrm>
              <a:off x="3601211" y="1757172"/>
              <a:ext cx="5077968" cy="4201668"/>
            </a:xfrm>
            <a:prstGeom prst="rect">
              <a:avLst/>
            </a:prstGeom>
          </p:spPr>
        </p:pic>
        <p:pic>
          <p:nvPicPr>
            <p:cNvPr id="8" name="object 8"/>
            <p:cNvPicPr/>
            <p:nvPr/>
          </p:nvPicPr>
          <p:blipFill>
            <a:blip r:embed="rId5" cstate="print"/>
            <a:stretch>
              <a:fillRect/>
            </a:stretch>
          </p:blipFill>
          <p:spPr>
            <a:xfrm>
              <a:off x="3605783" y="1757172"/>
              <a:ext cx="5094732" cy="4245864"/>
            </a:xfrm>
            <a:prstGeom prst="rect">
              <a:avLst/>
            </a:prstGeom>
          </p:spPr>
        </p:pic>
      </p:grpSp>
      <p:sp>
        <p:nvSpPr>
          <p:cNvPr id="9" name="object 9"/>
          <p:cNvSpPr txBox="1"/>
          <p:nvPr/>
        </p:nvSpPr>
        <p:spPr>
          <a:xfrm>
            <a:off x="1385061" y="5530697"/>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矿山化工</a:t>
            </a:r>
            <a:endParaRPr sz="2400">
              <a:latin typeface="微软雅黑"/>
              <a:cs typeface="微软雅黑"/>
            </a:endParaRPr>
          </a:p>
        </p:txBody>
      </p:sp>
      <p:sp>
        <p:nvSpPr>
          <p:cNvPr id="10" name="object 10"/>
          <p:cNvSpPr txBox="1"/>
          <p:nvPr/>
        </p:nvSpPr>
        <p:spPr>
          <a:xfrm>
            <a:off x="9652254" y="1851786"/>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冶金化工</a:t>
            </a:r>
            <a:endParaRPr sz="2400">
              <a:latin typeface="微软雅黑"/>
              <a:cs typeface="微软雅黑"/>
            </a:endParaRPr>
          </a:p>
        </p:txBody>
      </p:sp>
      <p:sp>
        <p:nvSpPr>
          <p:cNvPr id="11" name="object 11"/>
          <p:cNvSpPr txBox="1"/>
          <p:nvPr/>
        </p:nvSpPr>
        <p:spPr>
          <a:xfrm>
            <a:off x="9674479" y="5567273"/>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肥料化工</a:t>
            </a:r>
            <a:endParaRPr sz="2400">
              <a:latin typeface="微软雅黑"/>
              <a:cs typeface="微软雅黑"/>
            </a:endParaRPr>
          </a:p>
        </p:txBody>
      </p:sp>
      <p:sp>
        <p:nvSpPr>
          <p:cNvPr id="12" name="object 12"/>
          <p:cNvSpPr txBox="1"/>
          <p:nvPr/>
        </p:nvSpPr>
        <p:spPr>
          <a:xfrm>
            <a:off x="5430392" y="3639692"/>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FFFFFF"/>
                </a:solidFill>
                <a:latin typeface="微软雅黑"/>
                <a:cs typeface="微软雅黑"/>
              </a:rPr>
              <a:t>农药化工</a:t>
            </a:r>
            <a:endParaRPr sz="2800">
              <a:latin typeface="微软雅黑"/>
              <a:cs typeface="微软雅黑"/>
            </a:endParaRPr>
          </a:p>
        </p:txBody>
      </p:sp>
      <p:sp>
        <p:nvSpPr>
          <p:cNvPr id="13" name="object 13"/>
          <p:cNvSpPr txBox="1">
            <a:spLocks noGrp="1"/>
          </p:cNvSpPr>
          <p:nvPr>
            <p:ph type="title"/>
          </p:nvPr>
        </p:nvSpPr>
        <p:spPr>
          <a:xfrm>
            <a:off x="1660905" y="167767"/>
            <a:ext cx="4050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65">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化工做啥</a:t>
            </a:r>
            <a:endParaRPr sz="3600">
              <a:latin typeface="黑体"/>
              <a:cs typeface="黑体"/>
            </a:endParaRPr>
          </a:p>
        </p:txBody>
      </p:sp>
      <p:pic>
        <p:nvPicPr>
          <p:cNvPr id="14" name="object 14"/>
          <p:cNvPicPr/>
          <p:nvPr/>
        </p:nvPicPr>
        <p:blipFill>
          <a:blip r:embed="rId6" cstate="print"/>
          <a:stretch>
            <a:fillRect/>
          </a:stretch>
        </p:blipFill>
        <p:spPr>
          <a:xfrm>
            <a:off x="512063" y="979932"/>
            <a:ext cx="2132838" cy="1340358"/>
          </a:xfrm>
          <a:prstGeom prst="rect">
            <a:avLst/>
          </a:prstGeom>
        </p:spPr>
      </p:pic>
      <p:sp>
        <p:nvSpPr>
          <p:cNvPr id="15" name="object 15"/>
          <p:cNvSpPr txBox="1"/>
          <p:nvPr/>
        </p:nvSpPr>
        <p:spPr>
          <a:xfrm>
            <a:off x="753567" y="1059561"/>
            <a:ext cx="1682750" cy="1111885"/>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无机化工</a:t>
            </a:r>
            <a:endParaRPr sz="3200">
              <a:latin typeface="等线"/>
              <a:cs typeface="等线"/>
            </a:endParaRPr>
          </a:p>
          <a:p>
            <a:pPr marL="755015">
              <a:lnSpc>
                <a:spcPct val="100000"/>
              </a:lnSpc>
              <a:spcBef>
                <a:spcPts val="1830"/>
              </a:spcBef>
            </a:pPr>
            <a:r>
              <a:rPr dirty="0" sz="2400" spc="-5">
                <a:solidFill>
                  <a:srgbClr val="FFFFFF"/>
                </a:solidFill>
                <a:latin typeface="微软雅黑"/>
                <a:cs typeface="微软雅黑"/>
              </a:rPr>
              <a:t>盐化工</a:t>
            </a:r>
            <a:endParaRPr sz="2400">
              <a:latin typeface="微软雅黑"/>
              <a:cs typeface="微软雅黑"/>
            </a:endParaRPr>
          </a:p>
        </p:txBody>
      </p:sp>
      <p:sp>
        <p:nvSpPr>
          <p:cNvPr id="16" name="object 16"/>
          <p:cNvSpPr txBox="1"/>
          <p:nvPr/>
        </p:nvSpPr>
        <p:spPr>
          <a:xfrm>
            <a:off x="11554714" y="6596186"/>
            <a:ext cx="598805" cy="231775"/>
          </a:xfrm>
          <a:prstGeom prst="rect">
            <a:avLst/>
          </a:prstGeom>
        </p:spPr>
        <p:txBody>
          <a:bodyPr wrap="square" lIns="0" tIns="0" rIns="0" bIns="0" rtlCol="0" vert="horz">
            <a:spAutoFit/>
          </a:bodyPr>
          <a:lstStyle/>
          <a:p>
            <a:pPr marL="47625">
              <a:lnSpc>
                <a:spcPts val="1630"/>
              </a:lnSpc>
            </a:pPr>
            <a:fld id="{81D60167-4931-47E6-BA6A-407CBD079E47}" type="slidenum">
              <a:rPr dirty="0" sz="1400" spc="5" b="1">
                <a:solidFill>
                  <a:srgbClr val="FFFFFF"/>
                </a:solidFill>
                <a:latin typeface="Times New Roman"/>
                <a:cs typeface="Times New Roman"/>
              </a:rPr>
              <a:t>30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7" name="object 1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284224" y="1777111"/>
            <a:ext cx="9189085" cy="1890395"/>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1D41D4"/>
                </a:solidFill>
                <a:latin typeface="等线"/>
                <a:cs typeface="等线"/>
              </a:rPr>
              <a:t>三次能源革命，促进了人</a:t>
            </a:r>
            <a:r>
              <a:rPr dirty="0" sz="3200" spc="-15" b="1">
                <a:solidFill>
                  <a:srgbClr val="1D41D4"/>
                </a:solidFill>
                <a:latin typeface="等线"/>
                <a:cs typeface="等线"/>
              </a:rPr>
              <a:t>类</a:t>
            </a:r>
            <a:r>
              <a:rPr dirty="0" sz="3200" b="1">
                <a:solidFill>
                  <a:srgbClr val="1D41D4"/>
                </a:solidFill>
                <a:latin typeface="等线"/>
                <a:cs typeface="等线"/>
              </a:rPr>
              <a:t>历史</a:t>
            </a:r>
            <a:r>
              <a:rPr dirty="0" sz="3200" spc="-15" b="1">
                <a:solidFill>
                  <a:srgbClr val="1D41D4"/>
                </a:solidFill>
                <a:latin typeface="等线"/>
                <a:cs typeface="等线"/>
              </a:rPr>
              <a:t>发</a:t>
            </a:r>
            <a:r>
              <a:rPr dirty="0" sz="3200" b="1">
                <a:solidFill>
                  <a:srgbClr val="1D41D4"/>
                </a:solidFill>
                <a:latin typeface="等线"/>
                <a:cs typeface="等线"/>
              </a:rPr>
              <a:t>展和</a:t>
            </a:r>
            <a:r>
              <a:rPr dirty="0" sz="3200" spc="-15" b="1">
                <a:solidFill>
                  <a:srgbClr val="1D41D4"/>
                </a:solidFill>
                <a:latin typeface="等线"/>
                <a:cs typeface="等线"/>
              </a:rPr>
              <a:t>文</a:t>
            </a:r>
            <a:r>
              <a:rPr dirty="0" sz="3200" b="1">
                <a:solidFill>
                  <a:srgbClr val="1D41D4"/>
                </a:solidFill>
                <a:latin typeface="等线"/>
                <a:cs typeface="等线"/>
              </a:rPr>
              <a:t>明进步</a:t>
            </a:r>
            <a:endParaRPr sz="3200">
              <a:latin typeface="等线"/>
              <a:cs typeface="等线"/>
            </a:endParaRPr>
          </a:p>
          <a:p>
            <a:pPr marL="1096010" marR="5080" indent="-958215">
              <a:lnSpc>
                <a:spcPct val="176200"/>
              </a:lnSpc>
              <a:spcBef>
                <a:spcPts val="685"/>
              </a:spcBef>
              <a:tabLst>
                <a:tab pos="5400675" algn="l"/>
              </a:tabLst>
            </a:pPr>
            <a:r>
              <a:rPr dirty="0" sz="2400" b="1">
                <a:latin typeface="黑体"/>
                <a:cs typeface="黑体"/>
              </a:rPr>
              <a:t>第一次能源革命</a:t>
            </a:r>
            <a:r>
              <a:rPr dirty="0" sz="2400" spc="-10" b="1">
                <a:latin typeface="黑体"/>
                <a:cs typeface="黑体"/>
              </a:rPr>
              <a:t>：</a:t>
            </a:r>
            <a:r>
              <a:rPr dirty="0" sz="2400" spc="-65" b="1">
                <a:latin typeface="黑体"/>
                <a:cs typeface="黑体"/>
              </a:rPr>
              <a:t> </a:t>
            </a:r>
            <a:r>
              <a:rPr dirty="0" sz="2400" b="1">
                <a:latin typeface="黑体"/>
                <a:cs typeface="黑体"/>
              </a:rPr>
              <a:t>钻木取火导致了以柴薪为主要能源的时代的到来 </a:t>
            </a:r>
            <a:r>
              <a:rPr dirty="0" sz="2400" b="1">
                <a:solidFill>
                  <a:srgbClr val="C00000"/>
                </a:solidFill>
                <a:latin typeface="黑体"/>
                <a:cs typeface="黑体"/>
              </a:rPr>
              <a:t>采猎文</a:t>
            </a:r>
            <a:r>
              <a:rPr dirty="0" sz="2400" spc="-10" b="1">
                <a:solidFill>
                  <a:srgbClr val="C00000"/>
                </a:solidFill>
                <a:latin typeface="黑体"/>
                <a:cs typeface="黑体"/>
              </a:rPr>
              <a:t>明	</a:t>
            </a:r>
            <a:r>
              <a:rPr dirty="0" sz="2400" b="1">
                <a:solidFill>
                  <a:srgbClr val="C00000"/>
                </a:solidFill>
                <a:latin typeface="黑体"/>
                <a:cs typeface="黑体"/>
              </a:rPr>
              <a:t>农耕文明</a:t>
            </a:r>
            <a:endParaRPr sz="2400">
              <a:latin typeface="黑体"/>
              <a:cs typeface="黑体"/>
            </a:endParaRPr>
          </a:p>
        </p:txBody>
      </p:sp>
      <p:sp>
        <p:nvSpPr>
          <p:cNvPr id="5" name="object 5"/>
          <p:cNvSpPr txBox="1"/>
          <p:nvPr/>
        </p:nvSpPr>
        <p:spPr>
          <a:xfrm>
            <a:off x="2373629" y="6167424"/>
            <a:ext cx="117030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等线"/>
                <a:cs typeface="等线"/>
              </a:rPr>
              <a:t>用柴薪生活</a:t>
            </a:r>
            <a:endParaRPr sz="1800">
              <a:latin typeface="等线"/>
              <a:cs typeface="等线"/>
            </a:endParaRPr>
          </a:p>
        </p:txBody>
      </p:sp>
      <p:sp>
        <p:nvSpPr>
          <p:cNvPr id="6" name="object 6"/>
          <p:cNvSpPr txBox="1"/>
          <p:nvPr/>
        </p:nvSpPr>
        <p:spPr>
          <a:xfrm>
            <a:off x="8543670" y="6105550"/>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等线"/>
                <a:cs typeface="等线"/>
              </a:rPr>
              <a:t>利用水能</a:t>
            </a:r>
            <a:endParaRPr sz="1800">
              <a:latin typeface="等线"/>
              <a:cs typeface="等线"/>
            </a:endParaRPr>
          </a:p>
        </p:txBody>
      </p:sp>
      <p:sp>
        <p:nvSpPr>
          <p:cNvPr id="7" name="object 7"/>
          <p:cNvSpPr txBox="1"/>
          <p:nvPr/>
        </p:nvSpPr>
        <p:spPr>
          <a:xfrm>
            <a:off x="5793104" y="6167424"/>
            <a:ext cx="939800"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等线"/>
                <a:cs typeface="等线"/>
              </a:rPr>
              <a:t>使用畜力</a:t>
            </a:r>
            <a:endParaRPr sz="1800">
              <a:latin typeface="等线"/>
              <a:cs typeface="等线"/>
            </a:endParaRPr>
          </a:p>
        </p:txBody>
      </p:sp>
      <p:pic>
        <p:nvPicPr>
          <p:cNvPr id="8" name="object 8"/>
          <p:cNvPicPr/>
          <p:nvPr/>
        </p:nvPicPr>
        <p:blipFill>
          <a:blip r:embed="rId2" cstate="print"/>
          <a:stretch>
            <a:fillRect/>
          </a:stretch>
        </p:blipFill>
        <p:spPr>
          <a:xfrm>
            <a:off x="1540763" y="3794759"/>
            <a:ext cx="3080004" cy="2234184"/>
          </a:xfrm>
          <a:prstGeom prst="rect">
            <a:avLst/>
          </a:prstGeom>
        </p:spPr>
      </p:pic>
      <p:pic>
        <p:nvPicPr>
          <p:cNvPr id="9" name="object 9"/>
          <p:cNvPicPr/>
          <p:nvPr/>
        </p:nvPicPr>
        <p:blipFill>
          <a:blip r:embed="rId3" cstate="print"/>
          <a:stretch>
            <a:fillRect/>
          </a:stretch>
        </p:blipFill>
        <p:spPr>
          <a:xfrm>
            <a:off x="5157215" y="3861815"/>
            <a:ext cx="2211324" cy="2167128"/>
          </a:xfrm>
          <a:prstGeom prst="rect">
            <a:avLst/>
          </a:prstGeom>
        </p:spPr>
      </p:pic>
      <p:pic>
        <p:nvPicPr>
          <p:cNvPr id="10" name="object 10"/>
          <p:cNvPicPr/>
          <p:nvPr/>
        </p:nvPicPr>
        <p:blipFill>
          <a:blip r:embed="rId4" cstate="print"/>
          <a:stretch>
            <a:fillRect/>
          </a:stretch>
        </p:blipFill>
        <p:spPr>
          <a:xfrm>
            <a:off x="7959852" y="3855720"/>
            <a:ext cx="2115311" cy="2100072"/>
          </a:xfrm>
          <a:prstGeom prst="rect">
            <a:avLst/>
          </a:prstGeom>
        </p:spPr>
      </p:pic>
      <p:sp>
        <p:nvSpPr>
          <p:cNvPr id="11" name="object 11"/>
          <p:cNvSpPr txBox="1"/>
          <p:nvPr/>
        </p:nvSpPr>
        <p:spPr>
          <a:xfrm>
            <a:off x="1200911" y="1051560"/>
            <a:ext cx="6056630" cy="646430"/>
          </a:xfrm>
          <a:prstGeom prst="rect">
            <a:avLst/>
          </a:prstGeom>
          <a:solidFill>
            <a:srgbClr val="C8F9FB"/>
          </a:solidFill>
        </p:spPr>
        <p:txBody>
          <a:bodyPr wrap="square" lIns="0" tIns="14604" rIns="0" bIns="0" rtlCol="0" vert="horz">
            <a:spAutoFit/>
          </a:bodyPr>
          <a:lstStyle/>
          <a:p>
            <a:pPr marL="91440">
              <a:lnSpc>
                <a:spcPct val="100000"/>
              </a:lnSpc>
              <a:spcBef>
                <a:spcPts val="114"/>
              </a:spcBef>
            </a:pPr>
            <a:r>
              <a:rPr dirty="0" sz="3600">
                <a:solidFill>
                  <a:srgbClr val="1D41D4"/>
                </a:solidFill>
                <a:latin typeface="等线"/>
                <a:cs typeface="等线"/>
              </a:rPr>
              <a:t>能源</a:t>
            </a:r>
            <a:r>
              <a:rPr dirty="0" sz="3600">
                <a:solidFill>
                  <a:srgbClr val="1D41D4"/>
                </a:solidFill>
                <a:latin typeface="Calibri"/>
                <a:cs typeface="Calibri"/>
              </a:rPr>
              <a:t>:</a:t>
            </a:r>
            <a:r>
              <a:rPr dirty="0" sz="3600" spc="755">
                <a:solidFill>
                  <a:srgbClr val="1D41D4"/>
                </a:solidFill>
                <a:latin typeface="Calibri"/>
                <a:cs typeface="Calibri"/>
              </a:rPr>
              <a:t> </a:t>
            </a:r>
            <a:r>
              <a:rPr dirty="0" sz="3600">
                <a:latin typeface="等线"/>
                <a:cs typeface="等线"/>
              </a:rPr>
              <a:t>指提供可用能量的资源</a:t>
            </a:r>
            <a:endParaRPr sz="3600">
              <a:latin typeface="等线"/>
              <a:cs typeface="等线"/>
            </a:endParaRPr>
          </a:p>
        </p:txBody>
      </p:sp>
      <p:sp>
        <p:nvSpPr>
          <p:cNvPr id="12" name="object 12"/>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grpSp>
        <p:nvGrpSpPr>
          <p:cNvPr id="3" name="object 3"/>
          <p:cNvGrpSpPr/>
          <p:nvPr/>
        </p:nvGrpSpPr>
        <p:grpSpPr>
          <a:xfrm>
            <a:off x="345947" y="1066800"/>
            <a:ext cx="3195955" cy="4916805"/>
            <a:chOff x="345947" y="1066800"/>
            <a:chExt cx="3195955" cy="4916805"/>
          </a:xfrm>
        </p:grpSpPr>
        <p:pic>
          <p:nvPicPr>
            <p:cNvPr id="4" name="object 4"/>
            <p:cNvPicPr/>
            <p:nvPr/>
          </p:nvPicPr>
          <p:blipFill>
            <a:blip r:embed="rId2" cstate="print"/>
            <a:stretch>
              <a:fillRect/>
            </a:stretch>
          </p:blipFill>
          <p:spPr>
            <a:xfrm>
              <a:off x="345947" y="1749551"/>
              <a:ext cx="3195828" cy="4233672"/>
            </a:xfrm>
            <a:prstGeom prst="rect">
              <a:avLst/>
            </a:prstGeom>
          </p:spPr>
        </p:pic>
        <p:pic>
          <p:nvPicPr>
            <p:cNvPr id="5" name="object 5"/>
            <p:cNvPicPr/>
            <p:nvPr/>
          </p:nvPicPr>
          <p:blipFill>
            <a:blip r:embed="rId3" cstate="print"/>
            <a:stretch>
              <a:fillRect/>
            </a:stretch>
          </p:blipFill>
          <p:spPr>
            <a:xfrm>
              <a:off x="569975" y="1066800"/>
              <a:ext cx="2132838" cy="1337310"/>
            </a:xfrm>
            <a:prstGeom prst="rect">
              <a:avLst/>
            </a:prstGeom>
          </p:spPr>
        </p:pic>
      </p:grpSp>
      <p:pic>
        <p:nvPicPr>
          <p:cNvPr id="6" name="object 6"/>
          <p:cNvPicPr/>
          <p:nvPr/>
        </p:nvPicPr>
        <p:blipFill>
          <a:blip r:embed="rId4" cstate="print"/>
          <a:stretch>
            <a:fillRect/>
          </a:stretch>
        </p:blipFill>
        <p:spPr>
          <a:xfrm>
            <a:off x="8805671" y="1755648"/>
            <a:ext cx="3012948" cy="4247388"/>
          </a:xfrm>
          <a:prstGeom prst="rect">
            <a:avLst/>
          </a:prstGeom>
        </p:spPr>
      </p:pic>
      <p:pic>
        <p:nvPicPr>
          <p:cNvPr id="7" name="object 7"/>
          <p:cNvPicPr/>
          <p:nvPr/>
        </p:nvPicPr>
        <p:blipFill>
          <a:blip r:embed="rId5" cstate="print"/>
          <a:stretch>
            <a:fillRect/>
          </a:stretch>
        </p:blipFill>
        <p:spPr>
          <a:xfrm>
            <a:off x="3613403" y="1757172"/>
            <a:ext cx="5141976" cy="4245864"/>
          </a:xfrm>
          <a:prstGeom prst="rect">
            <a:avLst/>
          </a:prstGeom>
        </p:spPr>
      </p:pic>
      <p:sp>
        <p:nvSpPr>
          <p:cNvPr id="8" name="object 8"/>
          <p:cNvSpPr txBox="1"/>
          <p:nvPr/>
        </p:nvSpPr>
        <p:spPr>
          <a:xfrm>
            <a:off x="810869" y="950198"/>
            <a:ext cx="1778000" cy="1221740"/>
          </a:xfrm>
          <a:prstGeom prst="rect">
            <a:avLst/>
          </a:prstGeom>
        </p:spPr>
        <p:txBody>
          <a:bodyPr wrap="square" lIns="0" tIns="208279" rIns="0" bIns="0" rtlCol="0" vert="horz">
            <a:spAutoFit/>
          </a:bodyPr>
          <a:lstStyle/>
          <a:p>
            <a:pPr marL="12700">
              <a:lnSpc>
                <a:spcPct val="100000"/>
              </a:lnSpc>
              <a:spcBef>
                <a:spcPts val="1639"/>
              </a:spcBef>
            </a:pPr>
            <a:r>
              <a:rPr dirty="0" sz="3200" b="1">
                <a:latin typeface="等线"/>
                <a:cs typeface="等线"/>
              </a:rPr>
              <a:t>有机化工</a:t>
            </a:r>
            <a:endParaRPr sz="3200">
              <a:latin typeface="等线"/>
              <a:cs typeface="等线"/>
            </a:endParaRPr>
          </a:p>
          <a:p>
            <a:pPr marL="545465">
              <a:lnSpc>
                <a:spcPct val="100000"/>
              </a:lnSpc>
              <a:spcBef>
                <a:spcPts val="1155"/>
              </a:spcBef>
            </a:pPr>
            <a:r>
              <a:rPr dirty="0" sz="2400" spc="-5">
                <a:solidFill>
                  <a:srgbClr val="FFFFFF"/>
                </a:solidFill>
                <a:latin typeface="微软雅黑"/>
                <a:cs typeface="微软雅黑"/>
              </a:rPr>
              <a:t>塑料化工</a:t>
            </a:r>
            <a:endParaRPr sz="2400">
              <a:latin typeface="微软雅黑"/>
              <a:cs typeface="微软雅黑"/>
            </a:endParaRPr>
          </a:p>
        </p:txBody>
      </p:sp>
      <p:sp>
        <p:nvSpPr>
          <p:cNvPr id="12" name="object 12"/>
          <p:cNvSpPr txBox="1"/>
          <p:nvPr/>
        </p:nvSpPr>
        <p:spPr>
          <a:xfrm>
            <a:off x="1385061" y="5512987"/>
            <a:ext cx="1244600" cy="427990"/>
          </a:xfrm>
          <a:prstGeom prst="rect">
            <a:avLst/>
          </a:prstGeom>
        </p:spPr>
        <p:txBody>
          <a:bodyPr wrap="square" lIns="0" tIns="30480" rIns="0" bIns="0" rtlCol="0" vert="horz">
            <a:spAutoFit/>
          </a:bodyPr>
          <a:lstStyle/>
          <a:p>
            <a:pPr marL="12700">
              <a:lnSpc>
                <a:spcPct val="100000"/>
              </a:lnSpc>
              <a:spcBef>
                <a:spcPts val="240"/>
              </a:spcBef>
            </a:pPr>
            <a:r>
              <a:rPr dirty="0" sz="2400">
                <a:solidFill>
                  <a:srgbClr val="FFFFFF"/>
                </a:solidFill>
                <a:latin typeface="微软雅黑"/>
                <a:cs typeface="微软雅黑"/>
              </a:rPr>
              <a:t>涂料化工</a:t>
            </a:r>
            <a:endParaRPr sz="2400">
              <a:latin typeface="微软雅黑"/>
              <a:cs typeface="微软雅黑"/>
            </a:endParaRPr>
          </a:p>
        </p:txBody>
      </p:sp>
      <p:sp>
        <p:nvSpPr>
          <p:cNvPr id="13" name="object 13"/>
          <p:cNvSpPr txBox="1"/>
          <p:nvPr/>
        </p:nvSpPr>
        <p:spPr>
          <a:xfrm>
            <a:off x="9674479" y="5549563"/>
            <a:ext cx="1244600" cy="427990"/>
          </a:xfrm>
          <a:prstGeom prst="rect">
            <a:avLst/>
          </a:prstGeom>
        </p:spPr>
        <p:txBody>
          <a:bodyPr wrap="square" lIns="0" tIns="30480" rIns="0" bIns="0" rtlCol="0" vert="horz">
            <a:spAutoFit/>
          </a:bodyPr>
          <a:lstStyle/>
          <a:p>
            <a:pPr marL="12700">
              <a:lnSpc>
                <a:spcPct val="100000"/>
              </a:lnSpc>
              <a:spcBef>
                <a:spcPts val="240"/>
              </a:spcBef>
            </a:pPr>
            <a:r>
              <a:rPr dirty="0" sz="2400">
                <a:solidFill>
                  <a:srgbClr val="FFFFFF"/>
                </a:solidFill>
                <a:latin typeface="微软雅黑"/>
                <a:cs typeface="微软雅黑"/>
              </a:rPr>
              <a:t>制药化工</a:t>
            </a:r>
            <a:endParaRPr sz="2400">
              <a:latin typeface="微软雅黑"/>
              <a:cs typeface="微软雅黑"/>
            </a:endParaRPr>
          </a:p>
        </p:txBody>
      </p:sp>
      <p:sp>
        <p:nvSpPr>
          <p:cNvPr id="14" name="object 14"/>
          <p:cNvSpPr txBox="1"/>
          <p:nvPr/>
        </p:nvSpPr>
        <p:spPr>
          <a:xfrm>
            <a:off x="11609069" y="6596186"/>
            <a:ext cx="525780" cy="222885"/>
          </a:xfrm>
          <a:prstGeom prst="rect">
            <a:avLst/>
          </a:prstGeom>
        </p:spPr>
        <p:txBody>
          <a:bodyPr wrap="square" lIns="0" tIns="0" rIns="0" bIns="0" rtlCol="0" vert="horz">
            <a:spAutoFit/>
          </a:bodyPr>
          <a:lstStyle/>
          <a:p>
            <a:pPr marL="12700">
              <a:lnSpc>
                <a:spcPts val="1630"/>
              </a:lnSpc>
            </a:pPr>
            <a:r>
              <a:rPr dirty="0" sz="1400" spc="5" b="1">
                <a:solidFill>
                  <a:srgbClr val="FFFFFF"/>
                </a:solidFill>
                <a:latin typeface="Times New Roman"/>
                <a:cs typeface="Times New Roman"/>
              </a:rPr>
              <a:t>40/120</a:t>
            </a:r>
            <a:endParaRPr sz="1400">
              <a:latin typeface="Times New Roman"/>
              <a:cs typeface="Times New Roman"/>
            </a:endParaRPr>
          </a:p>
        </p:txBody>
      </p:sp>
      <p:sp>
        <p:nvSpPr>
          <p:cNvPr id="15" name="object 1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9" name="object 9"/>
          <p:cNvSpPr txBox="1"/>
          <p:nvPr/>
        </p:nvSpPr>
        <p:spPr>
          <a:xfrm>
            <a:off x="9652254" y="1851786"/>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橡胶化工</a:t>
            </a:r>
            <a:endParaRPr sz="2400">
              <a:latin typeface="微软雅黑"/>
              <a:cs typeface="微软雅黑"/>
            </a:endParaRPr>
          </a:p>
        </p:txBody>
      </p:sp>
      <p:sp>
        <p:nvSpPr>
          <p:cNvPr id="10" name="object 10"/>
          <p:cNvSpPr txBox="1"/>
          <p:nvPr/>
        </p:nvSpPr>
        <p:spPr>
          <a:xfrm>
            <a:off x="5104891" y="1789937"/>
            <a:ext cx="2156460" cy="452120"/>
          </a:xfrm>
          <a:prstGeom prst="rect">
            <a:avLst/>
          </a:prstGeom>
        </p:spPr>
        <p:txBody>
          <a:bodyPr wrap="square" lIns="0" tIns="12065" rIns="0" bIns="0" rtlCol="0" vert="horz">
            <a:spAutoFit/>
          </a:bodyPr>
          <a:lstStyle/>
          <a:p>
            <a:pPr marL="12700">
              <a:lnSpc>
                <a:spcPct val="100000"/>
              </a:lnSpc>
              <a:spcBef>
                <a:spcPts val="95"/>
              </a:spcBef>
            </a:pPr>
            <a:r>
              <a:rPr dirty="0" sz="2800" spc="-5">
                <a:solidFill>
                  <a:srgbClr val="FFFFFF"/>
                </a:solidFill>
                <a:latin typeface="微软雅黑"/>
                <a:cs typeface="微软雅黑"/>
              </a:rPr>
              <a:t>化学纤维化工</a:t>
            </a:r>
            <a:endParaRPr sz="2800">
              <a:latin typeface="微软雅黑"/>
              <a:cs typeface="微软雅黑"/>
            </a:endParaRPr>
          </a:p>
        </p:txBody>
      </p:sp>
      <p:sp>
        <p:nvSpPr>
          <p:cNvPr id="11" name="object 11"/>
          <p:cNvSpPr txBox="1">
            <a:spLocks noGrp="1"/>
          </p:cNvSpPr>
          <p:nvPr>
            <p:ph type="title"/>
          </p:nvPr>
        </p:nvSpPr>
        <p:spPr>
          <a:xfrm>
            <a:off x="1660905" y="167767"/>
            <a:ext cx="420052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0">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化工做啥</a:t>
            </a:r>
            <a:endParaRPr sz="3600">
              <a:latin typeface="黑体"/>
              <a:cs typeface="黑体"/>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276215"/>
            <a:chOff x="0" y="958596"/>
            <a:chExt cx="12192000" cy="527621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286511" y="3849624"/>
              <a:ext cx="3232404" cy="2385060"/>
            </a:xfrm>
            <a:prstGeom prst="rect">
              <a:avLst/>
            </a:prstGeom>
          </p:spPr>
        </p:pic>
        <p:pic>
          <p:nvPicPr>
            <p:cNvPr id="5" name="object 5"/>
            <p:cNvPicPr/>
            <p:nvPr/>
          </p:nvPicPr>
          <p:blipFill>
            <a:blip r:embed="rId3" cstate="print"/>
            <a:stretch>
              <a:fillRect/>
            </a:stretch>
          </p:blipFill>
          <p:spPr>
            <a:xfrm>
              <a:off x="326136" y="1749552"/>
              <a:ext cx="3215640" cy="2156460"/>
            </a:xfrm>
            <a:prstGeom prst="rect">
              <a:avLst/>
            </a:prstGeom>
          </p:spPr>
        </p:pic>
        <p:pic>
          <p:nvPicPr>
            <p:cNvPr id="6" name="object 6"/>
            <p:cNvPicPr/>
            <p:nvPr/>
          </p:nvPicPr>
          <p:blipFill>
            <a:blip r:embed="rId4" cstate="print"/>
            <a:stretch>
              <a:fillRect/>
            </a:stretch>
          </p:blipFill>
          <p:spPr>
            <a:xfrm>
              <a:off x="123444" y="1673352"/>
              <a:ext cx="1646682" cy="701801"/>
            </a:xfrm>
            <a:prstGeom prst="rect">
              <a:avLst/>
            </a:prstGeom>
          </p:spPr>
        </p:pic>
      </p:grpSp>
      <p:grpSp>
        <p:nvGrpSpPr>
          <p:cNvPr id="7" name="object 7"/>
          <p:cNvGrpSpPr/>
          <p:nvPr/>
        </p:nvGrpSpPr>
        <p:grpSpPr>
          <a:xfrm>
            <a:off x="8764523" y="1749551"/>
            <a:ext cx="3192780" cy="4234180"/>
            <a:chOff x="8764523" y="1749551"/>
            <a:chExt cx="3192780" cy="4234180"/>
          </a:xfrm>
        </p:grpSpPr>
        <p:pic>
          <p:nvPicPr>
            <p:cNvPr id="8" name="object 8"/>
            <p:cNvPicPr/>
            <p:nvPr/>
          </p:nvPicPr>
          <p:blipFill>
            <a:blip r:embed="rId5" cstate="print"/>
            <a:stretch>
              <a:fillRect/>
            </a:stretch>
          </p:blipFill>
          <p:spPr>
            <a:xfrm>
              <a:off x="8764523" y="4030979"/>
              <a:ext cx="3124200" cy="1952244"/>
            </a:xfrm>
            <a:prstGeom prst="rect">
              <a:avLst/>
            </a:prstGeom>
          </p:spPr>
        </p:pic>
        <p:pic>
          <p:nvPicPr>
            <p:cNvPr id="9" name="object 9"/>
            <p:cNvPicPr/>
            <p:nvPr/>
          </p:nvPicPr>
          <p:blipFill>
            <a:blip r:embed="rId6" cstate="print"/>
            <a:stretch>
              <a:fillRect/>
            </a:stretch>
          </p:blipFill>
          <p:spPr>
            <a:xfrm>
              <a:off x="8764523" y="1749551"/>
              <a:ext cx="3192779" cy="2281428"/>
            </a:xfrm>
            <a:prstGeom prst="rect">
              <a:avLst/>
            </a:prstGeom>
          </p:spPr>
        </p:pic>
      </p:grpSp>
      <p:grpSp>
        <p:nvGrpSpPr>
          <p:cNvPr id="10" name="object 10"/>
          <p:cNvGrpSpPr/>
          <p:nvPr/>
        </p:nvGrpSpPr>
        <p:grpSpPr>
          <a:xfrm>
            <a:off x="3613403" y="1641348"/>
            <a:ext cx="5081270" cy="4371340"/>
            <a:chOff x="3613403" y="1641348"/>
            <a:chExt cx="5081270" cy="4371340"/>
          </a:xfrm>
        </p:grpSpPr>
        <p:pic>
          <p:nvPicPr>
            <p:cNvPr id="11" name="object 11"/>
            <p:cNvPicPr/>
            <p:nvPr/>
          </p:nvPicPr>
          <p:blipFill>
            <a:blip r:embed="rId7" cstate="print"/>
            <a:stretch>
              <a:fillRect/>
            </a:stretch>
          </p:blipFill>
          <p:spPr>
            <a:xfrm>
              <a:off x="3613403" y="1749551"/>
              <a:ext cx="5081015" cy="4262628"/>
            </a:xfrm>
            <a:prstGeom prst="rect">
              <a:avLst/>
            </a:prstGeom>
          </p:spPr>
        </p:pic>
        <p:pic>
          <p:nvPicPr>
            <p:cNvPr id="12" name="object 12"/>
            <p:cNvPicPr/>
            <p:nvPr/>
          </p:nvPicPr>
          <p:blipFill>
            <a:blip r:embed="rId8" cstate="print"/>
            <a:stretch>
              <a:fillRect/>
            </a:stretch>
          </p:blipFill>
          <p:spPr>
            <a:xfrm>
              <a:off x="4779263" y="1641348"/>
              <a:ext cx="2743962" cy="933450"/>
            </a:xfrm>
            <a:prstGeom prst="rect">
              <a:avLst/>
            </a:prstGeom>
          </p:spPr>
        </p:pic>
        <p:pic>
          <p:nvPicPr>
            <p:cNvPr id="13" name="object 13"/>
            <p:cNvPicPr/>
            <p:nvPr/>
          </p:nvPicPr>
          <p:blipFill>
            <a:blip r:embed="rId9" cstate="print"/>
            <a:stretch>
              <a:fillRect/>
            </a:stretch>
          </p:blipFill>
          <p:spPr>
            <a:xfrm>
              <a:off x="4799075" y="1647444"/>
              <a:ext cx="2704337" cy="893826"/>
            </a:xfrm>
            <a:prstGeom prst="rect">
              <a:avLst/>
            </a:prstGeom>
          </p:spPr>
        </p:pic>
      </p:grpSp>
      <p:sp>
        <p:nvSpPr>
          <p:cNvPr id="14" name="object 14"/>
          <p:cNvSpPr txBox="1"/>
          <p:nvPr/>
        </p:nvSpPr>
        <p:spPr>
          <a:xfrm>
            <a:off x="2048636" y="3958844"/>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高端材料</a:t>
            </a:r>
            <a:endParaRPr sz="2400">
              <a:latin typeface="微软雅黑"/>
              <a:cs typeface="微软雅黑"/>
            </a:endParaRPr>
          </a:p>
        </p:txBody>
      </p:sp>
      <p:sp>
        <p:nvSpPr>
          <p:cNvPr id="15" name="object 15"/>
          <p:cNvSpPr txBox="1"/>
          <p:nvPr/>
        </p:nvSpPr>
        <p:spPr>
          <a:xfrm>
            <a:off x="9652254" y="1851786"/>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0D0D0D"/>
                </a:solidFill>
                <a:latin typeface="微软雅黑"/>
                <a:cs typeface="微软雅黑"/>
              </a:rPr>
              <a:t>信息材料</a:t>
            </a:r>
            <a:endParaRPr sz="2400">
              <a:latin typeface="微软雅黑"/>
              <a:cs typeface="微软雅黑"/>
            </a:endParaRPr>
          </a:p>
        </p:txBody>
      </p:sp>
      <p:sp>
        <p:nvSpPr>
          <p:cNvPr id="16" name="object 16"/>
          <p:cNvSpPr txBox="1"/>
          <p:nvPr/>
        </p:nvSpPr>
        <p:spPr>
          <a:xfrm>
            <a:off x="9499854" y="5580075"/>
            <a:ext cx="15494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电子化学品</a:t>
            </a:r>
            <a:endParaRPr sz="2400">
              <a:latin typeface="微软雅黑"/>
              <a:cs typeface="微软雅黑"/>
            </a:endParaRPr>
          </a:p>
        </p:txBody>
      </p:sp>
      <p:sp>
        <p:nvSpPr>
          <p:cNvPr id="17" name="object 17"/>
          <p:cNvSpPr txBox="1"/>
          <p:nvPr/>
        </p:nvSpPr>
        <p:spPr>
          <a:xfrm>
            <a:off x="5075301" y="1804492"/>
            <a:ext cx="2156460" cy="452120"/>
          </a:xfrm>
          <a:prstGeom prst="rect">
            <a:avLst/>
          </a:prstGeom>
        </p:spPr>
        <p:txBody>
          <a:bodyPr wrap="square" lIns="0" tIns="12065" rIns="0" bIns="0" rtlCol="0" vert="horz">
            <a:spAutoFit/>
          </a:bodyPr>
          <a:lstStyle/>
          <a:p>
            <a:pPr marL="12700">
              <a:lnSpc>
                <a:spcPct val="100000"/>
              </a:lnSpc>
              <a:spcBef>
                <a:spcPts val="95"/>
              </a:spcBef>
            </a:pPr>
            <a:r>
              <a:rPr dirty="0" sz="2800" spc="-10">
                <a:latin typeface="微软雅黑"/>
                <a:cs typeface="微软雅黑"/>
              </a:rPr>
              <a:t>日用化学工业</a:t>
            </a:r>
            <a:endParaRPr sz="2800">
              <a:latin typeface="微软雅黑"/>
              <a:cs typeface="微软雅黑"/>
            </a:endParaRPr>
          </a:p>
        </p:txBody>
      </p:sp>
      <p:sp>
        <p:nvSpPr>
          <p:cNvPr id="18" name="object 18"/>
          <p:cNvSpPr txBox="1">
            <a:spLocks noGrp="1"/>
          </p:cNvSpPr>
          <p:nvPr>
            <p:ph type="title"/>
          </p:nvPr>
        </p:nvSpPr>
        <p:spPr>
          <a:xfrm>
            <a:off x="1660905" y="167767"/>
            <a:ext cx="420052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0">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化工做啥</a:t>
            </a:r>
            <a:endParaRPr sz="3600">
              <a:latin typeface="黑体"/>
              <a:cs typeface="黑体"/>
            </a:endParaRPr>
          </a:p>
        </p:txBody>
      </p:sp>
      <p:pic>
        <p:nvPicPr>
          <p:cNvPr id="19" name="object 19"/>
          <p:cNvPicPr/>
          <p:nvPr/>
        </p:nvPicPr>
        <p:blipFill>
          <a:blip r:embed="rId10" cstate="print"/>
          <a:stretch>
            <a:fillRect/>
          </a:stretch>
        </p:blipFill>
        <p:spPr>
          <a:xfrm>
            <a:off x="608076" y="961644"/>
            <a:ext cx="2132838" cy="1340358"/>
          </a:xfrm>
          <a:prstGeom prst="rect">
            <a:avLst/>
          </a:prstGeom>
        </p:spPr>
      </p:pic>
      <p:sp>
        <p:nvSpPr>
          <p:cNvPr id="20" name="object 20"/>
          <p:cNvSpPr txBox="1"/>
          <p:nvPr/>
        </p:nvSpPr>
        <p:spPr>
          <a:xfrm>
            <a:off x="325932" y="1040079"/>
            <a:ext cx="2176145" cy="1124585"/>
          </a:xfrm>
          <a:prstGeom prst="rect">
            <a:avLst/>
          </a:prstGeom>
        </p:spPr>
        <p:txBody>
          <a:bodyPr wrap="square" lIns="0" tIns="13335" rIns="0" bIns="0" rtlCol="0" vert="horz">
            <a:spAutoFit/>
          </a:bodyPr>
          <a:lstStyle/>
          <a:p>
            <a:pPr marL="535305">
              <a:lnSpc>
                <a:spcPct val="100000"/>
              </a:lnSpc>
              <a:spcBef>
                <a:spcPts val="105"/>
              </a:spcBef>
            </a:pPr>
            <a:r>
              <a:rPr dirty="0" sz="3200" b="1">
                <a:latin typeface="等线"/>
                <a:cs typeface="等线"/>
              </a:rPr>
              <a:t>精细化工</a:t>
            </a:r>
            <a:endParaRPr sz="3200">
              <a:latin typeface="等线"/>
              <a:cs typeface="等线"/>
            </a:endParaRPr>
          </a:p>
          <a:p>
            <a:pPr marL="12700">
              <a:lnSpc>
                <a:spcPct val="100000"/>
              </a:lnSpc>
              <a:spcBef>
                <a:spcPts val="1925"/>
              </a:spcBef>
            </a:pPr>
            <a:r>
              <a:rPr dirty="0" sz="2400">
                <a:solidFill>
                  <a:srgbClr val="0D0D0D"/>
                </a:solidFill>
                <a:latin typeface="微软雅黑"/>
                <a:cs typeface="微软雅黑"/>
              </a:rPr>
              <a:t>生物化工</a:t>
            </a:r>
            <a:endParaRPr sz="2400">
              <a:latin typeface="微软雅黑"/>
              <a:cs typeface="微软雅黑"/>
            </a:endParaRPr>
          </a:p>
        </p:txBody>
      </p:sp>
      <p:sp>
        <p:nvSpPr>
          <p:cNvPr id="21" name="object 21"/>
          <p:cNvSpPr txBox="1"/>
          <p:nvPr/>
        </p:nvSpPr>
        <p:spPr>
          <a:xfrm>
            <a:off x="11609069" y="6596186"/>
            <a:ext cx="525780" cy="222885"/>
          </a:xfrm>
          <a:prstGeom prst="rect">
            <a:avLst/>
          </a:prstGeom>
        </p:spPr>
        <p:txBody>
          <a:bodyPr wrap="square" lIns="0" tIns="0" rIns="0" bIns="0" rtlCol="0" vert="horz">
            <a:spAutoFit/>
          </a:bodyPr>
          <a:lstStyle/>
          <a:p>
            <a:pPr marL="12700">
              <a:lnSpc>
                <a:spcPts val="1630"/>
              </a:lnSpc>
            </a:pPr>
            <a:r>
              <a:rPr dirty="0" sz="1400" spc="5" b="1">
                <a:solidFill>
                  <a:srgbClr val="FFFFFF"/>
                </a:solidFill>
                <a:latin typeface="Times New Roman"/>
                <a:cs typeface="Times New Roman"/>
              </a:rPr>
              <a:t>41/120</a:t>
            </a:r>
            <a:endParaRPr sz="1400">
              <a:latin typeface="Times New Roman"/>
              <a:cs typeface="Times New Roman"/>
            </a:endParaRPr>
          </a:p>
        </p:txBody>
      </p:sp>
      <p:sp>
        <p:nvSpPr>
          <p:cNvPr id="22" name="object 2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2875915"/>
            <a:chOff x="0" y="958596"/>
            <a:chExt cx="12192000" cy="287591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2165604" y="1647444"/>
              <a:ext cx="3531108" cy="2186939"/>
            </a:xfrm>
            <a:prstGeom prst="rect">
              <a:avLst/>
            </a:prstGeom>
          </p:spPr>
        </p:pic>
      </p:grpSp>
      <p:pic>
        <p:nvPicPr>
          <p:cNvPr id="5" name="object 5"/>
          <p:cNvPicPr/>
          <p:nvPr/>
        </p:nvPicPr>
        <p:blipFill>
          <a:blip r:embed="rId3" cstate="print"/>
          <a:stretch>
            <a:fillRect/>
          </a:stretch>
        </p:blipFill>
        <p:spPr>
          <a:xfrm>
            <a:off x="6286500" y="4062984"/>
            <a:ext cx="3447288" cy="2296668"/>
          </a:xfrm>
          <a:prstGeom prst="rect">
            <a:avLst/>
          </a:prstGeom>
        </p:spPr>
      </p:pic>
      <p:pic>
        <p:nvPicPr>
          <p:cNvPr id="6" name="object 6"/>
          <p:cNvPicPr/>
          <p:nvPr/>
        </p:nvPicPr>
        <p:blipFill>
          <a:blip r:embed="rId4" cstate="print"/>
          <a:stretch>
            <a:fillRect/>
          </a:stretch>
        </p:blipFill>
        <p:spPr>
          <a:xfrm>
            <a:off x="6394703" y="1606296"/>
            <a:ext cx="3229355" cy="2345435"/>
          </a:xfrm>
          <a:prstGeom prst="rect">
            <a:avLst/>
          </a:prstGeom>
        </p:spPr>
      </p:pic>
      <p:pic>
        <p:nvPicPr>
          <p:cNvPr id="7" name="object 7"/>
          <p:cNvPicPr/>
          <p:nvPr/>
        </p:nvPicPr>
        <p:blipFill>
          <a:blip r:embed="rId5" cstate="print"/>
          <a:stretch>
            <a:fillRect/>
          </a:stretch>
        </p:blipFill>
        <p:spPr>
          <a:xfrm>
            <a:off x="2165604" y="3966971"/>
            <a:ext cx="3531108" cy="2490216"/>
          </a:xfrm>
          <a:prstGeom prst="rect">
            <a:avLst/>
          </a:prstGeom>
        </p:spPr>
      </p:pic>
      <p:sp>
        <p:nvSpPr>
          <p:cNvPr id="8" name="object 8"/>
          <p:cNvSpPr txBox="1"/>
          <p:nvPr/>
        </p:nvSpPr>
        <p:spPr>
          <a:xfrm>
            <a:off x="2776473" y="1880361"/>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环境化工</a:t>
            </a:r>
            <a:endParaRPr sz="2400">
              <a:latin typeface="微软雅黑"/>
              <a:cs typeface="微软雅黑"/>
            </a:endParaRPr>
          </a:p>
        </p:txBody>
      </p:sp>
      <p:sp>
        <p:nvSpPr>
          <p:cNvPr id="9" name="object 9"/>
          <p:cNvSpPr txBox="1"/>
          <p:nvPr/>
        </p:nvSpPr>
        <p:spPr>
          <a:xfrm>
            <a:off x="2842641" y="4180078"/>
            <a:ext cx="124587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海洋化工</a:t>
            </a:r>
            <a:endParaRPr sz="2400">
              <a:latin typeface="微软雅黑"/>
              <a:cs typeface="微软雅黑"/>
            </a:endParaRPr>
          </a:p>
        </p:txBody>
      </p:sp>
      <p:sp>
        <p:nvSpPr>
          <p:cNvPr id="10" name="object 10"/>
          <p:cNvSpPr txBox="1"/>
          <p:nvPr/>
        </p:nvSpPr>
        <p:spPr>
          <a:xfrm>
            <a:off x="7423150" y="1795729"/>
            <a:ext cx="939800"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0479CC"/>
                </a:solidFill>
                <a:latin typeface="微软雅黑"/>
                <a:cs typeface="微软雅黑"/>
              </a:rPr>
              <a:t>核化工</a:t>
            </a:r>
            <a:endParaRPr sz="2400">
              <a:latin typeface="微软雅黑"/>
              <a:cs typeface="微软雅黑"/>
            </a:endParaRPr>
          </a:p>
        </p:txBody>
      </p:sp>
      <p:sp>
        <p:nvSpPr>
          <p:cNvPr id="11" name="object 11"/>
          <p:cNvSpPr txBox="1"/>
          <p:nvPr/>
        </p:nvSpPr>
        <p:spPr>
          <a:xfrm>
            <a:off x="7143750" y="5598972"/>
            <a:ext cx="15494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微软雅黑"/>
                <a:cs typeface="微软雅黑"/>
              </a:rPr>
              <a:t>火工品化工</a:t>
            </a:r>
            <a:endParaRPr sz="2400">
              <a:latin typeface="微软雅黑"/>
              <a:cs typeface="微软雅黑"/>
            </a:endParaRPr>
          </a:p>
        </p:txBody>
      </p:sp>
      <p:sp>
        <p:nvSpPr>
          <p:cNvPr id="12" name="object 12"/>
          <p:cNvSpPr txBox="1">
            <a:spLocks noGrp="1"/>
          </p:cNvSpPr>
          <p:nvPr>
            <p:ph type="title"/>
          </p:nvPr>
        </p:nvSpPr>
        <p:spPr>
          <a:xfrm>
            <a:off x="1660905" y="167767"/>
            <a:ext cx="420052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1.2</a:t>
            </a:r>
            <a:r>
              <a:rPr dirty="0" spc="1100">
                <a:latin typeface="Tahoma"/>
                <a:cs typeface="Tahoma"/>
              </a:rPr>
              <a:t> </a:t>
            </a:r>
            <a:r>
              <a:rPr dirty="0" spc="-5"/>
              <a:t>化工</a:t>
            </a:r>
            <a:r>
              <a:rPr dirty="0">
                <a:latin typeface="Tahoma"/>
                <a:cs typeface="Tahoma"/>
              </a:rPr>
              <a:t>-</a:t>
            </a:r>
            <a:r>
              <a:rPr dirty="0" sz="3600" spc="-5">
                <a:solidFill>
                  <a:srgbClr val="000000"/>
                </a:solidFill>
                <a:latin typeface="黑体"/>
                <a:cs typeface="黑体"/>
              </a:rPr>
              <a:t>化工做啥</a:t>
            </a:r>
            <a:endParaRPr sz="3600">
              <a:latin typeface="黑体"/>
              <a:cs typeface="黑体"/>
            </a:endParaRPr>
          </a:p>
        </p:txBody>
      </p:sp>
      <p:pic>
        <p:nvPicPr>
          <p:cNvPr id="13" name="object 13"/>
          <p:cNvPicPr/>
          <p:nvPr/>
        </p:nvPicPr>
        <p:blipFill>
          <a:blip r:embed="rId6" cstate="print"/>
          <a:stretch>
            <a:fillRect/>
          </a:stretch>
        </p:blipFill>
        <p:spPr>
          <a:xfrm>
            <a:off x="998219" y="990600"/>
            <a:ext cx="1319021" cy="1337310"/>
          </a:xfrm>
          <a:prstGeom prst="rect">
            <a:avLst/>
          </a:prstGeom>
        </p:spPr>
      </p:pic>
      <p:sp>
        <p:nvSpPr>
          <p:cNvPr id="14" name="object 14"/>
          <p:cNvSpPr txBox="1"/>
          <p:nvPr/>
        </p:nvSpPr>
        <p:spPr>
          <a:xfrm>
            <a:off x="1239418" y="1069086"/>
            <a:ext cx="839469"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其他</a:t>
            </a:r>
            <a:endParaRPr sz="3200">
              <a:latin typeface="等线"/>
              <a:cs typeface="等线"/>
            </a:endParaRPr>
          </a:p>
        </p:txBody>
      </p:sp>
      <p:sp>
        <p:nvSpPr>
          <p:cNvPr id="15" name="object 1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16" name="object 1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026660"/>
            <a:chOff x="0" y="958596"/>
            <a:chExt cx="12192000" cy="5026660"/>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2749295" y="1796796"/>
              <a:ext cx="7773924" cy="4187952"/>
            </a:xfrm>
            <a:prstGeom prst="rect">
              <a:avLst/>
            </a:prstGeom>
          </p:spPr>
        </p:pic>
        <p:pic>
          <p:nvPicPr>
            <p:cNvPr id="5" name="object 5"/>
            <p:cNvPicPr/>
            <p:nvPr/>
          </p:nvPicPr>
          <p:blipFill>
            <a:blip r:embed="rId3" cstate="print"/>
            <a:stretch>
              <a:fillRect/>
            </a:stretch>
          </p:blipFill>
          <p:spPr>
            <a:xfrm>
              <a:off x="406908" y="1046988"/>
              <a:ext cx="2541270" cy="1340358"/>
            </a:xfrm>
            <a:prstGeom prst="rect">
              <a:avLst/>
            </a:prstGeom>
          </p:spPr>
        </p:pic>
      </p:grpSp>
      <p:sp>
        <p:nvSpPr>
          <p:cNvPr id="6" name="object 6"/>
          <p:cNvSpPr txBox="1"/>
          <p:nvPr/>
        </p:nvSpPr>
        <p:spPr>
          <a:xfrm>
            <a:off x="1660905" y="167767"/>
            <a:ext cx="420052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1.2</a:t>
            </a:r>
            <a:r>
              <a:rPr dirty="0" sz="4000" spc="1100" b="1">
                <a:solidFill>
                  <a:srgbClr val="1556AD"/>
                </a:solidFill>
                <a:latin typeface="Tahoma"/>
                <a:cs typeface="Tahoma"/>
              </a:rPr>
              <a:t> </a:t>
            </a:r>
            <a:r>
              <a:rPr dirty="0" sz="4000" spc="-5" b="1">
                <a:solidFill>
                  <a:srgbClr val="1556AD"/>
                </a:solidFill>
                <a:latin typeface="等线"/>
                <a:cs typeface="等线"/>
              </a:rPr>
              <a:t>化工</a:t>
            </a:r>
            <a:r>
              <a:rPr dirty="0" sz="4000" b="1">
                <a:solidFill>
                  <a:srgbClr val="1556AD"/>
                </a:solidFill>
                <a:latin typeface="Tahoma"/>
                <a:cs typeface="Tahoma"/>
              </a:rPr>
              <a:t>-</a:t>
            </a:r>
            <a:r>
              <a:rPr dirty="0" sz="3600" spc="-5" b="1">
                <a:latin typeface="黑体"/>
                <a:cs typeface="黑体"/>
              </a:rPr>
              <a:t>化工做啥</a:t>
            </a:r>
            <a:endParaRPr sz="3600">
              <a:latin typeface="黑体"/>
              <a:cs typeface="黑体"/>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7" name="object 7"/>
          <p:cNvSpPr txBox="1"/>
          <p:nvPr/>
        </p:nvSpPr>
        <p:spPr>
          <a:xfrm>
            <a:off x="648716" y="1126363"/>
            <a:ext cx="2059939"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新基建化工</a:t>
            </a:r>
            <a:endParaRPr sz="3200">
              <a:latin typeface="等线"/>
              <a:cs typeface="等线"/>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4179" y="1340109"/>
            <a:ext cx="6950420" cy="5170181"/>
          </a:xfrm>
          <a:prstGeom prst="rect">
            <a:avLst/>
          </a:prstGeom>
        </p:spPr>
      </p:pic>
      <p:grpSp>
        <p:nvGrpSpPr>
          <p:cNvPr id="3" name="object 3"/>
          <p:cNvGrpSpPr/>
          <p:nvPr/>
        </p:nvGrpSpPr>
        <p:grpSpPr>
          <a:xfrm>
            <a:off x="0" y="958596"/>
            <a:ext cx="12192000" cy="863600"/>
            <a:chOff x="0" y="958596"/>
            <a:chExt cx="12192000" cy="863600"/>
          </a:xfrm>
        </p:grpSpPr>
        <p:sp>
          <p:nvSpPr>
            <p:cNvPr id="4" name="object 4"/>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5" name="object 5"/>
            <p:cNvPicPr/>
            <p:nvPr/>
          </p:nvPicPr>
          <p:blipFill>
            <a:blip r:embed="rId3" cstate="print"/>
            <a:stretch>
              <a:fillRect/>
            </a:stretch>
          </p:blipFill>
          <p:spPr>
            <a:xfrm>
              <a:off x="507281" y="1056106"/>
              <a:ext cx="2358773" cy="765918"/>
            </a:xfrm>
            <a:prstGeom prst="rect">
              <a:avLst/>
            </a:prstGeom>
          </p:spPr>
        </p:pic>
      </p:grpSp>
      <p:sp>
        <p:nvSpPr>
          <p:cNvPr id="6" name="object 6"/>
          <p:cNvSpPr txBox="1"/>
          <p:nvPr/>
        </p:nvSpPr>
        <p:spPr>
          <a:xfrm>
            <a:off x="1660905" y="167767"/>
            <a:ext cx="4200525"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1.2</a:t>
            </a:r>
            <a:r>
              <a:rPr dirty="0" sz="4000" spc="1100" b="1">
                <a:solidFill>
                  <a:srgbClr val="1556AD"/>
                </a:solidFill>
                <a:latin typeface="Tahoma"/>
                <a:cs typeface="Tahoma"/>
              </a:rPr>
              <a:t> </a:t>
            </a:r>
            <a:r>
              <a:rPr dirty="0" sz="4000" spc="-5" b="1">
                <a:solidFill>
                  <a:srgbClr val="1556AD"/>
                </a:solidFill>
                <a:latin typeface="等线"/>
                <a:cs typeface="等线"/>
              </a:rPr>
              <a:t>化工</a:t>
            </a:r>
            <a:r>
              <a:rPr dirty="0" sz="4000" b="1">
                <a:solidFill>
                  <a:srgbClr val="1556AD"/>
                </a:solidFill>
                <a:latin typeface="Tahoma"/>
                <a:cs typeface="Tahoma"/>
              </a:rPr>
              <a:t>-</a:t>
            </a:r>
            <a:r>
              <a:rPr dirty="0" sz="3600" spc="-5" b="1">
                <a:latin typeface="黑体"/>
                <a:cs typeface="黑体"/>
              </a:rPr>
              <a:t>化工做啥</a:t>
            </a:r>
            <a:endParaRPr sz="3600">
              <a:latin typeface="黑体"/>
              <a:cs typeface="黑体"/>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7" name="object 7"/>
          <p:cNvSpPr txBox="1"/>
          <p:nvPr/>
        </p:nvSpPr>
        <p:spPr>
          <a:xfrm>
            <a:off x="648716" y="1126363"/>
            <a:ext cx="2059939" cy="513715"/>
          </a:xfrm>
          <a:prstGeom prst="rect">
            <a:avLst/>
          </a:prstGeom>
        </p:spPr>
        <p:txBody>
          <a:bodyPr wrap="square" lIns="0" tIns="13335" rIns="0" bIns="0" rtlCol="0" vert="horz">
            <a:spAutoFit/>
          </a:bodyPr>
          <a:lstStyle/>
          <a:p>
            <a:pPr marL="12700">
              <a:lnSpc>
                <a:spcPct val="100000"/>
              </a:lnSpc>
              <a:spcBef>
                <a:spcPts val="105"/>
              </a:spcBef>
            </a:pPr>
            <a:r>
              <a:rPr dirty="0" sz="3200" b="1">
                <a:latin typeface="等线"/>
                <a:cs typeface="等线"/>
              </a:rPr>
              <a:t>新基建化工</a:t>
            </a:r>
            <a:endParaRPr sz="3200">
              <a:latin typeface="等线"/>
              <a:cs typeface="等线"/>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2700" y="0"/>
            <a:ext cx="7556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Times New Roman"/>
                <a:cs typeface="Times New Roman"/>
              </a:rPr>
              <a:t>/</a:t>
            </a:r>
            <a:endParaRPr sz="1400">
              <a:latin typeface="Times New Roman"/>
              <a:cs typeface="Times New Roman"/>
            </a:endParaRPr>
          </a:p>
        </p:txBody>
      </p:sp>
      <p:sp>
        <p:nvSpPr>
          <p:cNvPr id="4" name="object 4"/>
          <p:cNvSpPr txBox="1"/>
          <p:nvPr/>
        </p:nvSpPr>
        <p:spPr>
          <a:xfrm>
            <a:off x="1590802" y="1383665"/>
            <a:ext cx="9175750" cy="3886200"/>
          </a:xfrm>
          <a:prstGeom prst="rect">
            <a:avLst/>
          </a:prstGeom>
        </p:spPr>
        <p:txBody>
          <a:bodyPr wrap="square" lIns="0" tIns="12065" rIns="0" bIns="0" rtlCol="0" vert="horz">
            <a:spAutoFit/>
          </a:bodyPr>
          <a:lstStyle/>
          <a:p>
            <a:pPr marL="1453515" marR="1617980" indent="-1143635">
              <a:lnSpc>
                <a:spcPct val="110100"/>
              </a:lnSpc>
              <a:spcBef>
                <a:spcPts val="95"/>
              </a:spcBef>
            </a:pPr>
            <a:r>
              <a:rPr dirty="0" sz="3000">
                <a:latin typeface="黑体"/>
                <a:cs typeface="黑体"/>
              </a:rPr>
              <a:t>构成客观世界的三大要素或称三大基础：  </a:t>
            </a:r>
            <a:r>
              <a:rPr dirty="0" sz="3000">
                <a:solidFill>
                  <a:srgbClr val="0000FF"/>
                </a:solidFill>
                <a:latin typeface="黑体"/>
                <a:cs typeface="黑体"/>
              </a:rPr>
              <a:t>物质（材料）、能量（能源）和信息</a:t>
            </a:r>
            <a:endParaRPr sz="3000">
              <a:latin typeface="黑体"/>
              <a:cs typeface="黑体"/>
            </a:endParaRPr>
          </a:p>
          <a:p>
            <a:pPr>
              <a:lnSpc>
                <a:spcPct val="100000"/>
              </a:lnSpc>
              <a:spcBef>
                <a:spcPts val="55"/>
              </a:spcBef>
            </a:pPr>
            <a:endParaRPr sz="3050">
              <a:latin typeface="黑体"/>
              <a:cs typeface="黑体"/>
            </a:endParaRPr>
          </a:p>
          <a:p>
            <a:pPr marL="1453515" marR="1998980">
              <a:lnSpc>
                <a:spcPct val="110000"/>
              </a:lnSpc>
            </a:pPr>
            <a:r>
              <a:rPr dirty="0" sz="3000">
                <a:solidFill>
                  <a:srgbClr val="C00000"/>
                </a:solidFill>
                <a:latin typeface="黑体"/>
                <a:cs typeface="黑体"/>
              </a:rPr>
              <a:t>没有物质，什么东西也不存在；  没有能量，什么事情也不会发生； 没有信息，什么事物也没有意义。</a:t>
            </a:r>
            <a:endParaRPr sz="3000">
              <a:latin typeface="黑体"/>
              <a:cs typeface="黑体"/>
            </a:endParaRPr>
          </a:p>
          <a:p>
            <a:pPr marL="12700">
              <a:lnSpc>
                <a:spcPct val="100000"/>
              </a:lnSpc>
              <a:spcBef>
                <a:spcPts val="2310"/>
              </a:spcBef>
            </a:pPr>
            <a:r>
              <a:rPr dirty="0" sz="3600">
                <a:solidFill>
                  <a:srgbClr val="C00000"/>
                </a:solidFill>
                <a:latin typeface="黑体"/>
                <a:cs typeface="黑体"/>
              </a:rPr>
              <a:t>化工创造物质，能源提供能量，智慧掌控信息</a:t>
            </a:r>
            <a:endParaRPr sz="3600">
              <a:latin typeface="黑体"/>
              <a:cs typeface="黑体"/>
            </a:endParaRPr>
          </a:p>
        </p:txBody>
      </p:sp>
      <p:sp>
        <p:nvSpPr>
          <p:cNvPr id="5" name="object 5"/>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6" name="object 6"/>
          <p:cNvSpPr txBox="1"/>
          <p:nvPr/>
        </p:nvSpPr>
        <p:spPr>
          <a:xfrm>
            <a:off x="3461003" y="5811011"/>
            <a:ext cx="5270500" cy="708660"/>
          </a:xfrm>
          <a:prstGeom prst="rect">
            <a:avLst/>
          </a:prstGeom>
          <a:solidFill>
            <a:srgbClr val="C8F9FB"/>
          </a:solidFill>
        </p:spPr>
        <p:txBody>
          <a:bodyPr wrap="square" lIns="0" tIns="19685" rIns="0" bIns="0" rtlCol="0" vert="horz">
            <a:spAutoFit/>
          </a:bodyPr>
          <a:lstStyle/>
          <a:p>
            <a:pPr marL="323850">
              <a:lnSpc>
                <a:spcPct val="100000"/>
              </a:lnSpc>
              <a:spcBef>
                <a:spcPts val="155"/>
              </a:spcBef>
            </a:pPr>
            <a:r>
              <a:rPr dirty="0" sz="4000" spc="-10" b="1">
                <a:solidFill>
                  <a:srgbClr val="1556AD"/>
                </a:solidFill>
                <a:latin typeface="等线"/>
                <a:cs typeface="等线"/>
              </a:rPr>
              <a:t>智慧能源与智能化工</a:t>
            </a:r>
            <a:endParaRPr sz="4000">
              <a:latin typeface="等线"/>
              <a:cs typeface="等线"/>
            </a:endParaRPr>
          </a:p>
        </p:txBody>
      </p:sp>
      <p:grpSp>
        <p:nvGrpSpPr>
          <p:cNvPr id="7" name="object 7"/>
          <p:cNvGrpSpPr/>
          <p:nvPr/>
        </p:nvGrpSpPr>
        <p:grpSpPr>
          <a:xfrm>
            <a:off x="5821679" y="5359908"/>
            <a:ext cx="394970" cy="457200"/>
            <a:chOff x="5821679" y="5359908"/>
            <a:chExt cx="394970" cy="457200"/>
          </a:xfrm>
        </p:grpSpPr>
        <p:sp>
          <p:nvSpPr>
            <p:cNvPr id="8" name="object 8"/>
            <p:cNvSpPr/>
            <p:nvPr/>
          </p:nvSpPr>
          <p:spPr>
            <a:xfrm>
              <a:off x="5827775" y="5366004"/>
              <a:ext cx="382905" cy="445134"/>
            </a:xfrm>
            <a:custGeom>
              <a:avLst/>
              <a:gdLst/>
              <a:ahLst/>
              <a:cxnLst/>
              <a:rect l="l" t="t" r="r" b="b"/>
              <a:pathLst>
                <a:path w="382904" h="445135">
                  <a:moveTo>
                    <a:pt x="286893" y="0"/>
                  </a:moveTo>
                  <a:lnTo>
                    <a:pt x="95631" y="0"/>
                  </a:lnTo>
                  <a:lnTo>
                    <a:pt x="95631" y="253746"/>
                  </a:lnTo>
                  <a:lnTo>
                    <a:pt x="0" y="253746"/>
                  </a:lnTo>
                  <a:lnTo>
                    <a:pt x="191262" y="445008"/>
                  </a:lnTo>
                  <a:lnTo>
                    <a:pt x="382524" y="253746"/>
                  </a:lnTo>
                  <a:lnTo>
                    <a:pt x="286893" y="253746"/>
                  </a:lnTo>
                  <a:lnTo>
                    <a:pt x="286893" y="0"/>
                  </a:lnTo>
                  <a:close/>
                </a:path>
              </a:pathLst>
            </a:custGeom>
            <a:solidFill>
              <a:srgbClr val="0E6EC5"/>
            </a:solidFill>
          </p:spPr>
          <p:txBody>
            <a:bodyPr wrap="square" lIns="0" tIns="0" rIns="0" bIns="0" rtlCol="0"/>
            <a:lstStyle/>
            <a:p/>
          </p:txBody>
        </p:sp>
        <p:sp>
          <p:nvSpPr>
            <p:cNvPr id="9" name="object 9"/>
            <p:cNvSpPr/>
            <p:nvPr/>
          </p:nvSpPr>
          <p:spPr>
            <a:xfrm>
              <a:off x="5827775" y="5366004"/>
              <a:ext cx="382905" cy="445134"/>
            </a:xfrm>
            <a:custGeom>
              <a:avLst/>
              <a:gdLst/>
              <a:ahLst/>
              <a:cxnLst/>
              <a:rect l="l" t="t" r="r" b="b"/>
              <a:pathLst>
                <a:path w="382904" h="445135">
                  <a:moveTo>
                    <a:pt x="0" y="253746"/>
                  </a:moveTo>
                  <a:lnTo>
                    <a:pt x="95631" y="253746"/>
                  </a:lnTo>
                  <a:lnTo>
                    <a:pt x="95631" y="0"/>
                  </a:lnTo>
                  <a:lnTo>
                    <a:pt x="286893" y="0"/>
                  </a:lnTo>
                  <a:lnTo>
                    <a:pt x="286893" y="253746"/>
                  </a:lnTo>
                  <a:lnTo>
                    <a:pt x="382524" y="253746"/>
                  </a:lnTo>
                  <a:lnTo>
                    <a:pt x="191262" y="445008"/>
                  </a:lnTo>
                  <a:lnTo>
                    <a:pt x="0" y="253746"/>
                  </a:lnTo>
                  <a:close/>
                </a:path>
              </a:pathLst>
            </a:custGeom>
            <a:ln w="12192">
              <a:solidFill>
                <a:srgbClr val="085091"/>
              </a:solidFill>
            </a:ln>
          </p:spPr>
          <p:txBody>
            <a:bodyPr wrap="square" lIns="0" tIns="0" rIns="0" bIns="0" rtlCol="0"/>
            <a:lstStyle/>
            <a:p/>
          </p:txBody>
        </p:sp>
      </p:grpSp>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11" name="object 1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pic>
        <p:nvPicPr>
          <p:cNvPr id="11" name="object 11"/>
          <p:cNvPicPr/>
          <p:nvPr/>
        </p:nvPicPr>
        <p:blipFill>
          <a:blip r:embed="rId3" cstate="print"/>
          <a:stretch>
            <a:fillRect/>
          </a:stretch>
        </p:blipFill>
        <p:spPr>
          <a:xfrm>
            <a:off x="644651" y="1199457"/>
            <a:ext cx="4959096" cy="5064182"/>
          </a:xfrm>
          <a:prstGeom prst="rect">
            <a:avLst/>
          </a:prstGeom>
        </p:spPr>
      </p:pic>
      <p:sp>
        <p:nvSpPr>
          <p:cNvPr id="12" name="object 12"/>
          <p:cNvSpPr txBox="1"/>
          <p:nvPr/>
        </p:nvSpPr>
        <p:spPr>
          <a:xfrm>
            <a:off x="5749544" y="1304036"/>
            <a:ext cx="5942965" cy="4964430"/>
          </a:xfrm>
          <a:prstGeom prst="rect">
            <a:avLst/>
          </a:prstGeom>
        </p:spPr>
        <p:txBody>
          <a:bodyPr wrap="square" lIns="0" tIns="149860" rIns="0" bIns="0" rtlCol="0" vert="horz">
            <a:spAutoFit/>
          </a:bodyPr>
          <a:lstStyle/>
          <a:p>
            <a:pPr marL="299085" indent="-287020">
              <a:lnSpc>
                <a:spcPct val="100000"/>
              </a:lnSpc>
              <a:spcBef>
                <a:spcPts val="1180"/>
              </a:spcBef>
              <a:buClr>
                <a:srgbClr val="6F2F9F"/>
              </a:buClr>
              <a:buFont typeface="Wingdings"/>
              <a:buChar char=""/>
              <a:tabLst>
                <a:tab pos="299720" algn="l"/>
              </a:tabLst>
            </a:pPr>
            <a:r>
              <a:rPr dirty="0" sz="1800" b="1">
                <a:latin typeface="微软雅黑"/>
                <a:cs typeface="微软雅黑"/>
              </a:rPr>
              <a:t>三次工业革命使得人类发展进入了空前繁荣时代</a:t>
            </a:r>
            <a:endParaRPr sz="1800">
              <a:latin typeface="微软雅黑"/>
              <a:cs typeface="微软雅黑"/>
            </a:endParaRPr>
          </a:p>
          <a:p>
            <a:pPr marL="299085" indent="-287020">
              <a:lnSpc>
                <a:spcPct val="100000"/>
              </a:lnSpc>
              <a:spcBef>
                <a:spcPts val="1080"/>
              </a:spcBef>
              <a:buClr>
                <a:srgbClr val="6F2F9F"/>
              </a:buClr>
              <a:buFont typeface="Wingdings"/>
              <a:buChar char=""/>
              <a:tabLst>
                <a:tab pos="299720" algn="l"/>
              </a:tabLst>
            </a:pPr>
            <a:r>
              <a:rPr dirty="0" sz="1800" b="1">
                <a:solidFill>
                  <a:srgbClr val="C00000"/>
                </a:solidFill>
                <a:latin typeface="微软雅黑"/>
                <a:cs typeface="微软雅黑"/>
              </a:rPr>
              <a:t>三次工业革命产生的弊端</a:t>
            </a:r>
            <a:endParaRPr sz="1800">
              <a:latin typeface="微软雅黑"/>
              <a:cs typeface="微软雅黑"/>
            </a:endParaRPr>
          </a:p>
          <a:p>
            <a:pPr lvl="1" marL="756285" indent="-287020">
              <a:lnSpc>
                <a:spcPct val="100000"/>
              </a:lnSpc>
              <a:spcBef>
                <a:spcPts val="1080"/>
              </a:spcBef>
              <a:buClr>
                <a:srgbClr val="6F2F9F"/>
              </a:buClr>
              <a:buFont typeface="Wingdings"/>
              <a:buChar char=""/>
              <a:tabLst>
                <a:tab pos="756920" algn="l"/>
              </a:tabLst>
            </a:pPr>
            <a:r>
              <a:rPr dirty="0" sz="1800" spc="-5" b="1">
                <a:latin typeface="微软雅黑"/>
                <a:cs typeface="微软雅黑"/>
              </a:rPr>
              <a:t>巨大的能源以及资源消耗</a:t>
            </a:r>
            <a:endParaRPr sz="1800">
              <a:latin typeface="微软雅黑"/>
              <a:cs typeface="微软雅黑"/>
            </a:endParaRPr>
          </a:p>
          <a:p>
            <a:pPr lvl="1" marL="756285" indent="-287020">
              <a:lnSpc>
                <a:spcPct val="100000"/>
              </a:lnSpc>
              <a:spcBef>
                <a:spcPts val="1080"/>
              </a:spcBef>
              <a:buClr>
                <a:srgbClr val="6F2F9F"/>
              </a:buClr>
              <a:buFont typeface="Wingdings"/>
              <a:buChar char=""/>
              <a:tabLst>
                <a:tab pos="756920" algn="l"/>
              </a:tabLst>
            </a:pPr>
            <a:r>
              <a:rPr dirty="0" sz="1800" b="1">
                <a:latin typeface="微软雅黑"/>
                <a:cs typeface="微软雅黑"/>
              </a:rPr>
              <a:t>巨大的环境代价以及生态成本</a:t>
            </a:r>
            <a:endParaRPr sz="1800">
              <a:latin typeface="微软雅黑"/>
              <a:cs typeface="微软雅黑"/>
            </a:endParaRPr>
          </a:p>
          <a:p>
            <a:pPr lvl="1" marL="756285" marR="7620" indent="-287020">
              <a:lnSpc>
                <a:spcPct val="150000"/>
              </a:lnSpc>
              <a:buClr>
                <a:srgbClr val="6F2F9F"/>
              </a:buClr>
              <a:buFont typeface="Wingdings"/>
              <a:buChar char=""/>
              <a:tabLst>
                <a:tab pos="756920" algn="l"/>
              </a:tabLst>
            </a:pPr>
            <a:r>
              <a:rPr dirty="0" sz="1800" spc="40" b="1">
                <a:latin typeface="微软雅黑"/>
                <a:cs typeface="微软雅黑"/>
              </a:rPr>
              <a:t>2</a:t>
            </a:r>
            <a:r>
              <a:rPr dirty="0" sz="1800" spc="25" b="1">
                <a:latin typeface="微软雅黑"/>
                <a:cs typeface="微软雅黑"/>
              </a:rPr>
              <a:t>1</a:t>
            </a:r>
            <a:r>
              <a:rPr dirty="0" sz="1800" spc="35" b="1">
                <a:latin typeface="微软雅黑"/>
                <a:cs typeface="微软雅黑"/>
              </a:rPr>
              <a:t>世</a:t>
            </a:r>
            <a:r>
              <a:rPr dirty="0" sz="1800" spc="20" b="1">
                <a:latin typeface="微软雅黑"/>
                <a:cs typeface="微软雅黑"/>
              </a:rPr>
              <a:t>纪</a:t>
            </a:r>
            <a:r>
              <a:rPr dirty="0" sz="1800" spc="35" b="1">
                <a:latin typeface="微软雅黑"/>
                <a:cs typeface="微软雅黑"/>
              </a:rPr>
              <a:t>，</a:t>
            </a:r>
            <a:r>
              <a:rPr dirty="0" sz="1800" spc="20" b="1">
                <a:latin typeface="微软雅黑"/>
                <a:cs typeface="微软雅黑"/>
              </a:rPr>
              <a:t>人类</a:t>
            </a:r>
            <a:r>
              <a:rPr dirty="0" sz="1800" spc="30" b="1">
                <a:latin typeface="微软雅黑"/>
                <a:cs typeface="微软雅黑"/>
              </a:rPr>
              <a:t>面临</a:t>
            </a:r>
            <a:r>
              <a:rPr dirty="0" sz="1800" spc="20" b="1">
                <a:latin typeface="微软雅黑"/>
                <a:cs typeface="微软雅黑"/>
              </a:rPr>
              <a:t>空</a:t>
            </a:r>
            <a:r>
              <a:rPr dirty="0" sz="1800" spc="30" b="1">
                <a:latin typeface="微软雅黑"/>
                <a:cs typeface="微软雅黑"/>
              </a:rPr>
              <a:t>前</a:t>
            </a:r>
            <a:r>
              <a:rPr dirty="0" sz="1800" spc="20" b="1">
                <a:latin typeface="微软雅黑"/>
                <a:cs typeface="微软雅黑"/>
              </a:rPr>
              <a:t>的全</a:t>
            </a:r>
            <a:r>
              <a:rPr dirty="0" sz="1800" spc="30" b="1">
                <a:latin typeface="微软雅黑"/>
                <a:cs typeface="微软雅黑"/>
              </a:rPr>
              <a:t>球能</a:t>
            </a:r>
            <a:r>
              <a:rPr dirty="0" sz="1800" spc="20" b="1">
                <a:latin typeface="微软雅黑"/>
                <a:cs typeface="微软雅黑"/>
              </a:rPr>
              <a:t>源</a:t>
            </a:r>
            <a:r>
              <a:rPr dirty="0" sz="1800" spc="30" b="1">
                <a:latin typeface="微软雅黑"/>
                <a:cs typeface="微软雅黑"/>
              </a:rPr>
              <a:t>与</a:t>
            </a:r>
            <a:r>
              <a:rPr dirty="0" sz="1800" spc="20" b="1">
                <a:latin typeface="微软雅黑"/>
                <a:cs typeface="微软雅黑"/>
              </a:rPr>
              <a:t>资源</a:t>
            </a:r>
            <a:r>
              <a:rPr dirty="0" sz="1800" spc="30" b="1">
                <a:latin typeface="微软雅黑"/>
                <a:cs typeface="微软雅黑"/>
              </a:rPr>
              <a:t>危</a:t>
            </a:r>
            <a:r>
              <a:rPr dirty="0" sz="1800" spc="70" b="1">
                <a:latin typeface="微软雅黑"/>
                <a:cs typeface="微软雅黑"/>
              </a:rPr>
              <a:t>机</a:t>
            </a:r>
            <a:r>
              <a:rPr dirty="0" sz="1800" spc="35" b="1">
                <a:latin typeface="微软雅黑"/>
                <a:cs typeface="微软雅黑"/>
              </a:rPr>
              <a:t>、</a:t>
            </a:r>
            <a:r>
              <a:rPr dirty="0" sz="1800" b="1">
                <a:latin typeface="微软雅黑"/>
                <a:cs typeface="微软雅黑"/>
              </a:rPr>
              <a:t>全 球生态与环境危机、全球气候变化危机的多重挑战</a:t>
            </a:r>
            <a:endParaRPr sz="1800">
              <a:latin typeface="微软雅黑"/>
              <a:cs typeface="微软雅黑"/>
            </a:endParaRPr>
          </a:p>
          <a:p>
            <a:pPr marL="299085" indent="-287020">
              <a:lnSpc>
                <a:spcPct val="100000"/>
              </a:lnSpc>
              <a:spcBef>
                <a:spcPts val="1085"/>
              </a:spcBef>
              <a:buClr>
                <a:srgbClr val="6F2F9F"/>
              </a:buClr>
              <a:buFont typeface="Wingdings"/>
              <a:buChar char=""/>
              <a:tabLst>
                <a:tab pos="299720" algn="l"/>
              </a:tabLst>
            </a:pPr>
            <a:r>
              <a:rPr dirty="0" sz="1800" b="1">
                <a:solidFill>
                  <a:srgbClr val="C00000"/>
                </a:solidFill>
                <a:latin typeface="微软雅黑"/>
                <a:cs typeface="微软雅黑"/>
              </a:rPr>
              <a:t>互联网的高度发展</a:t>
            </a:r>
            <a:endParaRPr sz="1800">
              <a:latin typeface="微软雅黑"/>
              <a:cs typeface="微软雅黑"/>
            </a:endParaRPr>
          </a:p>
          <a:p>
            <a:pPr lvl="1" marL="756285" marR="5080" indent="-287020">
              <a:lnSpc>
                <a:spcPct val="150000"/>
              </a:lnSpc>
              <a:buClr>
                <a:srgbClr val="6F2F9F"/>
              </a:buClr>
              <a:buFont typeface="Wingdings"/>
              <a:buChar char=""/>
              <a:tabLst>
                <a:tab pos="756920" algn="l"/>
              </a:tabLst>
            </a:pPr>
            <a:r>
              <a:rPr dirty="0" sz="1800" spc="45" b="1">
                <a:latin typeface="微软雅黑"/>
                <a:cs typeface="微软雅黑"/>
              </a:rPr>
              <a:t>越来越</a:t>
            </a:r>
            <a:r>
              <a:rPr dirty="0" sz="1800" spc="55" b="1">
                <a:latin typeface="微软雅黑"/>
                <a:cs typeface="微软雅黑"/>
              </a:rPr>
              <a:t>多</a:t>
            </a:r>
            <a:r>
              <a:rPr dirty="0" sz="1800" spc="45" b="1">
                <a:latin typeface="微软雅黑"/>
                <a:cs typeface="微软雅黑"/>
              </a:rPr>
              <a:t>功</a:t>
            </a:r>
            <a:r>
              <a:rPr dirty="0" sz="1800" spc="55" b="1">
                <a:latin typeface="微软雅黑"/>
                <a:cs typeface="微软雅黑"/>
              </a:rPr>
              <a:t>能</a:t>
            </a:r>
            <a:r>
              <a:rPr dirty="0" sz="1800" spc="45" b="1">
                <a:latin typeface="微软雅黑"/>
                <a:cs typeface="微软雅黑"/>
              </a:rPr>
              <a:t>强大</a:t>
            </a:r>
            <a:r>
              <a:rPr dirty="0" sz="1800" spc="60" b="1">
                <a:latin typeface="微软雅黑"/>
                <a:cs typeface="微软雅黑"/>
              </a:rPr>
              <a:t>的、</a:t>
            </a:r>
            <a:r>
              <a:rPr dirty="0" sz="1800" spc="45" b="1">
                <a:latin typeface="微软雅黑"/>
                <a:cs typeface="微软雅黑"/>
              </a:rPr>
              <a:t>自</a:t>
            </a:r>
            <a:r>
              <a:rPr dirty="0" sz="1800" spc="55" b="1">
                <a:latin typeface="微软雅黑"/>
                <a:cs typeface="微软雅黑"/>
              </a:rPr>
              <a:t>主</a:t>
            </a:r>
            <a:r>
              <a:rPr dirty="0" sz="1800" spc="45" b="1">
                <a:latin typeface="微软雅黑"/>
                <a:cs typeface="微软雅黑"/>
              </a:rPr>
              <a:t>的微型</a:t>
            </a:r>
            <a:r>
              <a:rPr dirty="0" sz="1800" spc="55" b="1">
                <a:latin typeface="微软雅黑"/>
                <a:cs typeface="微软雅黑"/>
              </a:rPr>
              <a:t>电脑</a:t>
            </a:r>
            <a:r>
              <a:rPr dirty="0" sz="1800" spc="60" b="1">
                <a:latin typeface="微软雅黑"/>
                <a:cs typeface="微软雅黑"/>
              </a:rPr>
              <a:t>（</a:t>
            </a:r>
            <a:r>
              <a:rPr dirty="0" sz="1800" spc="45" b="1">
                <a:latin typeface="微软雅黑"/>
                <a:cs typeface="微软雅黑"/>
              </a:rPr>
              <a:t>嵌入式系 </a:t>
            </a:r>
            <a:r>
              <a:rPr dirty="0" sz="1800" b="1">
                <a:latin typeface="微软雅黑"/>
                <a:cs typeface="微软雅黑"/>
              </a:rPr>
              <a:t>统）实现了与其他微型电脑和互联网的互联</a:t>
            </a:r>
            <a:endParaRPr sz="1800">
              <a:latin typeface="微软雅黑"/>
              <a:cs typeface="微软雅黑"/>
            </a:endParaRPr>
          </a:p>
          <a:p>
            <a:pPr lvl="1" marL="756285" indent="-287020">
              <a:lnSpc>
                <a:spcPct val="100000"/>
              </a:lnSpc>
              <a:spcBef>
                <a:spcPts val="1080"/>
              </a:spcBef>
              <a:buClr>
                <a:srgbClr val="6F2F9F"/>
              </a:buClr>
              <a:buFont typeface="Wingdings"/>
              <a:buChar char=""/>
              <a:tabLst>
                <a:tab pos="756920" algn="l"/>
              </a:tabLst>
            </a:pPr>
            <a:r>
              <a:rPr dirty="0" sz="1800" spc="5" b="1">
                <a:latin typeface="微软雅黑"/>
                <a:cs typeface="微软雅黑"/>
              </a:rPr>
              <a:t>物理世界和</a:t>
            </a:r>
            <a:r>
              <a:rPr dirty="0" sz="1800" spc="15" b="1">
                <a:latin typeface="微软雅黑"/>
                <a:cs typeface="微软雅黑"/>
              </a:rPr>
              <a:t>虚</a:t>
            </a:r>
            <a:r>
              <a:rPr dirty="0" sz="1800" spc="5" b="1">
                <a:latin typeface="微软雅黑"/>
                <a:cs typeface="微软雅黑"/>
              </a:rPr>
              <a:t>拟世</a:t>
            </a:r>
            <a:r>
              <a:rPr dirty="0" sz="1800" spc="30" b="1">
                <a:latin typeface="微软雅黑"/>
                <a:cs typeface="微软雅黑"/>
              </a:rPr>
              <a:t>界</a:t>
            </a:r>
            <a:r>
              <a:rPr dirty="0" sz="1800" spc="5" b="1">
                <a:latin typeface="微软雅黑"/>
                <a:cs typeface="微软雅黑"/>
              </a:rPr>
              <a:t>（网</a:t>
            </a:r>
            <a:r>
              <a:rPr dirty="0" sz="1800" spc="15" b="1">
                <a:latin typeface="微软雅黑"/>
                <a:cs typeface="微软雅黑"/>
              </a:rPr>
              <a:t>络</a:t>
            </a:r>
            <a:r>
              <a:rPr dirty="0" sz="1800" spc="5" b="1">
                <a:latin typeface="微软雅黑"/>
                <a:cs typeface="微软雅黑"/>
              </a:rPr>
              <a:t>空</a:t>
            </a:r>
            <a:r>
              <a:rPr dirty="0" sz="1800" spc="15" b="1">
                <a:latin typeface="微软雅黑"/>
                <a:cs typeface="微软雅黑"/>
              </a:rPr>
              <a:t>间</a:t>
            </a:r>
            <a:r>
              <a:rPr dirty="0" sz="1800" spc="5" b="1">
                <a:latin typeface="微软雅黑"/>
                <a:cs typeface="微软雅黑"/>
              </a:rPr>
              <a:t>）以信</a:t>
            </a:r>
            <a:r>
              <a:rPr dirty="0" sz="1800" spc="20" b="1">
                <a:latin typeface="微软雅黑"/>
                <a:cs typeface="微软雅黑"/>
              </a:rPr>
              <a:t>息</a:t>
            </a:r>
            <a:r>
              <a:rPr dirty="0" sz="1800" spc="15" b="1">
                <a:latin typeface="微软雅黑"/>
                <a:cs typeface="微软雅黑"/>
              </a:rPr>
              <a:t>-</a:t>
            </a:r>
            <a:r>
              <a:rPr dirty="0" sz="1800" spc="5" b="1">
                <a:latin typeface="微软雅黑"/>
                <a:cs typeface="微软雅黑"/>
              </a:rPr>
              <a:t>物理系统</a:t>
            </a:r>
            <a:endParaRPr sz="1800">
              <a:latin typeface="微软雅黑"/>
              <a:cs typeface="微软雅黑"/>
            </a:endParaRPr>
          </a:p>
          <a:p>
            <a:pPr marL="756285">
              <a:lnSpc>
                <a:spcPct val="100000"/>
              </a:lnSpc>
              <a:spcBef>
                <a:spcPts val="1080"/>
              </a:spcBef>
            </a:pPr>
            <a:r>
              <a:rPr dirty="0" sz="1800" spc="-5" b="1">
                <a:latin typeface="微软雅黑"/>
                <a:cs typeface="微软雅黑"/>
              </a:rPr>
              <a:t>（CPS）</a:t>
            </a:r>
            <a:r>
              <a:rPr dirty="0" sz="1800" b="1">
                <a:latin typeface="微软雅黑"/>
                <a:cs typeface="微软雅黑"/>
              </a:rPr>
              <a:t>的形式实现了融合</a:t>
            </a:r>
            <a:endParaRPr sz="1800">
              <a:latin typeface="微软雅黑"/>
              <a:cs typeface="微软雅黑"/>
            </a:endParaRPr>
          </a:p>
          <a:p>
            <a:pPr marL="299085" indent="-287020">
              <a:lnSpc>
                <a:spcPct val="100000"/>
              </a:lnSpc>
              <a:spcBef>
                <a:spcPts val="1080"/>
              </a:spcBef>
              <a:buClr>
                <a:srgbClr val="6F2F9F"/>
              </a:buClr>
              <a:buFont typeface="Wingdings"/>
              <a:buChar char=""/>
              <a:tabLst>
                <a:tab pos="299720" algn="l"/>
              </a:tabLst>
            </a:pPr>
            <a:r>
              <a:rPr dirty="0" sz="1800" b="1">
                <a:latin typeface="微软雅黑"/>
                <a:cs typeface="微软雅黑"/>
              </a:rPr>
              <a:t>由此引发了</a:t>
            </a:r>
            <a:r>
              <a:rPr dirty="0" sz="1800" b="1">
                <a:solidFill>
                  <a:srgbClr val="C00000"/>
                </a:solidFill>
                <a:latin typeface="微软雅黑"/>
                <a:cs typeface="微软雅黑"/>
              </a:rPr>
              <a:t>第四次工业革命</a:t>
            </a:r>
            <a:r>
              <a:rPr dirty="0" sz="1800" spc="-5" b="1">
                <a:solidFill>
                  <a:srgbClr val="C00000"/>
                </a:solidFill>
                <a:latin typeface="微软雅黑"/>
                <a:cs typeface="微软雅黑"/>
              </a:rPr>
              <a:t>——“</a:t>
            </a:r>
            <a:r>
              <a:rPr dirty="0" sz="1800" b="1">
                <a:solidFill>
                  <a:srgbClr val="C00000"/>
                </a:solidFill>
                <a:latin typeface="微软雅黑"/>
                <a:cs typeface="微软雅黑"/>
              </a:rPr>
              <a:t>工业4.0”</a:t>
            </a:r>
            <a:endParaRPr sz="1800">
              <a:latin typeface="微软雅黑"/>
              <a:cs typeface="微软雅黑"/>
            </a:endParaRPr>
          </a:p>
        </p:txBody>
      </p:sp>
      <p:sp>
        <p:nvSpPr>
          <p:cNvPr id="13" name="object 1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15" name="object 1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3703454"/>
            <a:ext cx="12186285" cy="3154680"/>
            <a:chOff x="5993" y="3703454"/>
            <a:chExt cx="12186285" cy="3154680"/>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pic>
          <p:nvPicPr>
            <p:cNvPr id="9" name="object 9"/>
            <p:cNvPicPr/>
            <p:nvPr/>
          </p:nvPicPr>
          <p:blipFill>
            <a:blip r:embed="rId3" cstate="print"/>
            <a:stretch>
              <a:fillRect/>
            </a:stretch>
          </p:blipFill>
          <p:spPr>
            <a:xfrm>
              <a:off x="4587608" y="3703454"/>
              <a:ext cx="2604147" cy="607941"/>
            </a:xfrm>
            <a:prstGeom prst="rect">
              <a:avLst/>
            </a:prstGeom>
          </p:spPr>
        </p:pic>
      </p:grpSp>
      <p:sp>
        <p:nvSpPr>
          <p:cNvPr id="10" name="object 10"/>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1" name="object 11"/>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2" name="object 12"/>
          <p:cNvSpPr txBox="1"/>
          <p:nvPr/>
        </p:nvSpPr>
        <p:spPr>
          <a:xfrm>
            <a:off x="800811" y="908431"/>
            <a:ext cx="6801484" cy="1397635"/>
          </a:xfrm>
          <a:prstGeom prst="rect">
            <a:avLst/>
          </a:prstGeom>
        </p:spPr>
        <p:txBody>
          <a:bodyPr wrap="square" lIns="0" tIns="104140" rIns="0" bIns="0" rtlCol="0" vert="horz">
            <a:spAutoFit/>
          </a:bodyPr>
          <a:lstStyle/>
          <a:p>
            <a:pPr marL="355600" indent="-342900">
              <a:lnSpc>
                <a:spcPct val="100000"/>
              </a:lnSpc>
              <a:spcBef>
                <a:spcPts val="820"/>
              </a:spcBef>
              <a:buFont typeface="Wingdings"/>
              <a:buChar char=""/>
              <a:tabLst>
                <a:tab pos="355600" algn="l"/>
              </a:tabLst>
            </a:pPr>
            <a:r>
              <a:rPr dirty="0" sz="2400" b="1">
                <a:latin typeface="黑体"/>
                <a:cs typeface="黑体"/>
              </a:rPr>
              <a:t>传统的以能量转换工具为推动力的经济难以维系</a:t>
            </a:r>
            <a:endParaRPr sz="2400">
              <a:latin typeface="黑体"/>
              <a:cs typeface="黑体"/>
            </a:endParaRPr>
          </a:p>
          <a:p>
            <a:pPr marL="355600" indent="-342900">
              <a:lnSpc>
                <a:spcPct val="100000"/>
              </a:lnSpc>
              <a:spcBef>
                <a:spcPts val="720"/>
              </a:spcBef>
              <a:buFont typeface="Wingdings"/>
              <a:buChar char=""/>
              <a:tabLst>
                <a:tab pos="355600" algn="l"/>
              </a:tabLst>
            </a:pPr>
            <a:r>
              <a:rPr dirty="0" sz="2400" b="1">
                <a:latin typeface="黑体"/>
                <a:cs typeface="黑体"/>
              </a:rPr>
              <a:t>传统的工业化发展模式已没有竞争力</a:t>
            </a:r>
            <a:endParaRPr sz="2400">
              <a:latin typeface="黑体"/>
              <a:cs typeface="黑体"/>
            </a:endParaRPr>
          </a:p>
          <a:p>
            <a:pPr marL="355600" indent="-342900">
              <a:lnSpc>
                <a:spcPct val="100000"/>
              </a:lnSpc>
              <a:spcBef>
                <a:spcPts val="720"/>
              </a:spcBef>
              <a:buFont typeface="Wingdings"/>
              <a:buChar char=""/>
              <a:tabLst>
                <a:tab pos="355600" algn="l"/>
              </a:tabLst>
            </a:pPr>
            <a:r>
              <a:rPr dirty="0" sz="2400" b="1">
                <a:solidFill>
                  <a:srgbClr val="0000CC"/>
                </a:solidFill>
                <a:latin typeface="黑体"/>
                <a:cs typeface="黑体"/>
              </a:rPr>
              <a:t>主要工业国家纷纷出台制造业创新战略</a:t>
            </a:r>
            <a:endParaRPr sz="2400">
              <a:latin typeface="黑体"/>
              <a:cs typeface="黑体"/>
            </a:endParaRPr>
          </a:p>
        </p:txBody>
      </p:sp>
      <p:grpSp>
        <p:nvGrpSpPr>
          <p:cNvPr id="13" name="object 13"/>
          <p:cNvGrpSpPr/>
          <p:nvPr/>
        </p:nvGrpSpPr>
        <p:grpSpPr>
          <a:xfrm>
            <a:off x="219456" y="2273807"/>
            <a:ext cx="11503660" cy="4399915"/>
            <a:chOff x="219456" y="2273807"/>
            <a:chExt cx="11503660" cy="4399915"/>
          </a:xfrm>
        </p:grpSpPr>
        <p:pic>
          <p:nvPicPr>
            <p:cNvPr id="14" name="object 14"/>
            <p:cNvPicPr/>
            <p:nvPr/>
          </p:nvPicPr>
          <p:blipFill>
            <a:blip r:embed="rId4" cstate="print"/>
            <a:stretch>
              <a:fillRect/>
            </a:stretch>
          </p:blipFill>
          <p:spPr>
            <a:xfrm>
              <a:off x="219456" y="2447543"/>
              <a:ext cx="11503152" cy="4226052"/>
            </a:xfrm>
            <a:prstGeom prst="rect">
              <a:avLst/>
            </a:prstGeom>
          </p:spPr>
        </p:pic>
        <p:pic>
          <p:nvPicPr>
            <p:cNvPr id="15" name="object 15"/>
            <p:cNvPicPr/>
            <p:nvPr/>
          </p:nvPicPr>
          <p:blipFill>
            <a:blip r:embed="rId5" cstate="print"/>
            <a:stretch>
              <a:fillRect/>
            </a:stretch>
          </p:blipFill>
          <p:spPr>
            <a:xfrm>
              <a:off x="4980432" y="2273807"/>
              <a:ext cx="1801367" cy="1793748"/>
            </a:xfrm>
            <a:prstGeom prst="rect">
              <a:avLst/>
            </a:prstGeom>
          </p:spPr>
        </p:pic>
        <p:pic>
          <p:nvPicPr>
            <p:cNvPr id="16" name="object 16"/>
            <p:cNvPicPr/>
            <p:nvPr/>
          </p:nvPicPr>
          <p:blipFill>
            <a:blip r:embed="rId6" cstate="print"/>
            <a:stretch>
              <a:fillRect/>
            </a:stretch>
          </p:blipFill>
          <p:spPr>
            <a:xfrm>
              <a:off x="4265676" y="4351019"/>
              <a:ext cx="792479" cy="516636"/>
            </a:xfrm>
            <a:prstGeom prst="rect">
              <a:avLst/>
            </a:prstGeom>
          </p:spPr>
        </p:pic>
        <p:pic>
          <p:nvPicPr>
            <p:cNvPr id="17" name="object 17"/>
            <p:cNvPicPr/>
            <p:nvPr/>
          </p:nvPicPr>
          <p:blipFill>
            <a:blip r:embed="rId7" cstate="print"/>
            <a:stretch>
              <a:fillRect/>
            </a:stretch>
          </p:blipFill>
          <p:spPr>
            <a:xfrm>
              <a:off x="3832859" y="4331207"/>
              <a:ext cx="1728215" cy="420624"/>
            </a:xfrm>
            <a:prstGeom prst="rect">
              <a:avLst/>
            </a:prstGeom>
          </p:spPr>
        </p:pic>
        <p:sp>
          <p:nvSpPr>
            <p:cNvPr id="18" name="object 18"/>
            <p:cNvSpPr/>
            <p:nvPr/>
          </p:nvSpPr>
          <p:spPr>
            <a:xfrm>
              <a:off x="3832859" y="4331207"/>
              <a:ext cx="1728470" cy="421005"/>
            </a:xfrm>
            <a:custGeom>
              <a:avLst/>
              <a:gdLst/>
              <a:ahLst/>
              <a:cxnLst/>
              <a:rect l="l" t="t" r="r" b="b"/>
              <a:pathLst>
                <a:path w="1728470" h="421004">
                  <a:moveTo>
                    <a:pt x="1645919" y="0"/>
                  </a:moveTo>
                  <a:lnTo>
                    <a:pt x="741949" y="0"/>
                  </a:lnTo>
                  <a:lnTo>
                    <a:pt x="277749" y="0"/>
                  </a:lnTo>
                  <a:lnTo>
                    <a:pt x="106727" y="0"/>
                  </a:lnTo>
                  <a:lnTo>
                    <a:pt x="82295" y="0"/>
                  </a:lnTo>
                  <a:lnTo>
                    <a:pt x="51327" y="2867"/>
                  </a:lnTo>
                  <a:lnTo>
                    <a:pt x="25050" y="10652"/>
                  </a:lnTo>
                  <a:lnTo>
                    <a:pt x="6822" y="22127"/>
                  </a:lnTo>
                  <a:lnTo>
                    <a:pt x="0" y="36068"/>
                  </a:lnTo>
                  <a:lnTo>
                    <a:pt x="0" y="200679"/>
                  </a:lnTo>
                  <a:lnTo>
                    <a:pt x="0" y="285210"/>
                  </a:lnTo>
                  <a:lnTo>
                    <a:pt x="0" y="316353"/>
                  </a:lnTo>
                  <a:lnTo>
                    <a:pt x="0" y="320802"/>
                  </a:lnTo>
                  <a:lnTo>
                    <a:pt x="6822" y="334980"/>
                  </a:lnTo>
                  <a:lnTo>
                    <a:pt x="25050" y="346979"/>
                  </a:lnTo>
                  <a:lnTo>
                    <a:pt x="51327" y="355288"/>
                  </a:lnTo>
                  <a:lnTo>
                    <a:pt x="82295" y="358394"/>
                  </a:lnTo>
                  <a:lnTo>
                    <a:pt x="454618" y="358394"/>
                  </a:lnTo>
                  <a:lnTo>
                    <a:pt x="645810" y="358394"/>
                  </a:lnTo>
                  <a:lnTo>
                    <a:pt x="716250" y="358394"/>
                  </a:lnTo>
                  <a:lnTo>
                    <a:pt x="726313" y="358394"/>
                  </a:lnTo>
                  <a:lnTo>
                    <a:pt x="807003" y="394370"/>
                  </a:lnTo>
                  <a:lnTo>
                    <a:pt x="848439" y="412845"/>
                  </a:lnTo>
                  <a:lnTo>
                    <a:pt x="863705" y="419651"/>
                  </a:lnTo>
                  <a:lnTo>
                    <a:pt x="865886" y="420624"/>
                  </a:lnTo>
                  <a:lnTo>
                    <a:pt x="944520" y="384647"/>
                  </a:lnTo>
                  <a:lnTo>
                    <a:pt x="984900" y="366172"/>
                  </a:lnTo>
                  <a:lnTo>
                    <a:pt x="999777" y="359366"/>
                  </a:lnTo>
                  <a:lnTo>
                    <a:pt x="1001902" y="358394"/>
                  </a:lnTo>
                  <a:lnTo>
                    <a:pt x="1374225" y="358394"/>
                  </a:lnTo>
                  <a:lnTo>
                    <a:pt x="1565417" y="358394"/>
                  </a:lnTo>
                  <a:lnTo>
                    <a:pt x="1635857" y="358394"/>
                  </a:lnTo>
                  <a:lnTo>
                    <a:pt x="1645919" y="358394"/>
                  </a:lnTo>
                  <a:lnTo>
                    <a:pt x="1678388" y="355288"/>
                  </a:lnTo>
                  <a:lnTo>
                    <a:pt x="1704498" y="346979"/>
                  </a:lnTo>
                  <a:lnTo>
                    <a:pt x="1721893" y="334980"/>
                  </a:lnTo>
                  <a:lnTo>
                    <a:pt x="1728215" y="320802"/>
                  </a:lnTo>
                  <a:lnTo>
                    <a:pt x="1728215" y="156190"/>
                  </a:lnTo>
                  <a:lnTo>
                    <a:pt x="1728215" y="71659"/>
                  </a:lnTo>
                  <a:lnTo>
                    <a:pt x="1728215" y="40516"/>
                  </a:lnTo>
                  <a:lnTo>
                    <a:pt x="1728215" y="36068"/>
                  </a:lnTo>
                  <a:lnTo>
                    <a:pt x="1721893" y="22127"/>
                  </a:lnTo>
                  <a:lnTo>
                    <a:pt x="1704498" y="10652"/>
                  </a:lnTo>
                  <a:lnTo>
                    <a:pt x="1678388" y="2867"/>
                  </a:lnTo>
                  <a:lnTo>
                    <a:pt x="1645919" y="0"/>
                  </a:lnTo>
                  <a:close/>
                </a:path>
              </a:pathLst>
            </a:custGeom>
            <a:ln w="9144">
              <a:solidFill>
                <a:srgbClr val="0E6EC5"/>
              </a:solidFill>
            </a:ln>
          </p:spPr>
          <p:txBody>
            <a:bodyPr wrap="square" lIns="0" tIns="0" rIns="0" bIns="0" rtlCol="0"/>
            <a:lstStyle/>
            <a:p/>
          </p:txBody>
        </p:sp>
      </p:grpSp>
      <p:sp>
        <p:nvSpPr>
          <p:cNvPr id="19" name="object 19"/>
          <p:cNvSpPr txBox="1"/>
          <p:nvPr/>
        </p:nvSpPr>
        <p:spPr>
          <a:xfrm>
            <a:off x="3911853" y="4374641"/>
            <a:ext cx="1531620"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FFFFFF"/>
                </a:solidFill>
                <a:latin typeface="等线"/>
                <a:cs typeface="等线"/>
              </a:rPr>
              <a:t>美国</a:t>
            </a:r>
            <a:r>
              <a:rPr dirty="0" sz="1400" spc="-500">
                <a:solidFill>
                  <a:srgbClr val="FFFFFF"/>
                </a:solidFill>
                <a:latin typeface="Arial"/>
                <a:cs typeface="Arial"/>
              </a:rPr>
              <a:t>G</a:t>
            </a:r>
            <a:r>
              <a:rPr dirty="0" baseline="4629" sz="1800" spc="-1057">
                <a:solidFill>
                  <a:srgbClr val="FFFFFF"/>
                </a:solidFill>
                <a:latin typeface="等线"/>
                <a:cs typeface="等线"/>
              </a:rPr>
              <a:t>文</a:t>
            </a:r>
            <a:r>
              <a:rPr dirty="0" sz="1400" spc="-235">
                <a:solidFill>
                  <a:srgbClr val="FFFFFF"/>
                </a:solidFill>
                <a:latin typeface="Arial"/>
                <a:cs typeface="Arial"/>
              </a:rPr>
              <a:t>E</a:t>
            </a:r>
            <a:r>
              <a:rPr dirty="0" baseline="4629" sz="1800" spc="-1447">
                <a:solidFill>
                  <a:srgbClr val="FFFFFF"/>
                </a:solidFill>
                <a:latin typeface="等线"/>
                <a:cs typeface="等线"/>
              </a:rPr>
              <a:t>字</a:t>
            </a:r>
            <a:r>
              <a:rPr dirty="0" sz="1400" spc="-440">
                <a:solidFill>
                  <a:srgbClr val="FFFFFF"/>
                </a:solidFill>
                <a:latin typeface="等线"/>
                <a:cs typeface="等线"/>
              </a:rPr>
              <a:t>工</a:t>
            </a:r>
            <a:r>
              <a:rPr dirty="0" baseline="4629" sz="1800" spc="-1147">
                <a:solidFill>
                  <a:srgbClr val="FFFFFF"/>
                </a:solidFill>
                <a:latin typeface="等线"/>
                <a:cs typeface="等线"/>
              </a:rPr>
              <a:t>内</a:t>
            </a:r>
            <a:r>
              <a:rPr dirty="0" sz="1400" spc="-645">
                <a:solidFill>
                  <a:srgbClr val="FFFFFF"/>
                </a:solidFill>
                <a:latin typeface="等线"/>
                <a:cs typeface="等线"/>
              </a:rPr>
              <a:t>业</a:t>
            </a:r>
            <a:r>
              <a:rPr dirty="0" baseline="4629" sz="1800" spc="-839">
                <a:solidFill>
                  <a:srgbClr val="FFFFFF"/>
                </a:solidFill>
                <a:latin typeface="等线"/>
                <a:cs typeface="等线"/>
              </a:rPr>
              <a:t>容</a:t>
            </a:r>
            <a:r>
              <a:rPr dirty="0" sz="1400">
                <a:solidFill>
                  <a:srgbClr val="FFFFFF"/>
                </a:solidFill>
                <a:latin typeface="等线"/>
                <a:cs typeface="等线"/>
              </a:rPr>
              <a:t>互联网</a:t>
            </a:r>
            <a:endParaRPr sz="1400">
              <a:latin typeface="等线"/>
              <a:cs typeface="等线"/>
            </a:endParaRPr>
          </a:p>
        </p:txBody>
      </p:sp>
      <p:grpSp>
        <p:nvGrpSpPr>
          <p:cNvPr id="20" name="object 20"/>
          <p:cNvGrpSpPr/>
          <p:nvPr/>
        </p:nvGrpSpPr>
        <p:grpSpPr>
          <a:xfrm>
            <a:off x="6260401" y="4271581"/>
            <a:ext cx="2214880" cy="541655"/>
            <a:chOff x="6260401" y="4271581"/>
            <a:chExt cx="2214880" cy="541655"/>
          </a:xfrm>
        </p:grpSpPr>
        <p:pic>
          <p:nvPicPr>
            <p:cNvPr id="21" name="object 21"/>
            <p:cNvPicPr/>
            <p:nvPr/>
          </p:nvPicPr>
          <p:blipFill>
            <a:blip r:embed="rId8" cstate="print"/>
            <a:stretch>
              <a:fillRect/>
            </a:stretch>
          </p:blipFill>
          <p:spPr>
            <a:xfrm>
              <a:off x="6818376" y="4297680"/>
              <a:ext cx="1010412" cy="515112"/>
            </a:xfrm>
            <a:prstGeom prst="rect">
              <a:avLst/>
            </a:prstGeom>
          </p:spPr>
        </p:pic>
        <p:pic>
          <p:nvPicPr>
            <p:cNvPr id="22" name="object 22"/>
            <p:cNvPicPr/>
            <p:nvPr/>
          </p:nvPicPr>
          <p:blipFill>
            <a:blip r:embed="rId9" cstate="print"/>
            <a:stretch>
              <a:fillRect/>
            </a:stretch>
          </p:blipFill>
          <p:spPr>
            <a:xfrm>
              <a:off x="6265164" y="4276344"/>
              <a:ext cx="2205228" cy="420624"/>
            </a:xfrm>
            <a:prstGeom prst="rect">
              <a:avLst/>
            </a:prstGeom>
          </p:spPr>
        </p:pic>
        <p:sp>
          <p:nvSpPr>
            <p:cNvPr id="23" name="object 23"/>
            <p:cNvSpPr/>
            <p:nvPr/>
          </p:nvSpPr>
          <p:spPr>
            <a:xfrm>
              <a:off x="6265164" y="4276344"/>
              <a:ext cx="2205355" cy="421005"/>
            </a:xfrm>
            <a:custGeom>
              <a:avLst/>
              <a:gdLst/>
              <a:ahLst/>
              <a:cxnLst/>
              <a:rect l="l" t="t" r="r" b="b"/>
              <a:pathLst>
                <a:path w="2205354" h="421004">
                  <a:moveTo>
                    <a:pt x="2100199" y="0"/>
                  </a:moveTo>
                  <a:lnTo>
                    <a:pt x="946741" y="0"/>
                  </a:lnTo>
                  <a:lnTo>
                    <a:pt x="354425" y="0"/>
                  </a:lnTo>
                  <a:lnTo>
                    <a:pt x="136203" y="0"/>
                  </a:lnTo>
                  <a:lnTo>
                    <a:pt x="105028" y="0"/>
                  </a:lnTo>
                  <a:lnTo>
                    <a:pt x="65472" y="2867"/>
                  </a:lnTo>
                  <a:lnTo>
                    <a:pt x="31940" y="10652"/>
                  </a:lnTo>
                  <a:lnTo>
                    <a:pt x="8695" y="22127"/>
                  </a:lnTo>
                  <a:lnTo>
                    <a:pt x="0" y="36067"/>
                  </a:lnTo>
                  <a:lnTo>
                    <a:pt x="0" y="200679"/>
                  </a:lnTo>
                  <a:lnTo>
                    <a:pt x="0" y="285210"/>
                  </a:lnTo>
                  <a:lnTo>
                    <a:pt x="0" y="316353"/>
                  </a:lnTo>
                  <a:lnTo>
                    <a:pt x="0" y="320801"/>
                  </a:lnTo>
                  <a:lnTo>
                    <a:pt x="8695" y="334980"/>
                  </a:lnTo>
                  <a:lnTo>
                    <a:pt x="31940" y="346979"/>
                  </a:lnTo>
                  <a:lnTo>
                    <a:pt x="65472" y="355288"/>
                  </a:lnTo>
                  <a:lnTo>
                    <a:pt x="105028" y="358393"/>
                  </a:lnTo>
                  <a:lnTo>
                    <a:pt x="580141" y="358393"/>
                  </a:lnTo>
                  <a:lnTo>
                    <a:pt x="824118" y="358393"/>
                  </a:lnTo>
                  <a:lnTo>
                    <a:pt x="914005" y="358393"/>
                  </a:lnTo>
                  <a:lnTo>
                    <a:pt x="926845" y="358393"/>
                  </a:lnTo>
                  <a:lnTo>
                    <a:pt x="1029783" y="394370"/>
                  </a:lnTo>
                  <a:lnTo>
                    <a:pt x="1082643" y="412845"/>
                  </a:lnTo>
                  <a:lnTo>
                    <a:pt x="1102117" y="419651"/>
                  </a:lnTo>
                  <a:lnTo>
                    <a:pt x="1104900" y="420623"/>
                  </a:lnTo>
                  <a:lnTo>
                    <a:pt x="1205194" y="384647"/>
                  </a:lnTo>
                  <a:lnTo>
                    <a:pt x="1256696" y="366172"/>
                  </a:lnTo>
                  <a:lnTo>
                    <a:pt x="1275671" y="359366"/>
                  </a:lnTo>
                  <a:lnTo>
                    <a:pt x="1278382" y="358393"/>
                  </a:lnTo>
                  <a:lnTo>
                    <a:pt x="1753494" y="358393"/>
                  </a:lnTo>
                  <a:lnTo>
                    <a:pt x="1997471" y="358393"/>
                  </a:lnTo>
                  <a:lnTo>
                    <a:pt x="2087358" y="358393"/>
                  </a:lnTo>
                  <a:lnTo>
                    <a:pt x="2100199" y="358393"/>
                  </a:lnTo>
                  <a:lnTo>
                    <a:pt x="2141630" y="355288"/>
                  </a:lnTo>
                  <a:lnTo>
                    <a:pt x="2174954" y="346979"/>
                  </a:lnTo>
                  <a:lnTo>
                    <a:pt x="2197157" y="334980"/>
                  </a:lnTo>
                  <a:lnTo>
                    <a:pt x="2205228" y="320801"/>
                  </a:lnTo>
                  <a:lnTo>
                    <a:pt x="2205228" y="156190"/>
                  </a:lnTo>
                  <a:lnTo>
                    <a:pt x="2205228" y="71659"/>
                  </a:lnTo>
                  <a:lnTo>
                    <a:pt x="2205228" y="40516"/>
                  </a:lnTo>
                  <a:lnTo>
                    <a:pt x="2205228" y="36067"/>
                  </a:lnTo>
                  <a:lnTo>
                    <a:pt x="2197157" y="22127"/>
                  </a:lnTo>
                  <a:lnTo>
                    <a:pt x="2174954" y="10652"/>
                  </a:lnTo>
                  <a:lnTo>
                    <a:pt x="2141630" y="2867"/>
                  </a:lnTo>
                  <a:lnTo>
                    <a:pt x="2100199" y="0"/>
                  </a:lnTo>
                  <a:close/>
                </a:path>
              </a:pathLst>
            </a:custGeom>
            <a:ln w="9143">
              <a:solidFill>
                <a:srgbClr val="0E6EC5"/>
              </a:solidFill>
            </a:ln>
          </p:spPr>
          <p:txBody>
            <a:bodyPr wrap="square" lIns="0" tIns="0" rIns="0" bIns="0" rtlCol="0"/>
            <a:lstStyle/>
            <a:p/>
          </p:txBody>
        </p:sp>
      </p:grpSp>
      <p:sp>
        <p:nvSpPr>
          <p:cNvPr id="24" name="object 24"/>
          <p:cNvSpPr txBox="1"/>
          <p:nvPr/>
        </p:nvSpPr>
        <p:spPr>
          <a:xfrm>
            <a:off x="6349746" y="4320666"/>
            <a:ext cx="1986914"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FFFFFF"/>
                </a:solidFill>
                <a:latin typeface="等线"/>
                <a:cs typeface="等线"/>
              </a:rPr>
              <a:t>美国先</a:t>
            </a:r>
            <a:r>
              <a:rPr dirty="0" sz="1400" spc="-445">
                <a:solidFill>
                  <a:srgbClr val="FFFFFF"/>
                </a:solidFill>
                <a:latin typeface="等线"/>
                <a:cs typeface="等线"/>
              </a:rPr>
              <a:t>进</a:t>
            </a:r>
            <a:r>
              <a:rPr dirty="0" baseline="4629" sz="1800" spc="-1139">
                <a:solidFill>
                  <a:srgbClr val="FFFFFF"/>
                </a:solidFill>
                <a:latin typeface="等线"/>
                <a:cs typeface="等线"/>
              </a:rPr>
              <a:t>文</a:t>
            </a:r>
            <a:r>
              <a:rPr dirty="0" sz="1400" spc="-650">
                <a:solidFill>
                  <a:srgbClr val="FFFFFF"/>
                </a:solidFill>
                <a:latin typeface="等线"/>
                <a:cs typeface="等线"/>
              </a:rPr>
              <a:t>制</a:t>
            </a:r>
            <a:r>
              <a:rPr dirty="0" baseline="4629" sz="1800" spc="-832">
                <a:solidFill>
                  <a:srgbClr val="FFFFFF"/>
                </a:solidFill>
                <a:latin typeface="等线"/>
                <a:cs typeface="等线"/>
              </a:rPr>
              <a:t>字</a:t>
            </a:r>
            <a:r>
              <a:rPr dirty="0" sz="1400" spc="-855">
                <a:solidFill>
                  <a:srgbClr val="FFFFFF"/>
                </a:solidFill>
                <a:latin typeface="等线"/>
                <a:cs typeface="等线"/>
              </a:rPr>
              <a:t>造</a:t>
            </a:r>
            <a:r>
              <a:rPr dirty="0" baseline="4629" sz="1800" spc="-525">
                <a:solidFill>
                  <a:srgbClr val="FFFFFF"/>
                </a:solidFill>
                <a:latin typeface="等线"/>
                <a:cs typeface="等线"/>
              </a:rPr>
              <a:t>内</a:t>
            </a:r>
            <a:r>
              <a:rPr dirty="0" sz="1400" spc="-1060">
                <a:solidFill>
                  <a:srgbClr val="FFFFFF"/>
                </a:solidFill>
                <a:latin typeface="等线"/>
                <a:cs typeface="等线"/>
              </a:rPr>
              <a:t>业</a:t>
            </a:r>
            <a:r>
              <a:rPr dirty="0" baseline="4629" sz="1800" spc="-217">
                <a:solidFill>
                  <a:srgbClr val="FFFFFF"/>
                </a:solidFill>
                <a:latin typeface="等线"/>
                <a:cs typeface="等线"/>
              </a:rPr>
              <a:t>容</a:t>
            </a:r>
            <a:r>
              <a:rPr dirty="0" sz="1400">
                <a:solidFill>
                  <a:srgbClr val="FFFFFF"/>
                </a:solidFill>
                <a:latin typeface="等线"/>
                <a:cs typeface="等线"/>
              </a:rPr>
              <a:t>国家战略</a:t>
            </a:r>
            <a:endParaRPr sz="1400">
              <a:latin typeface="等线"/>
              <a:cs typeface="等线"/>
            </a:endParaRPr>
          </a:p>
        </p:txBody>
      </p:sp>
      <p:grpSp>
        <p:nvGrpSpPr>
          <p:cNvPr id="25" name="object 25"/>
          <p:cNvGrpSpPr/>
          <p:nvPr/>
        </p:nvGrpSpPr>
        <p:grpSpPr>
          <a:xfrm>
            <a:off x="1892807" y="4292917"/>
            <a:ext cx="1873250" cy="541655"/>
            <a:chOff x="1892807" y="4292917"/>
            <a:chExt cx="1873250" cy="541655"/>
          </a:xfrm>
        </p:grpSpPr>
        <p:pic>
          <p:nvPicPr>
            <p:cNvPr id="26" name="object 26"/>
            <p:cNvPicPr/>
            <p:nvPr/>
          </p:nvPicPr>
          <p:blipFill>
            <a:blip r:embed="rId10" cstate="print"/>
            <a:stretch>
              <a:fillRect/>
            </a:stretch>
          </p:blipFill>
          <p:spPr>
            <a:xfrm>
              <a:off x="1892807" y="4317491"/>
              <a:ext cx="1834895" cy="516635"/>
            </a:xfrm>
            <a:prstGeom prst="rect">
              <a:avLst/>
            </a:prstGeom>
          </p:spPr>
        </p:pic>
        <p:pic>
          <p:nvPicPr>
            <p:cNvPr id="27" name="object 27"/>
            <p:cNvPicPr/>
            <p:nvPr/>
          </p:nvPicPr>
          <p:blipFill>
            <a:blip r:embed="rId11" cstate="print"/>
            <a:stretch>
              <a:fillRect/>
            </a:stretch>
          </p:blipFill>
          <p:spPr>
            <a:xfrm>
              <a:off x="1926335" y="4297679"/>
              <a:ext cx="1834896" cy="420624"/>
            </a:xfrm>
            <a:prstGeom prst="rect">
              <a:avLst/>
            </a:prstGeom>
          </p:spPr>
        </p:pic>
        <p:sp>
          <p:nvSpPr>
            <p:cNvPr id="28" name="object 28"/>
            <p:cNvSpPr/>
            <p:nvPr/>
          </p:nvSpPr>
          <p:spPr>
            <a:xfrm>
              <a:off x="1926335" y="4297679"/>
              <a:ext cx="1835150" cy="421005"/>
            </a:xfrm>
            <a:custGeom>
              <a:avLst/>
              <a:gdLst/>
              <a:ahLst/>
              <a:cxnLst/>
              <a:rect l="l" t="t" r="r" b="b"/>
              <a:pathLst>
                <a:path w="1835150" h="421004">
                  <a:moveTo>
                    <a:pt x="1747519" y="0"/>
                  </a:moveTo>
                  <a:lnTo>
                    <a:pt x="787749" y="0"/>
                  </a:lnTo>
                  <a:lnTo>
                    <a:pt x="294893" y="0"/>
                  </a:lnTo>
                  <a:lnTo>
                    <a:pt x="113315" y="0"/>
                  </a:lnTo>
                  <a:lnTo>
                    <a:pt x="87375" y="0"/>
                  </a:lnTo>
                  <a:lnTo>
                    <a:pt x="54488" y="2867"/>
                  </a:lnTo>
                  <a:lnTo>
                    <a:pt x="26590" y="10652"/>
                  </a:lnTo>
                  <a:lnTo>
                    <a:pt x="7240" y="22127"/>
                  </a:lnTo>
                  <a:lnTo>
                    <a:pt x="0" y="36068"/>
                  </a:lnTo>
                  <a:lnTo>
                    <a:pt x="0" y="200679"/>
                  </a:lnTo>
                  <a:lnTo>
                    <a:pt x="0" y="285210"/>
                  </a:lnTo>
                  <a:lnTo>
                    <a:pt x="0" y="316353"/>
                  </a:lnTo>
                  <a:lnTo>
                    <a:pt x="0" y="320802"/>
                  </a:lnTo>
                  <a:lnTo>
                    <a:pt x="7240" y="334980"/>
                  </a:lnTo>
                  <a:lnTo>
                    <a:pt x="26590" y="346979"/>
                  </a:lnTo>
                  <a:lnTo>
                    <a:pt x="54488" y="355288"/>
                  </a:lnTo>
                  <a:lnTo>
                    <a:pt x="87375" y="358394"/>
                  </a:lnTo>
                  <a:lnTo>
                    <a:pt x="482679" y="358394"/>
                  </a:lnTo>
                  <a:lnTo>
                    <a:pt x="685673" y="358394"/>
                  </a:lnTo>
                  <a:lnTo>
                    <a:pt x="760460" y="358394"/>
                  </a:lnTo>
                  <a:lnTo>
                    <a:pt x="771144" y="358394"/>
                  </a:lnTo>
                  <a:lnTo>
                    <a:pt x="856827" y="394370"/>
                  </a:lnTo>
                  <a:lnTo>
                    <a:pt x="900826" y="412845"/>
                  </a:lnTo>
                  <a:lnTo>
                    <a:pt x="917037" y="419651"/>
                  </a:lnTo>
                  <a:lnTo>
                    <a:pt x="919352" y="420624"/>
                  </a:lnTo>
                  <a:lnTo>
                    <a:pt x="1002833" y="384647"/>
                  </a:lnTo>
                  <a:lnTo>
                    <a:pt x="1045702" y="366172"/>
                  </a:lnTo>
                  <a:lnTo>
                    <a:pt x="1061495" y="359366"/>
                  </a:lnTo>
                  <a:lnTo>
                    <a:pt x="1063752" y="358394"/>
                  </a:lnTo>
                  <a:lnTo>
                    <a:pt x="1459055" y="358394"/>
                  </a:lnTo>
                  <a:lnTo>
                    <a:pt x="1662048" y="358394"/>
                  </a:lnTo>
                  <a:lnTo>
                    <a:pt x="1736836" y="358394"/>
                  </a:lnTo>
                  <a:lnTo>
                    <a:pt x="1747519" y="358394"/>
                  </a:lnTo>
                  <a:lnTo>
                    <a:pt x="1782014" y="355288"/>
                  </a:lnTo>
                  <a:lnTo>
                    <a:pt x="1809734" y="346979"/>
                  </a:lnTo>
                  <a:lnTo>
                    <a:pt x="1828190" y="334980"/>
                  </a:lnTo>
                  <a:lnTo>
                    <a:pt x="1834896" y="320802"/>
                  </a:lnTo>
                  <a:lnTo>
                    <a:pt x="1834896" y="156190"/>
                  </a:lnTo>
                  <a:lnTo>
                    <a:pt x="1834896" y="71659"/>
                  </a:lnTo>
                  <a:lnTo>
                    <a:pt x="1834896" y="40516"/>
                  </a:lnTo>
                  <a:lnTo>
                    <a:pt x="1834896" y="36068"/>
                  </a:lnTo>
                  <a:lnTo>
                    <a:pt x="1828190" y="22127"/>
                  </a:lnTo>
                  <a:lnTo>
                    <a:pt x="1809734" y="10652"/>
                  </a:lnTo>
                  <a:lnTo>
                    <a:pt x="1782014" y="2867"/>
                  </a:lnTo>
                  <a:lnTo>
                    <a:pt x="1747519" y="0"/>
                  </a:lnTo>
                  <a:close/>
                </a:path>
              </a:pathLst>
            </a:custGeom>
            <a:ln w="9144">
              <a:solidFill>
                <a:srgbClr val="0E6EC5"/>
              </a:solidFill>
            </a:ln>
          </p:spPr>
          <p:txBody>
            <a:bodyPr wrap="square" lIns="0" tIns="0" rIns="0" bIns="0" rtlCol="0"/>
            <a:lstStyle/>
            <a:p/>
          </p:txBody>
        </p:sp>
      </p:grpSp>
      <p:sp>
        <p:nvSpPr>
          <p:cNvPr id="29" name="object 29"/>
          <p:cNvSpPr txBox="1"/>
          <p:nvPr/>
        </p:nvSpPr>
        <p:spPr>
          <a:xfrm>
            <a:off x="2013330" y="4341367"/>
            <a:ext cx="1630680"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FFFFFF"/>
                </a:solidFill>
                <a:latin typeface="等线"/>
                <a:cs typeface="等线"/>
              </a:rPr>
              <a:t>英国</a:t>
            </a:r>
            <a:r>
              <a:rPr dirty="0" sz="1400" spc="-459">
                <a:solidFill>
                  <a:srgbClr val="FFFFFF"/>
                </a:solidFill>
                <a:latin typeface="等线"/>
                <a:cs typeface="等线"/>
              </a:rPr>
              <a:t>未</a:t>
            </a:r>
            <a:r>
              <a:rPr dirty="0" baseline="4629" sz="1800" spc="-1117">
                <a:solidFill>
                  <a:srgbClr val="FFFFFF"/>
                </a:solidFill>
                <a:latin typeface="等线"/>
                <a:cs typeface="等线"/>
              </a:rPr>
              <a:t>文</a:t>
            </a:r>
            <a:r>
              <a:rPr dirty="0" sz="1400" spc="-660">
                <a:solidFill>
                  <a:srgbClr val="FFFFFF"/>
                </a:solidFill>
                <a:latin typeface="等线"/>
                <a:cs typeface="等线"/>
              </a:rPr>
              <a:t>来</a:t>
            </a:r>
            <a:r>
              <a:rPr dirty="0" baseline="4629" sz="1800" spc="-810">
                <a:solidFill>
                  <a:srgbClr val="FFFFFF"/>
                </a:solidFill>
                <a:latin typeface="等线"/>
                <a:cs typeface="等线"/>
              </a:rPr>
              <a:t>字</a:t>
            </a:r>
            <a:r>
              <a:rPr dirty="0" sz="1400" spc="-865">
                <a:solidFill>
                  <a:srgbClr val="FFFFFF"/>
                </a:solidFill>
                <a:latin typeface="等线"/>
                <a:cs typeface="等线"/>
              </a:rPr>
              <a:t>制</a:t>
            </a:r>
            <a:r>
              <a:rPr dirty="0" baseline="4629" sz="1800" spc="-509">
                <a:solidFill>
                  <a:srgbClr val="FFFFFF"/>
                </a:solidFill>
                <a:latin typeface="等线"/>
                <a:cs typeface="等线"/>
              </a:rPr>
              <a:t>内</a:t>
            </a:r>
            <a:r>
              <a:rPr dirty="0" sz="1400" spc="-1070">
                <a:solidFill>
                  <a:srgbClr val="FFFFFF"/>
                </a:solidFill>
                <a:latin typeface="等线"/>
                <a:cs typeface="等线"/>
              </a:rPr>
              <a:t>造</a:t>
            </a:r>
            <a:r>
              <a:rPr dirty="0" baseline="4629" sz="1800" spc="-202">
                <a:solidFill>
                  <a:srgbClr val="FFFFFF"/>
                </a:solidFill>
                <a:latin typeface="等线"/>
                <a:cs typeface="等线"/>
              </a:rPr>
              <a:t>容</a:t>
            </a:r>
            <a:r>
              <a:rPr dirty="0" sz="1400">
                <a:solidFill>
                  <a:srgbClr val="FFFFFF"/>
                </a:solidFill>
                <a:latin typeface="等线"/>
                <a:cs typeface="等线"/>
              </a:rPr>
              <a:t>业预测</a:t>
            </a:r>
            <a:endParaRPr sz="1400">
              <a:latin typeface="等线"/>
              <a:cs typeface="等线"/>
            </a:endParaRPr>
          </a:p>
        </p:txBody>
      </p:sp>
      <p:grpSp>
        <p:nvGrpSpPr>
          <p:cNvPr id="30" name="object 30"/>
          <p:cNvGrpSpPr/>
          <p:nvPr/>
        </p:nvGrpSpPr>
        <p:grpSpPr>
          <a:xfrm>
            <a:off x="8584692" y="4259389"/>
            <a:ext cx="1365885" cy="541655"/>
            <a:chOff x="8584692" y="4259389"/>
            <a:chExt cx="1365885" cy="541655"/>
          </a:xfrm>
        </p:grpSpPr>
        <p:pic>
          <p:nvPicPr>
            <p:cNvPr id="31" name="object 31"/>
            <p:cNvPicPr/>
            <p:nvPr/>
          </p:nvPicPr>
          <p:blipFill>
            <a:blip r:embed="rId12" cstate="print"/>
            <a:stretch>
              <a:fillRect/>
            </a:stretch>
          </p:blipFill>
          <p:spPr>
            <a:xfrm>
              <a:off x="8584692" y="4283964"/>
              <a:ext cx="1336548" cy="516636"/>
            </a:xfrm>
            <a:prstGeom prst="rect">
              <a:avLst/>
            </a:prstGeom>
          </p:spPr>
        </p:pic>
        <p:pic>
          <p:nvPicPr>
            <p:cNvPr id="32" name="object 32"/>
            <p:cNvPicPr/>
            <p:nvPr/>
          </p:nvPicPr>
          <p:blipFill>
            <a:blip r:embed="rId13" cstate="print"/>
            <a:stretch>
              <a:fillRect/>
            </a:stretch>
          </p:blipFill>
          <p:spPr>
            <a:xfrm>
              <a:off x="8607552" y="4264152"/>
              <a:ext cx="1338072" cy="420624"/>
            </a:xfrm>
            <a:prstGeom prst="rect">
              <a:avLst/>
            </a:prstGeom>
          </p:spPr>
        </p:pic>
        <p:sp>
          <p:nvSpPr>
            <p:cNvPr id="33" name="object 33"/>
            <p:cNvSpPr/>
            <p:nvPr/>
          </p:nvSpPr>
          <p:spPr>
            <a:xfrm>
              <a:off x="8607552" y="4264152"/>
              <a:ext cx="1338580" cy="421005"/>
            </a:xfrm>
            <a:custGeom>
              <a:avLst/>
              <a:gdLst/>
              <a:ahLst/>
              <a:cxnLst/>
              <a:rect l="l" t="t" r="r" b="b"/>
              <a:pathLst>
                <a:path w="1338579" h="421004">
                  <a:moveTo>
                    <a:pt x="1274318" y="0"/>
                  </a:moveTo>
                  <a:lnTo>
                    <a:pt x="574460" y="0"/>
                  </a:lnTo>
                  <a:lnTo>
                    <a:pt x="215074" y="0"/>
                  </a:lnTo>
                  <a:lnTo>
                    <a:pt x="82669" y="0"/>
                  </a:lnTo>
                  <a:lnTo>
                    <a:pt x="63753" y="0"/>
                  </a:lnTo>
                  <a:lnTo>
                    <a:pt x="39754" y="2867"/>
                  </a:lnTo>
                  <a:lnTo>
                    <a:pt x="19399" y="10652"/>
                  </a:lnTo>
                  <a:lnTo>
                    <a:pt x="5282" y="22127"/>
                  </a:lnTo>
                  <a:lnTo>
                    <a:pt x="0" y="36068"/>
                  </a:lnTo>
                  <a:lnTo>
                    <a:pt x="0" y="200679"/>
                  </a:lnTo>
                  <a:lnTo>
                    <a:pt x="0" y="285210"/>
                  </a:lnTo>
                  <a:lnTo>
                    <a:pt x="0" y="316353"/>
                  </a:lnTo>
                  <a:lnTo>
                    <a:pt x="0" y="320802"/>
                  </a:lnTo>
                  <a:lnTo>
                    <a:pt x="5282" y="334980"/>
                  </a:lnTo>
                  <a:lnTo>
                    <a:pt x="19399" y="346979"/>
                  </a:lnTo>
                  <a:lnTo>
                    <a:pt x="39754" y="355288"/>
                  </a:lnTo>
                  <a:lnTo>
                    <a:pt x="63753" y="358394"/>
                  </a:lnTo>
                  <a:lnTo>
                    <a:pt x="352008" y="358394"/>
                  </a:lnTo>
                  <a:lnTo>
                    <a:pt x="500030" y="358394"/>
                  </a:lnTo>
                  <a:lnTo>
                    <a:pt x="554565" y="358394"/>
                  </a:lnTo>
                  <a:lnTo>
                    <a:pt x="562355" y="358394"/>
                  </a:lnTo>
                  <a:lnTo>
                    <a:pt x="624838" y="394370"/>
                  </a:lnTo>
                  <a:lnTo>
                    <a:pt x="656923" y="412845"/>
                  </a:lnTo>
                  <a:lnTo>
                    <a:pt x="668744" y="419651"/>
                  </a:lnTo>
                  <a:lnTo>
                    <a:pt x="670432" y="420624"/>
                  </a:lnTo>
                  <a:lnTo>
                    <a:pt x="731299" y="384647"/>
                  </a:lnTo>
                  <a:lnTo>
                    <a:pt x="762555" y="366172"/>
                  </a:lnTo>
                  <a:lnTo>
                    <a:pt x="774070" y="359366"/>
                  </a:lnTo>
                  <a:lnTo>
                    <a:pt x="775716" y="358394"/>
                  </a:lnTo>
                  <a:lnTo>
                    <a:pt x="1063970" y="358394"/>
                  </a:lnTo>
                  <a:lnTo>
                    <a:pt x="1211992" y="358394"/>
                  </a:lnTo>
                  <a:lnTo>
                    <a:pt x="1266527" y="358394"/>
                  </a:lnTo>
                  <a:lnTo>
                    <a:pt x="1274318" y="358394"/>
                  </a:lnTo>
                  <a:lnTo>
                    <a:pt x="1299495" y="355288"/>
                  </a:lnTo>
                  <a:lnTo>
                    <a:pt x="1319720" y="346979"/>
                  </a:lnTo>
                  <a:lnTo>
                    <a:pt x="1333182" y="334980"/>
                  </a:lnTo>
                  <a:lnTo>
                    <a:pt x="1338072" y="320802"/>
                  </a:lnTo>
                  <a:lnTo>
                    <a:pt x="1338072" y="156190"/>
                  </a:lnTo>
                  <a:lnTo>
                    <a:pt x="1338072" y="71659"/>
                  </a:lnTo>
                  <a:lnTo>
                    <a:pt x="1338072" y="40516"/>
                  </a:lnTo>
                  <a:lnTo>
                    <a:pt x="1338072" y="36068"/>
                  </a:lnTo>
                  <a:lnTo>
                    <a:pt x="1333182" y="22127"/>
                  </a:lnTo>
                  <a:lnTo>
                    <a:pt x="1319720" y="10652"/>
                  </a:lnTo>
                  <a:lnTo>
                    <a:pt x="1299495" y="2867"/>
                  </a:lnTo>
                  <a:lnTo>
                    <a:pt x="1274318" y="0"/>
                  </a:lnTo>
                  <a:close/>
                </a:path>
              </a:pathLst>
            </a:custGeom>
            <a:ln w="9144">
              <a:solidFill>
                <a:srgbClr val="0E6EC5"/>
              </a:solidFill>
            </a:ln>
          </p:spPr>
          <p:txBody>
            <a:bodyPr wrap="square" lIns="0" tIns="0" rIns="0" bIns="0" rtlCol="0"/>
            <a:lstStyle/>
            <a:p/>
          </p:txBody>
        </p:sp>
      </p:grpSp>
      <p:sp>
        <p:nvSpPr>
          <p:cNvPr id="34" name="object 34"/>
          <p:cNvSpPr txBox="1"/>
          <p:nvPr/>
        </p:nvSpPr>
        <p:spPr>
          <a:xfrm>
            <a:off x="8824341" y="4308094"/>
            <a:ext cx="916940" cy="239395"/>
          </a:xfrm>
          <a:prstGeom prst="rect">
            <a:avLst/>
          </a:prstGeom>
        </p:spPr>
        <p:txBody>
          <a:bodyPr wrap="square" lIns="0" tIns="12700" rIns="0" bIns="0" rtlCol="0" vert="horz">
            <a:spAutoFit/>
          </a:bodyPr>
          <a:lstStyle/>
          <a:p>
            <a:pPr marL="12700">
              <a:lnSpc>
                <a:spcPct val="100000"/>
              </a:lnSpc>
              <a:spcBef>
                <a:spcPts val="100"/>
              </a:spcBef>
            </a:pPr>
            <a:r>
              <a:rPr dirty="0" sz="1400" spc="-535">
                <a:solidFill>
                  <a:srgbClr val="FFFFFF"/>
                </a:solidFill>
                <a:latin typeface="等线"/>
                <a:cs typeface="等线"/>
              </a:rPr>
              <a:t>新</a:t>
            </a:r>
            <a:r>
              <a:rPr dirty="0" baseline="4629" sz="1800" spc="-997">
                <a:solidFill>
                  <a:srgbClr val="FFFFFF"/>
                </a:solidFill>
                <a:latin typeface="等线"/>
                <a:cs typeface="等线"/>
              </a:rPr>
              <a:t>文</a:t>
            </a:r>
            <a:r>
              <a:rPr dirty="0" sz="1400" spc="-740">
                <a:solidFill>
                  <a:srgbClr val="FFFFFF"/>
                </a:solidFill>
                <a:latin typeface="等线"/>
                <a:cs typeface="等线"/>
              </a:rPr>
              <a:t>工</a:t>
            </a:r>
            <a:r>
              <a:rPr dirty="0" baseline="4629" sz="1800" spc="-697">
                <a:solidFill>
                  <a:srgbClr val="FFFFFF"/>
                </a:solidFill>
                <a:latin typeface="等线"/>
                <a:cs typeface="等线"/>
              </a:rPr>
              <a:t>字</a:t>
            </a:r>
            <a:r>
              <a:rPr dirty="0" sz="1400" spc="-944">
                <a:solidFill>
                  <a:srgbClr val="FFFFFF"/>
                </a:solidFill>
                <a:latin typeface="等线"/>
                <a:cs typeface="等线"/>
              </a:rPr>
              <a:t>业</a:t>
            </a:r>
            <a:r>
              <a:rPr dirty="0" baseline="4629" sz="1800" spc="-390">
                <a:solidFill>
                  <a:srgbClr val="FFFFFF"/>
                </a:solidFill>
                <a:latin typeface="等线"/>
                <a:cs typeface="等线"/>
              </a:rPr>
              <a:t>内</a:t>
            </a:r>
            <a:r>
              <a:rPr dirty="0" sz="1400" spc="-1150">
                <a:solidFill>
                  <a:srgbClr val="FFFFFF"/>
                </a:solidFill>
                <a:latin typeface="等线"/>
                <a:cs typeface="等线"/>
              </a:rPr>
              <a:t>法</a:t>
            </a:r>
            <a:r>
              <a:rPr dirty="0" baseline="4629" sz="1800" spc="-82">
                <a:solidFill>
                  <a:srgbClr val="FFFFFF"/>
                </a:solidFill>
                <a:latin typeface="等线"/>
                <a:cs typeface="等线"/>
              </a:rPr>
              <a:t>容</a:t>
            </a:r>
            <a:r>
              <a:rPr dirty="0" sz="1400">
                <a:solidFill>
                  <a:srgbClr val="FFFFFF"/>
                </a:solidFill>
                <a:latin typeface="等线"/>
                <a:cs typeface="等线"/>
              </a:rPr>
              <a:t>国</a:t>
            </a:r>
            <a:endParaRPr sz="1400">
              <a:latin typeface="等线"/>
              <a:cs typeface="等线"/>
            </a:endParaRPr>
          </a:p>
        </p:txBody>
      </p:sp>
      <p:grpSp>
        <p:nvGrpSpPr>
          <p:cNvPr id="35" name="object 35"/>
          <p:cNvGrpSpPr/>
          <p:nvPr/>
        </p:nvGrpSpPr>
        <p:grpSpPr>
          <a:xfrm>
            <a:off x="10259568" y="4247197"/>
            <a:ext cx="1802130" cy="541655"/>
            <a:chOff x="10259568" y="4247197"/>
            <a:chExt cx="1802130" cy="541655"/>
          </a:xfrm>
        </p:grpSpPr>
        <p:pic>
          <p:nvPicPr>
            <p:cNvPr id="36" name="object 36"/>
            <p:cNvPicPr/>
            <p:nvPr/>
          </p:nvPicPr>
          <p:blipFill>
            <a:blip r:embed="rId14" cstate="print"/>
            <a:stretch>
              <a:fillRect/>
            </a:stretch>
          </p:blipFill>
          <p:spPr>
            <a:xfrm>
              <a:off x="10259568" y="4271771"/>
              <a:ext cx="1764791" cy="516635"/>
            </a:xfrm>
            <a:prstGeom prst="rect">
              <a:avLst/>
            </a:prstGeom>
          </p:spPr>
        </p:pic>
        <p:pic>
          <p:nvPicPr>
            <p:cNvPr id="37" name="object 37"/>
            <p:cNvPicPr/>
            <p:nvPr/>
          </p:nvPicPr>
          <p:blipFill>
            <a:blip r:embed="rId15" cstate="print"/>
            <a:stretch>
              <a:fillRect/>
            </a:stretch>
          </p:blipFill>
          <p:spPr>
            <a:xfrm>
              <a:off x="10291572" y="4251959"/>
              <a:ext cx="1764792" cy="420623"/>
            </a:xfrm>
            <a:prstGeom prst="rect">
              <a:avLst/>
            </a:prstGeom>
          </p:spPr>
        </p:pic>
        <p:sp>
          <p:nvSpPr>
            <p:cNvPr id="38" name="object 38"/>
            <p:cNvSpPr/>
            <p:nvPr/>
          </p:nvSpPr>
          <p:spPr>
            <a:xfrm>
              <a:off x="10291572" y="4251959"/>
              <a:ext cx="1765300" cy="421005"/>
            </a:xfrm>
            <a:custGeom>
              <a:avLst/>
              <a:gdLst/>
              <a:ahLst/>
              <a:cxnLst/>
              <a:rect l="l" t="t" r="r" b="b"/>
              <a:pathLst>
                <a:path w="1765300" h="421004">
                  <a:moveTo>
                    <a:pt x="1680718" y="0"/>
                  </a:moveTo>
                  <a:lnTo>
                    <a:pt x="757658" y="0"/>
                  </a:lnTo>
                  <a:lnTo>
                    <a:pt x="283654" y="0"/>
                  </a:lnTo>
                  <a:lnTo>
                    <a:pt x="109021" y="0"/>
                  </a:lnTo>
                  <a:lnTo>
                    <a:pt x="84074" y="0"/>
                  </a:lnTo>
                  <a:lnTo>
                    <a:pt x="52399" y="2867"/>
                  </a:lnTo>
                  <a:lnTo>
                    <a:pt x="25558" y="10652"/>
                  </a:lnTo>
                  <a:lnTo>
                    <a:pt x="6957" y="22127"/>
                  </a:lnTo>
                  <a:lnTo>
                    <a:pt x="0" y="36067"/>
                  </a:lnTo>
                  <a:lnTo>
                    <a:pt x="0" y="200679"/>
                  </a:lnTo>
                  <a:lnTo>
                    <a:pt x="0" y="285210"/>
                  </a:lnTo>
                  <a:lnTo>
                    <a:pt x="0" y="316353"/>
                  </a:lnTo>
                  <a:lnTo>
                    <a:pt x="0" y="320801"/>
                  </a:lnTo>
                  <a:lnTo>
                    <a:pt x="6957" y="334980"/>
                  </a:lnTo>
                  <a:lnTo>
                    <a:pt x="25558" y="346979"/>
                  </a:lnTo>
                  <a:lnTo>
                    <a:pt x="52399" y="355288"/>
                  </a:lnTo>
                  <a:lnTo>
                    <a:pt x="84074" y="358394"/>
                  </a:lnTo>
                  <a:lnTo>
                    <a:pt x="464252" y="358394"/>
                  </a:lnTo>
                  <a:lnTo>
                    <a:pt x="659479" y="358394"/>
                  </a:lnTo>
                  <a:lnTo>
                    <a:pt x="731404" y="358394"/>
                  </a:lnTo>
                  <a:lnTo>
                    <a:pt x="741679" y="358394"/>
                  </a:lnTo>
                  <a:lnTo>
                    <a:pt x="824059" y="394370"/>
                  </a:lnTo>
                  <a:lnTo>
                    <a:pt x="866362" y="412845"/>
                  </a:lnTo>
                  <a:lnTo>
                    <a:pt x="881947" y="419651"/>
                  </a:lnTo>
                  <a:lnTo>
                    <a:pt x="884174" y="420623"/>
                  </a:lnTo>
                  <a:lnTo>
                    <a:pt x="964497" y="384647"/>
                  </a:lnTo>
                  <a:lnTo>
                    <a:pt x="1005744" y="366172"/>
                  </a:lnTo>
                  <a:lnTo>
                    <a:pt x="1020941" y="359366"/>
                  </a:lnTo>
                  <a:lnTo>
                    <a:pt x="1023111" y="358394"/>
                  </a:lnTo>
                  <a:lnTo>
                    <a:pt x="1403290" y="358394"/>
                  </a:lnTo>
                  <a:lnTo>
                    <a:pt x="1598517" y="358394"/>
                  </a:lnTo>
                  <a:lnTo>
                    <a:pt x="1670442" y="358394"/>
                  </a:lnTo>
                  <a:lnTo>
                    <a:pt x="1680718" y="358394"/>
                  </a:lnTo>
                  <a:lnTo>
                    <a:pt x="1713892" y="355288"/>
                  </a:lnTo>
                  <a:lnTo>
                    <a:pt x="1740566" y="346979"/>
                  </a:lnTo>
                  <a:lnTo>
                    <a:pt x="1758334" y="334980"/>
                  </a:lnTo>
                  <a:lnTo>
                    <a:pt x="1764792" y="320801"/>
                  </a:lnTo>
                  <a:lnTo>
                    <a:pt x="1764792" y="156190"/>
                  </a:lnTo>
                  <a:lnTo>
                    <a:pt x="1764792" y="71659"/>
                  </a:lnTo>
                  <a:lnTo>
                    <a:pt x="1764792" y="40516"/>
                  </a:lnTo>
                  <a:lnTo>
                    <a:pt x="1764792" y="36067"/>
                  </a:lnTo>
                  <a:lnTo>
                    <a:pt x="1758334" y="22127"/>
                  </a:lnTo>
                  <a:lnTo>
                    <a:pt x="1740566" y="10652"/>
                  </a:lnTo>
                  <a:lnTo>
                    <a:pt x="1713892" y="2867"/>
                  </a:lnTo>
                  <a:lnTo>
                    <a:pt x="1680718" y="0"/>
                  </a:lnTo>
                  <a:close/>
                </a:path>
              </a:pathLst>
            </a:custGeom>
            <a:ln w="9144">
              <a:solidFill>
                <a:srgbClr val="0E6EC5"/>
              </a:solidFill>
            </a:ln>
          </p:spPr>
          <p:txBody>
            <a:bodyPr wrap="square" lIns="0" tIns="0" rIns="0" bIns="0" rtlCol="0"/>
            <a:lstStyle/>
            <a:p/>
          </p:txBody>
        </p:sp>
      </p:grpSp>
      <p:sp>
        <p:nvSpPr>
          <p:cNvPr id="39" name="object 39"/>
          <p:cNvSpPr txBox="1"/>
          <p:nvPr/>
        </p:nvSpPr>
        <p:spPr>
          <a:xfrm>
            <a:off x="10454767" y="4295394"/>
            <a:ext cx="1452245" cy="239395"/>
          </a:xfrm>
          <a:prstGeom prst="rect">
            <a:avLst/>
          </a:prstGeom>
        </p:spPr>
        <p:txBody>
          <a:bodyPr wrap="square" lIns="0" tIns="12700" rIns="0" bIns="0" rtlCol="0" vert="horz">
            <a:spAutoFit/>
          </a:bodyPr>
          <a:lstStyle/>
          <a:p>
            <a:pPr marL="12700">
              <a:lnSpc>
                <a:spcPct val="100000"/>
              </a:lnSpc>
              <a:spcBef>
                <a:spcPts val="100"/>
              </a:spcBef>
            </a:pPr>
            <a:r>
              <a:rPr dirty="0" sz="1400">
                <a:solidFill>
                  <a:srgbClr val="FFFFFF"/>
                </a:solidFill>
                <a:latin typeface="等线"/>
                <a:cs typeface="等线"/>
              </a:rPr>
              <a:t>日本</a:t>
            </a:r>
            <a:r>
              <a:rPr dirty="0" sz="1400" spc="-1305">
                <a:solidFill>
                  <a:srgbClr val="FFFFFF"/>
                </a:solidFill>
                <a:latin typeface="等线"/>
                <a:cs typeface="等线"/>
              </a:rPr>
              <a:t>机</a:t>
            </a:r>
            <a:r>
              <a:rPr dirty="0" baseline="4629" sz="1800">
                <a:solidFill>
                  <a:srgbClr val="FFFFFF"/>
                </a:solidFill>
                <a:latin typeface="等线"/>
                <a:cs typeface="等线"/>
              </a:rPr>
              <a:t>文</a:t>
            </a:r>
            <a:r>
              <a:rPr dirty="0" baseline="4629" sz="1800" spc="-1650">
                <a:solidFill>
                  <a:srgbClr val="FFFFFF"/>
                </a:solidFill>
                <a:latin typeface="等线"/>
                <a:cs typeface="等线"/>
              </a:rPr>
              <a:t>字</a:t>
            </a:r>
            <a:r>
              <a:rPr dirty="0" sz="1400" spc="-310">
                <a:solidFill>
                  <a:srgbClr val="FFFFFF"/>
                </a:solidFill>
                <a:latin typeface="等线"/>
                <a:cs typeface="等线"/>
              </a:rPr>
              <a:t>器</a:t>
            </a:r>
            <a:r>
              <a:rPr dirty="0" baseline="4629" sz="1800" spc="-1342">
                <a:solidFill>
                  <a:srgbClr val="FFFFFF"/>
                </a:solidFill>
                <a:latin typeface="等线"/>
                <a:cs typeface="等线"/>
              </a:rPr>
              <a:t>内</a:t>
            </a:r>
            <a:r>
              <a:rPr dirty="0" sz="1400" spc="-515">
                <a:solidFill>
                  <a:srgbClr val="FFFFFF"/>
                </a:solidFill>
                <a:latin typeface="等线"/>
                <a:cs typeface="等线"/>
              </a:rPr>
              <a:t>人</a:t>
            </a:r>
            <a:r>
              <a:rPr dirty="0" baseline="4629" sz="1800" spc="-1035">
                <a:solidFill>
                  <a:srgbClr val="FFFFFF"/>
                </a:solidFill>
                <a:latin typeface="等线"/>
                <a:cs typeface="等线"/>
              </a:rPr>
              <a:t>容</a:t>
            </a:r>
            <a:r>
              <a:rPr dirty="0" sz="1400">
                <a:solidFill>
                  <a:srgbClr val="FFFFFF"/>
                </a:solidFill>
                <a:latin typeface="等线"/>
                <a:cs typeface="等线"/>
              </a:rPr>
              <a:t>新战略</a:t>
            </a:r>
            <a:endParaRPr sz="1400">
              <a:latin typeface="等线"/>
              <a:cs typeface="等线"/>
            </a:endParaRPr>
          </a:p>
        </p:txBody>
      </p:sp>
      <p:grpSp>
        <p:nvGrpSpPr>
          <p:cNvPr id="40" name="object 40"/>
          <p:cNvGrpSpPr/>
          <p:nvPr/>
        </p:nvGrpSpPr>
        <p:grpSpPr>
          <a:xfrm>
            <a:off x="5108447" y="4951285"/>
            <a:ext cx="1802130" cy="541655"/>
            <a:chOff x="5108447" y="4951285"/>
            <a:chExt cx="1802130" cy="541655"/>
          </a:xfrm>
        </p:grpSpPr>
        <p:pic>
          <p:nvPicPr>
            <p:cNvPr id="41" name="object 41"/>
            <p:cNvPicPr/>
            <p:nvPr/>
          </p:nvPicPr>
          <p:blipFill>
            <a:blip r:embed="rId16" cstate="print"/>
            <a:stretch>
              <a:fillRect/>
            </a:stretch>
          </p:blipFill>
          <p:spPr>
            <a:xfrm>
              <a:off x="5108447" y="4975859"/>
              <a:ext cx="1764792" cy="516635"/>
            </a:xfrm>
            <a:prstGeom prst="rect">
              <a:avLst/>
            </a:prstGeom>
          </p:spPr>
        </p:pic>
        <p:sp>
          <p:nvSpPr>
            <p:cNvPr id="42" name="object 42"/>
            <p:cNvSpPr/>
            <p:nvPr/>
          </p:nvSpPr>
          <p:spPr>
            <a:xfrm>
              <a:off x="5140451" y="4956047"/>
              <a:ext cx="1765300" cy="421005"/>
            </a:xfrm>
            <a:custGeom>
              <a:avLst/>
              <a:gdLst/>
              <a:ahLst/>
              <a:cxnLst/>
              <a:rect l="l" t="t" r="r" b="b"/>
              <a:pathLst>
                <a:path w="1765300" h="421004">
                  <a:moveTo>
                    <a:pt x="1680718" y="0"/>
                  </a:moveTo>
                  <a:lnTo>
                    <a:pt x="84074" y="0"/>
                  </a:lnTo>
                  <a:lnTo>
                    <a:pt x="52399" y="2867"/>
                  </a:lnTo>
                  <a:lnTo>
                    <a:pt x="25558" y="10652"/>
                  </a:lnTo>
                  <a:lnTo>
                    <a:pt x="6957" y="22127"/>
                  </a:lnTo>
                  <a:lnTo>
                    <a:pt x="0" y="36068"/>
                  </a:lnTo>
                  <a:lnTo>
                    <a:pt x="0" y="320801"/>
                  </a:lnTo>
                  <a:lnTo>
                    <a:pt x="6957" y="334980"/>
                  </a:lnTo>
                  <a:lnTo>
                    <a:pt x="25558" y="346979"/>
                  </a:lnTo>
                  <a:lnTo>
                    <a:pt x="52399" y="355288"/>
                  </a:lnTo>
                  <a:lnTo>
                    <a:pt x="84074" y="358393"/>
                  </a:lnTo>
                  <a:lnTo>
                    <a:pt x="741680" y="358393"/>
                  </a:lnTo>
                  <a:lnTo>
                    <a:pt x="884174" y="420623"/>
                  </a:lnTo>
                  <a:lnTo>
                    <a:pt x="1023112" y="358393"/>
                  </a:lnTo>
                  <a:lnTo>
                    <a:pt x="1680718" y="358393"/>
                  </a:lnTo>
                  <a:lnTo>
                    <a:pt x="1713892" y="355288"/>
                  </a:lnTo>
                  <a:lnTo>
                    <a:pt x="1740566" y="346979"/>
                  </a:lnTo>
                  <a:lnTo>
                    <a:pt x="1758334" y="334980"/>
                  </a:lnTo>
                  <a:lnTo>
                    <a:pt x="1764792" y="320801"/>
                  </a:lnTo>
                  <a:lnTo>
                    <a:pt x="1764792" y="36068"/>
                  </a:lnTo>
                  <a:lnTo>
                    <a:pt x="1758334" y="22127"/>
                  </a:lnTo>
                  <a:lnTo>
                    <a:pt x="1740566" y="10652"/>
                  </a:lnTo>
                  <a:lnTo>
                    <a:pt x="1713892" y="2867"/>
                  </a:lnTo>
                  <a:lnTo>
                    <a:pt x="1680718" y="0"/>
                  </a:lnTo>
                  <a:close/>
                </a:path>
              </a:pathLst>
            </a:custGeom>
            <a:solidFill>
              <a:srgbClr val="FFFF00"/>
            </a:solidFill>
          </p:spPr>
          <p:txBody>
            <a:bodyPr wrap="square" lIns="0" tIns="0" rIns="0" bIns="0" rtlCol="0"/>
            <a:lstStyle/>
            <a:p/>
          </p:txBody>
        </p:sp>
        <p:sp>
          <p:nvSpPr>
            <p:cNvPr id="43" name="object 43"/>
            <p:cNvSpPr/>
            <p:nvPr/>
          </p:nvSpPr>
          <p:spPr>
            <a:xfrm>
              <a:off x="5140451" y="4956047"/>
              <a:ext cx="1765300" cy="421005"/>
            </a:xfrm>
            <a:custGeom>
              <a:avLst/>
              <a:gdLst/>
              <a:ahLst/>
              <a:cxnLst/>
              <a:rect l="l" t="t" r="r" b="b"/>
              <a:pathLst>
                <a:path w="1765300" h="421004">
                  <a:moveTo>
                    <a:pt x="1680718" y="0"/>
                  </a:moveTo>
                  <a:lnTo>
                    <a:pt x="757658" y="0"/>
                  </a:lnTo>
                  <a:lnTo>
                    <a:pt x="283654" y="0"/>
                  </a:lnTo>
                  <a:lnTo>
                    <a:pt x="109021" y="0"/>
                  </a:lnTo>
                  <a:lnTo>
                    <a:pt x="84074" y="0"/>
                  </a:lnTo>
                  <a:lnTo>
                    <a:pt x="52399" y="2867"/>
                  </a:lnTo>
                  <a:lnTo>
                    <a:pt x="25558" y="10652"/>
                  </a:lnTo>
                  <a:lnTo>
                    <a:pt x="6957" y="22127"/>
                  </a:lnTo>
                  <a:lnTo>
                    <a:pt x="0" y="36068"/>
                  </a:lnTo>
                  <a:lnTo>
                    <a:pt x="0" y="200679"/>
                  </a:lnTo>
                  <a:lnTo>
                    <a:pt x="0" y="285210"/>
                  </a:lnTo>
                  <a:lnTo>
                    <a:pt x="0" y="316353"/>
                  </a:lnTo>
                  <a:lnTo>
                    <a:pt x="0" y="320801"/>
                  </a:lnTo>
                  <a:lnTo>
                    <a:pt x="6957" y="334980"/>
                  </a:lnTo>
                  <a:lnTo>
                    <a:pt x="25558" y="346979"/>
                  </a:lnTo>
                  <a:lnTo>
                    <a:pt x="52399" y="355288"/>
                  </a:lnTo>
                  <a:lnTo>
                    <a:pt x="84074" y="358393"/>
                  </a:lnTo>
                  <a:lnTo>
                    <a:pt x="464252" y="358393"/>
                  </a:lnTo>
                  <a:lnTo>
                    <a:pt x="659479" y="358393"/>
                  </a:lnTo>
                  <a:lnTo>
                    <a:pt x="731404" y="358393"/>
                  </a:lnTo>
                  <a:lnTo>
                    <a:pt x="741680" y="358393"/>
                  </a:lnTo>
                  <a:lnTo>
                    <a:pt x="824059" y="394370"/>
                  </a:lnTo>
                  <a:lnTo>
                    <a:pt x="866362" y="412845"/>
                  </a:lnTo>
                  <a:lnTo>
                    <a:pt x="881947" y="419651"/>
                  </a:lnTo>
                  <a:lnTo>
                    <a:pt x="884174" y="420623"/>
                  </a:lnTo>
                  <a:lnTo>
                    <a:pt x="964497" y="384647"/>
                  </a:lnTo>
                  <a:lnTo>
                    <a:pt x="1005744" y="366172"/>
                  </a:lnTo>
                  <a:lnTo>
                    <a:pt x="1020941" y="359366"/>
                  </a:lnTo>
                  <a:lnTo>
                    <a:pt x="1023112" y="358393"/>
                  </a:lnTo>
                  <a:lnTo>
                    <a:pt x="1403290" y="358393"/>
                  </a:lnTo>
                  <a:lnTo>
                    <a:pt x="1598517" y="358393"/>
                  </a:lnTo>
                  <a:lnTo>
                    <a:pt x="1670442" y="358393"/>
                  </a:lnTo>
                  <a:lnTo>
                    <a:pt x="1680718" y="358393"/>
                  </a:lnTo>
                  <a:lnTo>
                    <a:pt x="1713892" y="355288"/>
                  </a:lnTo>
                  <a:lnTo>
                    <a:pt x="1740566" y="346979"/>
                  </a:lnTo>
                  <a:lnTo>
                    <a:pt x="1758334" y="334980"/>
                  </a:lnTo>
                  <a:lnTo>
                    <a:pt x="1764792" y="320801"/>
                  </a:lnTo>
                  <a:lnTo>
                    <a:pt x="1764792" y="156190"/>
                  </a:lnTo>
                  <a:lnTo>
                    <a:pt x="1764792" y="71659"/>
                  </a:lnTo>
                  <a:lnTo>
                    <a:pt x="1764792" y="40516"/>
                  </a:lnTo>
                  <a:lnTo>
                    <a:pt x="1764792" y="36068"/>
                  </a:lnTo>
                  <a:lnTo>
                    <a:pt x="1758334" y="22127"/>
                  </a:lnTo>
                  <a:lnTo>
                    <a:pt x="1740566" y="10652"/>
                  </a:lnTo>
                  <a:lnTo>
                    <a:pt x="1713892" y="2867"/>
                  </a:lnTo>
                  <a:lnTo>
                    <a:pt x="1680718" y="0"/>
                  </a:lnTo>
                  <a:close/>
                </a:path>
              </a:pathLst>
            </a:custGeom>
            <a:ln w="9144">
              <a:solidFill>
                <a:srgbClr val="FFFF00"/>
              </a:solidFill>
            </a:ln>
          </p:spPr>
          <p:txBody>
            <a:bodyPr wrap="square" lIns="0" tIns="0" rIns="0" bIns="0" rtlCol="0"/>
            <a:lstStyle/>
            <a:p/>
          </p:txBody>
        </p:sp>
      </p:grpSp>
      <p:sp>
        <p:nvSpPr>
          <p:cNvPr id="44" name="object 44"/>
          <p:cNvSpPr txBox="1"/>
          <p:nvPr/>
        </p:nvSpPr>
        <p:spPr>
          <a:xfrm>
            <a:off x="5533771" y="4999735"/>
            <a:ext cx="987425" cy="239395"/>
          </a:xfrm>
          <a:prstGeom prst="rect">
            <a:avLst/>
          </a:prstGeom>
        </p:spPr>
        <p:txBody>
          <a:bodyPr wrap="square" lIns="0" tIns="12700" rIns="0" bIns="0" rtlCol="0" vert="horz">
            <a:spAutoFit/>
          </a:bodyPr>
          <a:lstStyle/>
          <a:p>
            <a:pPr marL="12700">
              <a:lnSpc>
                <a:spcPct val="100000"/>
              </a:lnSpc>
              <a:spcBef>
                <a:spcPts val="100"/>
              </a:spcBef>
            </a:pPr>
            <a:r>
              <a:rPr dirty="0" sz="1400" spc="-310" b="1">
                <a:latin typeface="等线"/>
                <a:cs typeface="等线"/>
              </a:rPr>
              <a:t>德</a:t>
            </a:r>
            <a:r>
              <a:rPr dirty="0" baseline="4629" sz="1800" spc="-1342" b="1">
                <a:latin typeface="等线"/>
                <a:cs typeface="等线"/>
              </a:rPr>
              <a:t>文</a:t>
            </a:r>
            <a:r>
              <a:rPr dirty="0" sz="1400" spc="-509" b="1">
                <a:latin typeface="等线"/>
                <a:cs typeface="等线"/>
              </a:rPr>
              <a:t>国</a:t>
            </a:r>
            <a:r>
              <a:rPr dirty="0" baseline="4629" sz="1800" spc="-1042" b="1">
                <a:latin typeface="等线"/>
                <a:cs typeface="等线"/>
              </a:rPr>
              <a:t>字</a:t>
            </a:r>
            <a:r>
              <a:rPr dirty="0" sz="1400" spc="-715" b="1">
                <a:latin typeface="等线"/>
                <a:cs typeface="等线"/>
              </a:rPr>
              <a:t>工</a:t>
            </a:r>
            <a:r>
              <a:rPr dirty="0" baseline="4629" sz="1800" spc="-735" b="1">
                <a:latin typeface="等线"/>
                <a:cs typeface="等线"/>
              </a:rPr>
              <a:t>内</a:t>
            </a:r>
            <a:r>
              <a:rPr dirty="0" sz="1400" spc="-915" b="1">
                <a:latin typeface="等线"/>
                <a:cs typeface="等线"/>
              </a:rPr>
              <a:t>业</a:t>
            </a:r>
            <a:r>
              <a:rPr dirty="0" baseline="4629" sz="1800" spc="-434" b="1">
                <a:latin typeface="等线"/>
                <a:cs typeface="等线"/>
              </a:rPr>
              <a:t>容</a:t>
            </a:r>
            <a:r>
              <a:rPr dirty="0" sz="1400" b="1">
                <a:latin typeface="Arial"/>
                <a:cs typeface="Arial"/>
              </a:rPr>
              <a:t>4.0</a:t>
            </a:r>
            <a:endParaRPr sz="1400">
              <a:latin typeface="Arial"/>
              <a:cs typeface="Arial"/>
            </a:endParaRPr>
          </a:p>
        </p:txBody>
      </p:sp>
      <p:grpSp>
        <p:nvGrpSpPr>
          <p:cNvPr id="45" name="object 45"/>
          <p:cNvGrpSpPr/>
          <p:nvPr/>
        </p:nvGrpSpPr>
        <p:grpSpPr>
          <a:xfrm>
            <a:off x="5326379" y="6195059"/>
            <a:ext cx="1583690" cy="541020"/>
            <a:chOff x="5326379" y="6195059"/>
            <a:chExt cx="1583690" cy="541020"/>
          </a:xfrm>
        </p:grpSpPr>
        <p:pic>
          <p:nvPicPr>
            <p:cNvPr id="46" name="object 46"/>
            <p:cNvPicPr/>
            <p:nvPr/>
          </p:nvPicPr>
          <p:blipFill>
            <a:blip r:embed="rId17" cstate="print"/>
            <a:stretch>
              <a:fillRect/>
            </a:stretch>
          </p:blipFill>
          <p:spPr>
            <a:xfrm>
              <a:off x="5326379" y="6220967"/>
              <a:ext cx="1551431" cy="515111"/>
            </a:xfrm>
            <a:prstGeom prst="rect">
              <a:avLst/>
            </a:prstGeom>
          </p:spPr>
        </p:pic>
        <p:sp>
          <p:nvSpPr>
            <p:cNvPr id="47" name="object 47"/>
            <p:cNvSpPr/>
            <p:nvPr/>
          </p:nvSpPr>
          <p:spPr>
            <a:xfrm>
              <a:off x="5353811" y="6199631"/>
              <a:ext cx="1551940" cy="421005"/>
            </a:xfrm>
            <a:custGeom>
              <a:avLst/>
              <a:gdLst/>
              <a:ahLst/>
              <a:cxnLst/>
              <a:rect l="l" t="t" r="r" b="b"/>
              <a:pathLst>
                <a:path w="1551940" h="421004">
                  <a:moveTo>
                    <a:pt x="1477517" y="0"/>
                  </a:moveTo>
                  <a:lnTo>
                    <a:pt x="73913" y="0"/>
                  </a:lnTo>
                  <a:lnTo>
                    <a:pt x="46077" y="2864"/>
                  </a:lnTo>
                  <a:lnTo>
                    <a:pt x="22479" y="10639"/>
                  </a:lnTo>
                  <a:lnTo>
                    <a:pt x="6119" y="22095"/>
                  </a:lnTo>
                  <a:lnTo>
                    <a:pt x="0" y="36004"/>
                  </a:lnTo>
                  <a:lnTo>
                    <a:pt x="0" y="320789"/>
                  </a:lnTo>
                  <a:lnTo>
                    <a:pt x="6119" y="334954"/>
                  </a:lnTo>
                  <a:lnTo>
                    <a:pt x="22478" y="346973"/>
                  </a:lnTo>
                  <a:lnTo>
                    <a:pt x="46077" y="355311"/>
                  </a:lnTo>
                  <a:lnTo>
                    <a:pt x="73913" y="358432"/>
                  </a:lnTo>
                  <a:lnTo>
                    <a:pt x="652017" y="358432"/>
                  </a:lnTo>
                  <a:lnTo>
                    <a:pt x="777366" y="420624"/>
                  </a:lnTo>
                  <a:lnTo>
                    <a:pt x="899413" y="358432"/>
                  </a:lnTo>
                  <a:lnTo>
                    <a:pt x="1477517" y="358432"/>
                  </a:lnTo>
                  <a:lnTo>
                    <a:pt x="1506694" y="355311"/>
                  </a:lnTo>
                  <a:lnTo>
                    <a:pt x="1530143" y="346973"/>
                  </a:lnTo>
                  <a:lnTo>
                    <a:pt x="1545758" y="334954"/>
                  </a:lnTo>
                  <a:lnTo>
                    <a:pt x="1551432" y="320789"/>
                  </a:lnTo>
                  <a:lnTo>
                    <a:pt x="1551432" y="36004"/>
                  </a:lnTo>
                  <a:lnTo>
                    <a:pt x="1545758" y="22095"/>
                  </a:lnTo>
                  <a:lnTo>
                    <a:pt x="1530143" y="10639"/>
                  </a:lnTo>
                  <a:lnTo>
                    <a:pt x="1506694" y="2864"/>
                  </a:lnTo>
                  <a:lnTo>
                    <a:pt x="1477517" y="0"/>
                  </a:lnTo>
                  <a:close/>
                </a:path>
              </a:pathLst>
            </a:custGeom>
            <a:solidFill>
              <a:srgbClr val="FFFF00"/>
            </a:solidFill>
          </p:spPr>
          <p:txBody>
            <a:bodyPr wrap="square" lIns="0" tIns="0" rIns="0" bIns="0" rtlCol="0"/>
            <a:lstStyle/>
            <a:p/>
          </p:txBody>
        </p:sp>
        <p:sp>
          <p:nvSpPr>
            <p:cNvPr id="48" name="object 48"/>
            <p:cNvSpPr/>
            <p:nvPr/>
          </p:nvSpPr>
          <p:spPr>
            <a:xfrm>
              <a:off x="5353811" y="6199631"/>
              <a:ext cx="1551940" cy="421005"/>
            </a:xfrm>
            <a:custGeom>
              <a:avLst/>
              <a:gdLst/>
              <a:ahLst/>
              <a:cxnLst/>
              <a:rect l="l" t="t" r="r" b="b"/>
              <a:pathLst>
                <a:path w="1551940" h="421004">
                  <a:moveTo>
                    <a:pt x="1477517" y="0"/>
                  </a:moveTo>
                  <a:lnTo>
                    <a:pt x="666059" y="0"/>
                  </a:lnTo>
                  <a:lnTo>
                    <a:pt x="249364" y="0"/>
                  </a:lnTo>
                  <a:lnTo>
                    <a:pt x="95845" y="0"/>
                  </a:lnTo>
                  <a:lnTo>
                    <a:pt x="73913" y="0"/>
                  </a:lnTo>
                  <a:lnTo>
                    <a:pt x="46077" y="2864"/>
                  </a:lnTo>
                  <a:lnTo>
                    <a:pt x="22479" y="10639"/>
                  </a:lnTo>
                  <a:lnTo>
                    <a:pt x="6119" y="22095"/>
                  </a:lnTo>
                  <a:lnTo>
                    <a:pt x="0" y="36004"/>
                  </a:lnTo>
                  <a:lnTo>
                    <a:pt x="0" y="200645"/>
                  </a:lnTo>
                  <a:lnTo>
                    <a:pt x="0" y="285191"/>
                  </a:lnTo>
                  <a:lnTo>
                    <a:pt x="0" y="316339"/>
                  </a:lnTo>
                  <a:lnTo>
                    <a:pt x="0" y="320789"/>
                  </a:lnTo>
                  <a:lnTo>
                    <a:pt x="6119" y="334954"/>
                  </a:lnTo>
                  <a:lnTo>
                    <a:pt x="22478" y="346973"/>
                  </a:lnTo>
                  <a:lnTo>
                    <a:pt x="46077" y="355311"/>
                  </a:lnTo>
                  <a:lnTo>
                    <a:pt x="73913" y="358432"/>
                  </a:lnTo>
                  <a:lnTo>
                    <a:pt x="408130" y="358432"/>
                  </a:lnTo>
                  <a:lnTo>
                    <a:pt x="579754" y="358432"/>
                  </a:lnTo>
                  <a:lnTo>
                    <a:pt x="642985" y="358432"/>
                  </a:lnTo>
                  <a:lnTo>
                    <a:pt x="652017" y="358432"/>
                  </a:lnTo>
                  <a:lnTo>
                    <a:pt x="724485" y="394386"/>
                  </a:lnTo>
                  <a:lnTo>
                    <a:pt x="761698" y="412850"/>
                  </a:lnTo>
                  <a:lnTo>
                    <a:pt x="775408" y="419652"/>
                  </a:lnTo>
                  <a:lnTo>
                    <a:pt x="777366" y="420624"/>
                  </a:lnTo>
                  <a:lnTo>
                    <a:pt x="847925" y="384669"/>
                  </a:lnTo>
                  <a:lnTo>
                    <a:pt x="884158" y="366206"/>
                  </a:lnTo>
                  <a:lnTo>
                    <a:pt x="897507" y="359403"/>
                  </a:lnTo>
                  <a:lnTo>
                    <a:pt x="899413" y="358432"/>
                  </a:lnTo>
                  <a:lnTo>
                    <a:pt x="1233630" y="358432"/>
                  </a:lnTo>
                  <a:lnTo>
                    <a:pt x="1405254" y="358432"/>
                  </a:lnTo>
                  <a:lnTo>
                    <a:pt x="1468485" y="358432"/>
                  </a:lnTo>
                  <a:lnTo>
                    <a:pt x="1477517" y="358432"/>
                  </a:lnTo>
                  <a:lnTo>
                    <a:pt x="1506694" y="355311"/>
                  </a:lnTo>
                  <a:lnTo>
                    <a:pt x="1530143" y="346973"/>
                  </a:lnTo>
                  <a:lnTo>
                    <a:pt x="1545758" y="334954"/>
                  </a:lnTo>
                  <a:lnTo>
                    <a:pt x="1551432" y="320789"/>
                  </a:lnTo>
                  <a:lnTo>
                    <a:pt x="1551432" y="156148"/>
                  </a:lnTo>
                  <a:lnTo>
                    <a:pt x="1551432" y="71602"/>
                  </a:lnTo>
                  <a:lnTo>
                    <a:pt x="1551432" y="40454"/>
                  </a:lnTo>
                  <a:lnTo>
                    <a:pt x="1551432" y="36004"/>
                  </a:lnTo>
                  <a:lnTo>
                    <a:pt x="1545758" y="22095"/>
                  </a:lnTo>
                  <a:lnTo>
                    <a:pt x="1530143" y="10639"/>
                  </a:lnTo>
                  <a:lnTo>
                    <a:pt x="1506694" y="2864"/>
                  </a:lnTo>
                  <a:lnTo>
                    <a:pt x="1477517" y="0"/>
                  </a:lnTo>
                  <a:close/>
                </a:path>
              </a:pathLst>
            </a:custGeom>
            <a:ln w="9144">
              <a:solidFill>
                <a:srgbClr val="FFFF00"/>
              </a:solidFill>
            </a:ln>
          </p:spPr>
          <p:txBody>
            <a:bodyPr wrap="square" lIns="0" tIns="0" rIns="0" bIns="0" rtlCol="0"/>
            <a:lstStyle/>
            <a:p/>
          </p:txBody>
        </p:sp>
      </p:grpSp>
      <p:sp>
        <p:nvSpPr>
          <p:cNvPr id="49" name="object 49"/>
          <p:cNvSpPr txBox="1"/>
          <p:nvPr/>
        </p:nvSpPr>
        <p:spPr>
          <a:xfrm>
            <a:off x="5567553" y="6243929"/>
            <a:ext cx="1135380" cy="239395"/>
          </a:xfrm>
          <a:prstGeom prst="rect">
            <a:avLst/>
          </a:prstGeom>
        </p:spPr>
        <p:txBody>
          <a:bodyPr wrap="square" lIns="0" tIns="12700" rIns="0" bIns="0" rtlCol="0" vert="horz">
            <a:spAutoFit/>
          </a:bodyPr>
          <a:lstStyle/>
          <a:p>
            <a:pPr marL="12700">
              <a:lnSpc>
                <a:spcPct val="100000"/>
              </a:lnSpc>
              <a:spcBef>
                <a:spcPts val="100"/>
              </a:spcBef>
            </a:pPr>
            <a:r>
              <a:rPr dirty="0" sz="1400" b="1">
                <a:latin typeface="等线"/>
                <a:cs typeface="等线"/>
              </a:rPr>
              <a:t>中</a:t>
            </a:r>
            <a:r>
              <a:rPr dirty="0" sz="1400" spc="-1110" b="1">
                <a:latin typeface="等线"/>
                <a:cs typeface="等线"/>
              </a:rPr>
              <a:t>国</a:t>
            </a:r>
            <a:r>
              <a:rPr dirty="0" baseline="4629" sz="1800" spc="-142">
                <a:solidFill>
                  <a:srgbClr val="FFFFFF"/>
                </a:solidFill>
                <a:latin typeface="等线"/>
                <a:cs typeface="等线"/>
              </a:rPr>
              <a:t>文</a:t>
            </a:r>
            <a:r>
              <a:rPr dirty="0" sz="1400" spc="-1310" b="1">
                <a:latin typeface="等线"/>
                <a:cs typeface="等线"/>
              </a:rPr>
              <a:t>制</a:t>
            </a:r>
            <a:r>
              <a:rPr dirty="0" baseline="4629" sz="1800">
                <a:solidFill>
                  <a:srgbClr val="FFFFFF"/>
                </a:solidFill>
                <a:latin typeface="等线"/>
                <a:cs typeface="等线"/>
              </a:rPr>
              <a:t>字</a:t>
            </a:r>
            <a:r>
              <a:rPr dirty="0" baseline="4629" sz="1800" spc="-1635">
                <a:solidFill>
                  <a:srgbClr val="FFFFFF"/>
                </a:solidFill>
                <a:latin typeface="等线"/>
                <a:cs typeface="等线"/>
              </a:rPr>
              <a:t>内</a:t>
            </a:r>
            <a:r>
              <a:rPr dirty="0" sz="1400" spc="-315" b="1">
                <a:latin typeface="等线"/>
                <a:cs typeface="等线"/>
              </a:rPr>
              <a:t>造</a:t>
            </a:r>
            <a:r>
              <a:rPr dirty="0" baseline="4629" sz="1800" spc="-1327">
                <a:solidFill>
                  <a:srgbClr val="FFFFFF"/>
                </a:solidFill>
                <a:latin typeface="等线"/>
                <a:cs typeface="等线"/>
              </a:rPr>
              <a:t>容</a:t>
            </a:r>
            <a:r>
              <a:rPr dirty="0" sz="1400" spc="-5" b="1">
                <a:latin typeface="Arial"/>
                <a:cs typeface="Arial"/>
              </a:rPr>
              <a:t>2025</a:t>
            </a:r>
            <a:endParaRPr sz="1400">
              <a:latin typeface="Arial"/>
              <a:cs typeface="Arial"/>
            </a:endParaRPr>
          </a:p>
        </p:txBody>
      </p:sp>
      <p:sp>
        <p:nvSpPr>
          <p:cNvPr id="50" name="object 50"/>
          <p:cNvSpPr txBox="1"/>
          <p:nvPr/>
        </p:nvSpPr>
        <p:spPr>
          <a:xfrm>
            <a:off x="4033773" y="3744925"/>
            <a:ext cx="488950" cy="300355"/>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Calibri"/>
                <a:cs typeface="Calibri"/>
              </a:rPr>
              <a:t>2012</a:t>
            </a:r>
            <a:endParaRPr sz="1800">
              <a:latin typeface="Calibri"/>
              <a:cs typeface="Calibri"/>
            </a:endParaRPr>
          </a:p>
        </p:txBody>
      </p:sp>
      <p:sp>
        <p:nvSpPr>
          <p:cNvPr id="51" name="object 51"/>
          <p:cNvSpPr txBox="1"/>
          <p:nvPr/>
        </p:nvSpPr>
        <p:spPr>
          <a:xfrm>
            <a:off x="3353180" y="3596385"/>
            <a:ext cx="488950"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Calibri"/>
                <a:cs typeface="Calibri"/>
              </a:rPr>
              <a:t>2013</a:t>
            </a:r>
            <a:endParaRPr sz="1800">
              <a:latin typeface="Calibri"/>
              <a:cs typeface="Calibri"/>
            </a:endParaRPr>
          </a:p>
        </p:txBody>
      </p:sp>
      <p:sp>
        <p:nvSpPr>
          <p:cNvPr id="52" name="object 52"/>
          <p:cNvSpPr txBox="1"/>
          <p:nvPr/>
        </p:nvSpPr>
        <p:spPr>
          <a:xfrm>
            <a:off x="2635123" y="3511422"/>
            <a:ext cx="48895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Calibri"/>
                <a:cs typeface="Calibri"/>
              </a:rPr>
              <a:t>2014</a:t>
            </a:r>
            <a:endParaRPr sz="1800">
              <a:latin typeface="Calibri"/>
              <a:cs typeface="Calibri"/>
            </a:endParaRPr>
          </a:p>
        </p:txBody>
      </p:sp>
      <p:sp>
        <p:nvSpPr>
          <p:cNvPr id="53" name="object 53"/>
          <p:cNvSpPr txBox="1"/>
          <p:nvPr/>
        </p:nvSpPr>
        <p:spPr>
          <a:xfrm>
            <a:off x="2039239" y="3355340"/>
            <a:ext cx="488950" cy="299720"/>
          </a:xfrm>
          <a:prstGeom prst="rect">
            <a:avLst/>
          </a:prstGeom>
        </p:spPr>
        <p:txBody>
          <a:bodyPr wrap="square" lIns="0" tIns="12700" rIns="0" bIns="0" rtlCol="0" vert="horz">
            <a:spAutoFit/>
          </a:bodyPr>
          <a:lstStyle/>
          <a:p>
            <a:pPr marL="12700">
              <a:lnSpc>
                <a:spcPct val="100000"/>
              </a:lnSpc>
              <a:spcBef>
                <a:spcPts val="100"/>
              </a:spcBef>
            </a:pPr>
            <a:r>
              <a:rPr dirty="0" sz="1800" spc="-5" b="1">
                <a:latin typeface="Calibri"/>
                <a:cs typeface="Calibri"/>
              </a:rPr>
              <a:t>2015</a:t>
            </a:r>
            <a:endParaRPr sz="1800">
              <a:latin typeface="Calibri"/>
              <a:cs typeface="Calibri"/>
            </a:endParaRPr>
          </a:p>
        </p:txBody>
      </p:sp>
      <p:sp>
        <p:nvSpPr>
          <p:cNvPr id="54" name="object 54"/>
          <p:cNvSpPr txBox="1"/>
          <p:nvPr/>
        </p:nvSpPr>
        <p:spPr>
          <a:xfrm>
            <a:off x="1476247" y="3186810"/>
            <a:ext cx="48895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Calibri"/>
                <a:cs typeface="Calibri"/>
              </a:rPr>
              <a:t>2016</a:t>
            </a:r>
            <a:endParaRPr sz="1800">
              <a:latin typeface="Calibri"/>
              <a:cs typeface="Calibri"/>
            </a:endParaRPr>
          </a:p>
        </p:txBody>
      </p:sp>
      <p:sp>
        <p:nvSpPr>
          <p:cNvPr id="55" name="object 55"/>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56" name="object 5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57" name="object 5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1089660"/>
            <a:ext cx="12186285" cy="5768340"/>
            <a:chOff x="5993" y="1089660"/>
            <a:chExt cx="12186285" cy="5768340"/>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sp>
          <p:nvSpPr>
            <p:cNvPr id="9" name="object 9"/>
            <p:cNvSpPr/>
            <p:nvPr/>
          </p:nvSpPr>
          <p:spPr>
            <a:xfrm>
              <a:off x="390144" y="1089660"/>
              <a:ext cx="5241290" cy="5428615"/>
            </a:xfrm>
            <a:custGeom>
              <a:avLst/>
              <a:gdLst/>
              <a:ahLst/>
              <a:cxnLst/>
              <a:rect l="l" t="t" r="r" b="b"/>
              <a:pathLst>
                <a:path w="5241290" h="5428615">
                  <a:moveTo>
                    <a:pt x="5241035" y="0"/>
                  </a:moveTo>
                  <a:lnTo>
                    <a:pt x="0" y="0"/>
                  </a:lnTo>
                  <a:lnTo>
                    <a:pt x="0" y="5428488"/>
                  </a:lnTo>
                  <a:lnTo>
                    <a:pt x="5241035" y="5428488"/>
                  </a:lnTo>
                  <a:lnTo>
                    <a:pt x="5241035" y="0"/>
                  </a:lnTo>
                  <a:close/>
                </a:path>
              </a:pathLst>
            </a:custGeom>
            <a:solidFill>
              <a:srgbClr val="C8F9FB"/>
            </a:solidFill>
          </p:spPr>
          <p:txBody>
            <a:bodyPr wrap="square" lIns="0" tIns="0" rIns="0" bIns="0" rtlCol="0"/>
            <a:lstStyle/>
            <a:p/>
          </p:txBody>
        </p:sp>
      </p:grpSp>
      <p:sp>
        <p:nvSpPr>
          <p:cNvPr id="10" name="object 10"/>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1" name="object 11"/>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2" name="object 12"/>
          <p:cNvSpPr/>
          <p:nvPr/>
        </p:nvSpPr>
        <p:spPr>
          <a:xfrm>
            <a:off x="6537959" y="1089660"/>
            <a:ext cx="5511165" cy="5061585"/>
          </a:xfrm>
          <a:custGeom>
            <a:avLst/>
            <a:gdLst/>
            <a:ahLst/>
            <a:cxnLst/>
            <a:rect l="l" t="t" r="r" b="b"/>
            <a:pathLst>
              <a:path w="5511165" h="5061585">
                <a:moveTo>
                  <a:pt x="5510784" y="0"/>
                </a:moveTo>
                <a:lnTo>
                  <a:pt x="0" y="0"/>
                </a:lnTo>
                <a:lnTo>
                  <a:pt x="0" y="5061204"/>
                </a:lnTo>
                <a:lnTo>
                  <a:pt x="5510784" y="5061204"/>
                </a:lnTo>
                <a:lnTo>
                  <a:pt x="5510784" y="0"/>
                </a:lnTo>
                <a:close/>
              </a:path>
            </a:pathLst>
          </a:custGeom>
          <a:solidFill>
            <a:srgbClr val="C8F9FB"/>
          </a:solidFill>
        </p:spPr>
        <p:txBody>
          <a:bodyPr wrap="square" lIns="0" tIns="0" rIns="0" bIns="0" rtlCol="0"/>
          <a:lstStyle/>
          <a:p/>
        </p:txBody>
      </p:sp>
      <p:sp>
        <p:nvSpPr>
          <p:cNvPr id="13" name="object 13"/>
          <p:cNvSpPr txBox="1"/>
          <p:nvPr/>
        </p:nvSpPr>
        <p:spPr>
          <a:xfrm>
            <a:off x="468274" y="1057706"/>
            <a:ext cx="5036185" cy="5368290"/>
          </a:xfrm>
          <a:prstGeom prst="rect">
            <a:avLst/>
          </a:prstGeom>
        </p:spPr>
        <p:txBody>
          <a:bodyPr wrap="square" lIns="0" tIns="66040" rIns="0" bIns="0" rtlCol="0" vert="horz">
            <a:spAutoFit/>
          </a:bodyPr>
          <a:lstStyle/>
          <a:p>
            <a:pPr marL="12700">
              <a:lnSpc>
                <a:spcPct val="100000"/>
              </a:lnSpc>
              <a:spcBef>
                <a:spcPts val="520"/>
              </a:spcBef>
            </a:pPr>
            <a:r>
              <a:rPr dirty="0" sz="2400" spc="-5" b="1">
                <a:latin typeface="微软雅黑"/>
                <a:cs typeface="微软雅黑"/>
              </a:rPr>
              <a:t>技术发展的驱</a:t>
            </a:r>
            <a:r>
              <a:rPr dirty="0" sz="2400" b="1">
                <a:latin typeface="微软雅黑"/>
                <a:cs typeface="微软雅黑"/>
              </a:rPr>
              <a:t>动</a:t>
            </a:r>
            <a:r>
              <a:rPr dirty="0" sz="2400" spc="-5" b="1">
                <a:solidFill>
                  <a:srgbClr val="FF0000"/>
                </a:solidFill>
                <a:latin typeface="微软雅黑"/>
                <a:cs typeface="微软雅黑"/>
              </a:rPr>
              <a:t>（机遇）</a:t>
            </a:r>
            <a:endParaRPr sz="2400">
              <a:latin typeface="微软雅黑"/>
              <a:cs typeface="微软雅黑"/>
            </a:endParaRPr>
          </a:p>
          <a:p>
            <a:pPr marL="355600" indent="-342900">
              <a:lnSpc>
                <a:spcPct val="100000"/>
              </a:lnSpc>
              <a:spcBef>
                <a:spcPts val="355"/>
              </a:spcBef>
              <a:buFont typeface="Wingdings"/>
              <a:buChar char=""/>
              <a:tabLst>
                <a:tab pos="355600" algn="l"/>
              </a:tabLst>
            </a:pPr>
            <a:r>
              <a:rPr dirty="0" sz="2000" b="1">
                <a:solidFill>
                  <a:srgbClr val="0000CC"/>
                </a:solidFill>
                <a:latin typeface="微软雅黑"/>
                <a:cs typeface="微软雅黑"/>
              </a:rPr>
              <a:t>科学技术的发展阶段</a:t>
            </a:r>
            <a:endParaRPr sz="2000">
              <a:latin typeface="微软雅黑"/>
              <a:cs typeface="微软雅黑"/>
            </a:endParaRPr>
          </a:p>
          <a:p>
            <a:pPr lvl="1" marL="698500" indent="-342900">
              <a:lnSpc>
                <a:spcPct val="100000"/>
              </a:lnSpc>
              <a:spcBef>
                <a:spcPts val="600"/>
              </a:spcBef>
              <a:buFont typeface="Wingdings"/>
              <a:buChar char=""/>
              <a:tabLst>
                <a:tab pos="698500" algn="l"/>
              </a:tabLst>
            </a:pPr>
            <a:r>
              <a:rPr dirty="0" sz="2000" b="1">
                <a:latin typeface="微软雅黑"/>
                <a:cs typeface="微软雅黑"/>
              </a:rPr>
              <a:t>工业4.0、中国制造2025</a:t>
            </a:r>
            <a:endParaRPr sz="2000">
              <a:latin typeface="微软雅黑"/>
              <a:cs typeface="微软雅黑"/>
            </a:endParaRPr>
          </a:p>
          <a:p>
            <a:pPr lvl="1" marL="698500" indent="-342900">
              <a:lnSpc>
                <a:spcPct val="100000"/>
              </a:lnSpc>
              <a:spcBef>
                <a:spcPts val="600"/>
              </a:spcBef>
              <a:buFont typeface="Wingdings"/>
              <a:buChar char=""/>
              <a:tabLst>
                <a:tab pos="698500" algn="l"/>
              </a:tabLst>
            </a:pPr>
            <a:r>
              <a:rPr dirty="0" sz="2000" b="1">
                <a:latin typeface="微软雅黑"/>
                <a:cs typeface="微软雅黑"/>
              </a:rPr>
              <a:t>数字双胞胎</a:t>
            </a:r>
            <a:endParaRPr sz="2000">
              <a:latin typeface="微软雅黑"/>
              <a:cs typeface="微软雅黑"/>
            </a:endParaRPr>
          </a:p>
          <a:p>
            <a:pPr marL="355600" indent="-342900">
              <a:lnSpc>
                <a:spcPct val="100000"/>
              </a:lnSpc>
              <a:spcBef>
                <a:spcPts val="600"/>
              </a:spcBef>
              <a:buFont typeface="Wingdings"/>
              <a:buChar char=""/>
              <a:tabLst>
                <a:tab pos="355600" algn="l"/>
              </a:tabLst>
            </a:pPr>
            <a:r>
              <a:rPr dirty="0" sz="2000" b="1">
                <a:solidFill>
                  <a:srgbClr val="0000CC"/>
                </a:solidFill>
                <a:latin typeface="微软雅黑"/>
                <a:cs typeface="微软雅黑"/>
              </a:rPr>
              <a:t>工业物联网技术是基石</a:t>
            </a:r>
            <a:r>
              <a:rPr dirty="0" sz="2000" spc="-10" b="1">
                <a:solidFill>
                  <a:srgbClr val="0000CC"/>
                </a:solidFill>
                <a:latin typeface="微软雅黑"/>
                <a:cs typeface="微软雅黑"/>
              </a:rPr>
              <a:t>，</a:t>
            </a:r>
            <a:r>
              <a:rPr dirty="0" sz="2000" b="1">
                <a:solidFill>
                  <a:srgbClr val="0000CC"/>
                </a:solidFill>
                <a:latin typeface="微软雅黑"/>
                <a:cs typeface="微软雅黑"/>
              </a:rPr>
              <a:t>万物</a:t>
            </a:r>
            <a:r>
              <a:rPr dirty="0" sz="2000" spc="-10" b="1">
                <a:solidFill>
                  <a:srgbClr val="0000CC"/>
                </a:solidFill>
                <a:latin typeface="微软雅黑"/>
                <a:cs typeface="微软雅黑"/>
              </a:rPr>
              <a:t>互</a:t>
            </a:r>
            <a:r>
              <a:rPr dirty="0" sz="2000" spc="5" b="1">
                <a:solidFill>
                  <a:srgbClr val="0000CC"/>
                </a:solidFill>
                <a:latin typeface="微软雅黑"/>
                <a:cs typeface="微软雅黑"/>
              </a:rPr>
              <a:t>联</a:t>
            </a:r>
            <a:endParaRPr sz="2000">
              <a:latin typeface="微软雅黑"/>
              <a:cs typeface="微软雅黑"/>
            </a:endParaRPr>
          </a:p>
          <a:p>
            <a:pPr lvl="1" marL="698500" indent="-342900">
              <a:lnSpc>
                <a:spcPct val="100000"/>
              </a:lnSpc>
              <a:spcBef>
                <a:spcPts val="605"/>
              </a:spcBef>
              <a:buFont typeface="Wingdings"/>
              <a:buChar char=""/>
              <a:tabLst>
                <a:tab pos="698500" algn="l"/>
              </a:tabLst>
            </a:pPr>
            <a:r>
              <a:rPr dirty="0" sz="2000" b="1">
                <a:latin typeface="微软雅黑"/>
                <a:cs typeface="微软雅黑"/>
              </a:rPr>
              <a:t>提升价值、优化资源</a:t>
            </a:r>
            <a:endParaRPr sz="2000">
              <a:latin typeface="微软雅黑"/>
              <a:cs typeface="微软雅黑"/>
            </a:endParaRPr>
          </a:p>
          <a:p>
            <a:pPr lvl="1" marL="698500" indent="-342900">
              <a:lnSpc>
                <a:spcPct val="100000"/>
              </a:lnSpc>
              <a:spcBef>
                <a:spcPts val="600"/>
              </a:spcBef>
              <a:buFont typeface="Wingdings"/>
              <a:buChar char=""/>
              <a:tabLst>
                <a:tab pos="698500" algn="l"/>
              </a:tabLst>
            </a:pPr>
            <a:r>
              <a:rPr dirty="0" sz="2000" b="1">
                <a:latin typeface="微软雅黑"/>
                <a:cs typeface="微软雅黑"/>
              </a:rPr>
              <a:t>升级服务、激发创新</a:t>
            </a:r>
            <a:endParaRPr sz="2000">
              <a:latin typeface="微软雅黑"/>
              <a:cs typeface="微软雅黑"/>
            </a:endParaRPr>
          </a:p>
          <a:p>
            <a:pPr marL="355600" indent="-342900">
              <a:lnSpc>
                <a:spcPct val="100000"/>
              </a:lnSpc>
              <a:spcBef>
                <a:spcPts val="600"/>
              </a:spcBef>
              <a:buFont typeface="Wingdings"/>
              <a:buChar char=""/>
              <a:tabLst>
                <a:tab pos="355600" algn="l"/>
              </a:tabLst>
            </a:pPr>
            <a:r>
              <a:rPr dirty="0" sz="2000" b="1">
                <a:solidFill>
                  <a:srgbClr val="0000CC"/>
                </a:solidFill>
                <a:latin typeface="微软雅黑"/>
                <a:cs typeface="微软雅黑"/>
              </a:rPr>
              <a:t>工业大数据技术是引擎</a:t>
            </a:r>
            <a:endParaRPr sz="2000">
              <a:latin typeface="微软雅黑"/>
              <a:cs typeface="微软雅黑"/>
            </a:endParaRPr>
          </a:p>
          <a:p>
            <a:pPr lvl="1" marL="698500" indent="-342900">
              <a:lnSpc>
                <a:spcPct val="100000"/>
              </a:lnSpc>
              <a:spcBef>
                <a:spcPts val="600"/>
              </a:spcBef>
              <a:buFont typeface="Wingdings"/>
              <a:buChar char=""/>
              <a:tabLst>
                <a:tab pos="698500" algn="l"/>
              </a:tabLst>
            </a:pPr>
            <a:r>
              <a:rPr dirty="0" sz="2000" b="1">
                <a:solidFill>
                  <a:srgbClr val="FF0000"/>
                </a:solidFill>
                <a:latin typeface="微软雅黑"/>
                <a:cs typeface="微软雅黑"/>
              </a:rPr>
              <a:t>数据建模的思维突破</a:t>
            </a:r>
            <a:endParaRPr sz="2000">
              <a:latin typeface="微软雅黑"/>
              <a:cs typeface="微软雅黑"/>
            </a:endParaRPr>
          </a:p>
          <a:p>
            <a:pPr marL="698500" marR="5715" indent="-342900">
              <a:lnSpc>
                <a:spcPct val="125000"/>
              </a:lnSpc>
              <a:buFont typeface="Arial"/>
              <a:buChar char="•"/>
              <a:tabLst>
                <a:tab pos="697865" algn="l"/>
                <a:tab pos="698500" algn="l"/>
              </a:tabLst>
            </a:pPr>
            <a:r>
              <a:rPr dirty="0" sz="2000" b="1">
                <a:latin typeface="微软雅黑"/>
                <a:cs typeface="微软雅黑"/>
              </a:rPr>
              <a:t>机理模型/统计模型：</a:t>
            </a:r>
            <a:r>
              <a:rPr dirty="0" sz="2000">
                <a:latin typeface="微软雅黑"/>
                <a:cs typeface="微软雅黑"/>
              </a:rPr>
              <a:t>精确性，因</a:t>
            </a:r>
            <a:r>
              <a:rPr dirty="0" sz="2000" spc="-10">
                <a:latin typeface="微软雅黑"/>
                <a:cs typeface="微软雅黑"/>
              </a:rPr>
              <a:t>果</a:t>
            </a:r>
            <a:r>
              <a:rPr dirty="0" sz="2000">
                <a:latin typeface="微软雅黑"/>
                <a:cs typeface="微软雅黑"/>
              </a:rPr>
              <a:t>关 </a:t>
            </a:r>
            <a:r>
              <a:rPr dirty="0" sz="2000">
                <a:latin typeface="微软雅黑"/>
                <a:cs typeface="微软雅黑"/>
              </a:rPr>
              <a:t>系，是信息缺乏，模拟</a:t>
            </a:r>
            <a:r>
              <a:rPr dirty="0" sz="2000" spc="-15">
                <a:latin typeface="微软雅黑"/>
                <a:cs typeface="微软雅黑"/>
              </a:rPr>
              <a:t>数</a:t>
            </a:r>
            <a:r>
              <a:rPr dirty="0" sz="2000">
                <a:latin typeface="微软雅黑"/>
                <a:cs typeface="微软雅黑"/>
              </a:rPr>
              <a:t>据时</a:t>
            </a:r>
            <a:r>
              <a:rPr dirty="0" sz="2000" spc="-15">
                <a:latin typeface="微软雅黑"/>
                <a:cs typeface="微软雅黑"/>
              </a:rPr>
              <a:t>代</a:t>
            </a:r>
            <a:r>
              <a:rPr dirty="0" sz="2000">
                <a:latin typeface="微软雅黑"/>
                <a:cs typeface="微软雅黑"/>
              </a:rPr>
              <a:t>的产物</a:t>
            </a:r>
            <a:endParaRPr sz="2000">
              <a:latin typeface="微软雅黑"/>
              <a:cs typeface="微软雅黑"/>
            </a:endParaRPr>
          </a:p>
          <a:p>
            <a:pPr marL="698500" indent="-342900">
              <a:lnSpc>
                <a:spcPct val="100000"/>
              </a:lnSpc>
              <a:spcBef>
                <a:spcPts val="600"/>
              </a:spcBef>
              <a:buFont typeface="Arial"/>
              <a:buChar char="•"/>
              <a:tabLst>
                <a:tab pos="697865" algn="l"/>
                <a:tab pos="698500" algn="l"/>
              </a:tabLst>
            </a:pPr>
            <a:r>
              <a:rPr dirty="0" sz="2000" b="1">
                <a:latin typeface="微软雅黑"/>
                <a:cs typeface="微软雅黑"/>
              </a:rPr>
              <a:t>大数据模型</a:t>
            </a:r>
            <a:r>
              <a:rPr dirty="0" sz="2000" spc="5" b="1">
                <a:latin typeface="微软雅黑"/>
                <a:cs typeface="微软雅黑"/>
              </a:rPr>
              <a:t>：</a:t>
            </a:r>
            <a:r>
              <a:rPr dirty="0" sz="2000" spc="5">
                <a:latin typeface="微软雅黑"/>
                <a:cs typeface="微软雅黑"/>
              </a:rPr>
              <a:t>混杂</a:t>
            </a:r>
            <a:r>
              <a:rPr dirty="0" sz="2000" spc="-5">
                <a:latin typeface="微软雅黑"/>
                <a:cs typeface="微软雅黑"/>
              </a:rPr>
              <a:t>性</a:t>
            </a:r>
            <a:r>
              <a:rPr dirty="0" sz="2000" spc="5">
                <a:latin typeface="微软雅黑"/>
                <a:cs typeface="微软雅黑"/>
              </a:rPr>
              <a:t>、</a:t>
            </a:r>
            <a:r>
              <a:rPr dirty="0" sz="2000" spc="-15">
                <a:latin typeface="微软雅黑"/>
                <a:cs typeface="微软雅黑"/>
              </a:rPr>
              <a:t>相</a:t>
            </a:r>
            <a:r>
              <a:rPr dirty="0" sz="2000" spc="5">
                <a:latin typeface="微软雅黑"/>
                <a:cs typeface="微软雅黑"/>
              </a:rPr>
              <a:t>关关</a:t>
            </a:r>
            <a:r>
              <a:rPr dirty="0" sz="2000" spc="-20">
                <a:latin typeface="微软雅黑"/>
                <a:cs typeface="微软雅黑"/>
              </a:rPr>
              <a:t>系</a:t>
            </a:r>
            <a:r>
              <a:rPr dirty="0" sz="2000" spc="5">
                <a:latin typeface="微软雅黑"/>
                <a:cs typeface="微软雅黑"/>
              </a:rPr>
              <a:t>、概率</a:t>
            </a:r>
            <a:endParaRPr sz="2000">
              <a:latin typeface="微软雅黑"/>
              <a:cs typeface="微软雅黑"/>
            </a:endParaRPr>
          </a:p>
          <a:p>
            <a:pPr marL="698500" marR="5080">
              <a:lnSpc>
                <a:spcPct val="125000"/>
              </a:lnSpc>
              <a:spcBef>
                <a:spcPts val="5"/>
              </a:spcBef>
            </a:pPr>
            <a:r>
              <a:rPr dirty="0" sz="2000">
                <a:latin typeface="微软雅黑"/>
                <a:cs typeface="微软雅黑"/>
              </a:rPr>
              <a:t>说话，不问为什么，只</a:t>
            </a:r>
            <a:r>
              <a:rPr dirty="0" sz="2000" spc="-15">
                <a:latin typeface="微软雅黑"/>
                <a:cs typeface="微软雅黑"/>
              </a:rPr>
              <a:t>注</a:t>
            </a:r>
            <a:r>
              <a:rPr dirty="0" sz="2000">
                <a:latin typeface="微软雅黑"/>
                <a:cs typeface="微软雅黑"/>
              </a:rPr>
              <a:t>重是</a:t>
            </a:r>
            <a:r>
              <a:rPr dirty="0" sz="2000" spc="-15">
                <a:latin typeface="微软雅黑"/>
                <a:cs typeface="微软雅黑"/>
              </a:rPr>
              <a:t>什</a:t>
            </a:r>
            <a:r>
              <a:rPr dirty="0" sz="2000">
                <a:latin typeface="微软雅黑"/>
                <a:cs typeface="微软雅黑"/>
              </a:rPr>
              <a:t>么，</a:t>
            </a:r>
            <a:r>
              <a:rPr dirty="0" sz="2000" b="1">
                <a:solidFill>
                  <a:srgbClr val="FF0000"/>
                </a:solidFill>
                <a:latin typeface="微软雅黑"/>
                <a:cs typeface="微软雅黑"/>
              </a:rPr>
              <a:t>自 </a:t>
            </a:r>
            <a:r>
              <a:rPr dirty="0" sz="2000" b="1">
                <a:solidFill>
                  <a:srgbClr val="FF0000"/>
                </a:solidFill>
                <a:latin typeface="微软雅黑"/>
                <a:cs typeface="微软雅黑"/>
              </a:rPr>
              <a:t>学习，自迭代优化</a:t>
            </a:r>
            <a:endParaRPr sz="2000">
              <a:latin typeface="微软雅黑"/>
              <a:cs typeface="微软雅黑"/>
            </a:endParaRPr>
          </a:p>
        </p:txBody>
      </p:sp>
      <p:sp>
        <p:nvSpPr>
          <p:cNvPr id="14" name="object 14"/>
          <p:cNvSpPr txBox="1"/>
          <p:nvPr/>
        </p:nvSpPr>
        <p:spPr>
          <a:xfrm>
            <a:off x="5880480" y="1042094"/>
            <a:ext cx="5962015" cy="5029200"/>
          </a:xfrm>
          <a:prstGeom prst="rect">
            <a:avLst/>
          </a:prstGeom>
        </p:spPr>
        <p:txBody>
          <a:bodyPr wrap="square" lIns="0" tIns="90805" rIns="0" bIns="0" rtlCol="0" vert="horz">
            <a:spAutoFit/>
          </a:bodyPr>
          <a:lstStyle/>
          <a:p>
            <a:pPr marL="38100">
              <a:lnSpc>
                <a:spcPct val="100000"/>
              </a:lnSpc>
              <a:spcBef>
                <a:spcPts val="715"/>
              </a:spcBef>
              <a:tabLst>
                <a:tab pos="749300" algn="l"/>
              </a:tabLst>
            </a:pPr>
            <a:r>
              <a:rPr dirty="0" baseline="1157" sz="3600" b="1">
                <a:solidFill>
                  <a:srgbClr val="FF0000"/>
                </a:solidFill>
                <a:latin typeface="微软雅黑"/>
                <a:cs typeface="微软雅黑"/>
              </a:rPr>
              <a:t>智	</a:t>
            </a:r>
            <a:r>
              <a:rPr dirty="0" sz="2400" spc="-5" b="1">
                <a:latin typeface="微软雅黑"/>
                <a:cs typeface="微软雅黑"/>
              </a:rPr>
              <a:t>企业需求的驱动</a:t>
            </a:r>
            <a:r>
              <a:rPr dirty="0" sz="2400" spc="-5" b="1">
                <a:solidFill>
                  <a:srgbClr val="FF0000"/>
                </a:solidFill>
                <a:latin typeface="微软雅黑"/>
                <a:cs typeface="微软雅黑"/>
              </a:rPr>
              <a:t>（挑战）</a:t>
            </a:r>
            <a:endParaRPr sz="2400">
              <a:latin typeface="微软雅黑"/>
              <a:cs typeface="微软雅黑"/>
            </a:endParaRPr>
          </a:p>
          <a:p>
            <a:pPr marL="38100">
              <a:lnSpc>
                <a:spcPts val="2540"/>
              </a:lnSpc>
              <a:spcBef>
                <a:spcPts val="615"/>
              </a:spcBef>
              <a:tabLst>
                <a:tab pos="749300" algn="l"/>
              </a:tabLst>
            </a:pPr>
            <a:r>
              <a:rPr dirty="0" baseline="16203" sz="3600" b="1">
                <a:solidFill>
                  <a:srgbClr val="FF0000"/>
                </a:solidFill>
                <a:latin typeface="微软雅黑"/>
                <a:cs typeface="微软雅黑"/>
              </a:rPr>
              <a:t>能	</a:t>
            </a:r>
            <a:r>
              <a:rPr dirty="0" sz="2000">
                <a:latin typeface="Wingdings"/>
                <a:cs typeface="Wingdings"/>
              </a:rPr>
              <a:t></a:t>
            </a:r>
            <a:r>
              <a:rPr dirty="0" sz="2000" spc="114">
                <a:latin typeface="Times New Roman"/>
                <a:cs typeface="Times New Roman"/>
              </a:rPr>
              <a:t> </a:t>
            </a:r>
            <a:r>
              <a:rPr dirty="0" sz="2000" b="1">
                <a:latin typeface="微软雅黑"/>
                <a:cs typeface="微软雅黑"/>
              </a:rPr>
              <a:t>信息分散，专业功能软</a:t>
            </a:r>
            <a:r>
              <a:rPr dirty="0" sz="2000" spc="-15" b="1">
                <a:latin typeface="微软雅黑"/>
                <a:cs typeface="微软雅黑"/>
              </a:rPr>
              <a:t>件</a:t>
            </a:r>
            <a:r>
              <a:rPr dirty="0" sz="2000" b="1">
                <a:latin typeface="微软雅黑"/>
                <a:cs typeface="微软雅黑"/>
              </a:rPr>
              <a:t>独立</a:t>
            </a:r>
            <a:r>
              <a:rPr dirty="0" sz="2000" spc="-15" b="1">
                <a:latin typeface="微软雅黑"/>
                <a:cs typeface="微软雅黑"/>
              </a:rPr>
              <a:t>，</a:t>
            </a:r>
            <a:r>
              <a:rPr dirty="0" sz="2000" b="1">
                <a:latin typeface="微软雅黑"/>
                <a:cs typeface="微软雅黑"/>
              </a:rPr>
              <a:t>信息</a:t>
            </a:r>
            <a:r>
              <a:rPr dirty="0" sz="2000" spc="-15" b="1">
                <a:latin typeface="微软雅黑"/>
                <a:cs typeface="微软雅黑"/>
              </a:rPr>
              <a:t>孤</a:t>
            </a:r>
            <a:r>
              <a:rPr dirty="0" sz="2000" b="1">
                <a:latin typeface="微软雅黑"/>
                <a:cs typeface="微软雅黑"/>
              </a:rPr>
              <a:t>岛</a:t>
            </a:r>
            <a:endParaRPr sz="2000">
              <a:latin typeface="微软雅黑"/>
              <a:cs typeface="微软雅黑"/>
            </a:endParaRPr>
          </a:p>
          <a:p>
            <a:pPr marL="38100">
              <a:lnSpc>
                <a:spcPts val="1800"/>
              </a:lnSpc>
            </a:pPr>
            <a:r>
              <a:rPr dirty="0" sz="2400" b="1">
                <a:solidFill>
                  <a:srgbClr val="FF0000"/>
                </a:solidFill>
                <a:latin typeface="微软雅黑"/>
                <a:cs typeface="微软雅黑"/>
              </a:rPr>
              <a:t>化</a:t>
            </a:r>
            <a:endParaRPr sz="2400">
              <a:latin typeface="微软雅黑"/>
              <a:cs typeface="微软雅黑"/>
            </a:endParaRPr>
          </a:p>
          <a:p>
            <a:pPr marL="38100">
              <a:lnSpc>
                <a:spcPts val="2140"/>
              </a:lnSpc>
              <a:tabLst>
                <a:tab pos="749300" algn="l"/>
              </a:tabLst>
            </a:pPr>
            <a:r>
              <a:rPr dirty="0" baseline="-34722" sz="3600" b="1">
                <a:solidFill>
                  <a:srgbClr val="0000CC"/>
                </a:solidFill>
                <a:latin typeface="微软雅黑"/>
                <a:cs typeface="微软雅黑"/>
              </a:rPr>
              <a:t>是	</a:t>
            </a:r>
            <a:r>
              <a:rPr dirty="0" sz="2000">
                <a:latin typeface="Wingdings"/>
                <a:cs typeface="Wingdings"/>
              </a:rPr>
              <a:t></a:t>
            </a:r>
            <a:r>
              <a:rPr dirty="0" sz="2000" spc="120">
                <a:latin typeface="Times New Roman"/>
                <a:cs typeface="Times New Roman"/>
              </a:rPr>
              <a:t> </a:t>
            </a:r>
            <a:r>
              <a:rPr dirty="0" sz="2000" b="1">
                <a:latin typeface="微软雅黑"/>
                <a:cs typeface="微软雅黑"/>
              </a:rPr>
              <a:t>物理系统与数字系统的</a:t>
            </a:r>
            <a:r>
              <a:rPr dirty="0" sz="2000" spc="-15" b="1">
                <a:latin typeface="微软雅黑"/>
                <a:cs typeface="微软雅黑"/>
              </a:rPr>
              <a:t>融</a:t>
            </a:r>
            <a:r>
              <a:rPr dirty="0" sz="2000" b="1">
                <a:latin typeface="微软雅黑"/>
                <a:cs typeface="微软雅黑"/>
              </a:rPr>
              <a:t>合</a:t>
            </a:r>
            <a:endParaRPr sz="2000">
              <a:latin typeface="微软雅黑"/>
              <a:cs typeface="微软雅黑"/>
            </a:endParaRPr>
          </a:p>
          <a:p>
            <a:pPr marL="38100">
              <a:lnSpc>
                <a:spcPct val="100000"/>
              </a:lnSpc>
              <a:spcBef>
                <a:spcPts val="720"/>
              </a:spcBef>
              <a:tabLst>
                <a:tab pos="749300" algn="l"/>
              </a:tabLst>
            </a:pPr>
            <a:r>
              <a:rPr dirty="0" baseline="-17361" sz="3600" b="1">
                <a:solidFill>
                  <a:srgbClr val="0000CC"/>
                </a:solidFill>
                <a:latin typeface="微软雅黑"/>
                <a:cs typeface="微软雅黑"/>
              </a:rPr>
              <a:t>挑	</a:t>
            </a:r>
            <a:r>
              <a:rPr dirty="0" sz="2000" spc="5">
                <a:latin typeface="Wingdings"/>
                <a:cs typeface="Wingdings"/>
              </a:rPr>
              <a:t></a:t>
            </a:r>
            <a:r>
              <a:rPr dirty="0" sz="2000" spc="110">
                <a:latin typeface="Times New Roman"/>
                <a:cs typeface="Times New Roman"/>
              </a:rPr>
              <a:t> </a:t>
            </a:r>
            <a:r>
              <a:rPr dirty="0" sz="2000" b="1">
                <a:latin typeface="微软雅黑"/>
                <a:cs typeface="微软雅黑"/>
              </a:rPr>
              <a:t>行业竞争压力</a:t>
            </a:r>
            <a:endParaRPr sz="2000">
              <a:latin typeface="微软雅黑"/>
              <a:cs typeface="微软雅黑"/>
            </a:endParaRPr>
          </a:p>
          <a:p>
            <a:pPr marL="38100">
              <a:lnSpc>
                <a:spcPct val="100000"/>
              </a:lnSpc>
              <a:spcBef>
                <a:spcPts val="760"/>
              </a:spcBef>
              <a:tabLst>
                <a:tab pos="749300" algn="l"/>
              </a:tabLst>
            </a:pPr>
            <a:r>
              <a:rPr dirty="0" sz="2400" b="1">
                <a:solidFill>
                  <a:srgbClr val="0000CC"/>
                </a:solidFill>
                <a:latin typeface="微软雅黑"/>
                <a:cs typeface="微软雅黑"/>
              </a:rPr>
              <a:t>战	</a:t>
            </a:r>
            <a:r>
              <a:rPr dirty="0" baseline="1388" sz="3000">
                <a:latin typeface="Wingdings"/>
                <a:cs typeface="Wingdings"/>
              </a:rPr>
              <a:t></a:t>
            </a:r>
            <a:r>
              <a:rPr dirty="0" baseline="1388" sz="3000" spc="172">
                <a:latin typeface="Times New Roman"/>
                <a:cs typeface="Times New Roman"/>
              </a:rPr>
              <a:t> </a:t>
            </a:r>
            <a:r>
              <a:rPr dirty="0" baseline="1388" sz="3000" b="1">
                <a:latin typeface="微软雅黑"/>
                <a:cs typeface="微软雅黑"/>
              </a:rPr>
              <a:t>企业多级目标的优化策</a:t>
            </a:r>
            <a:r>
              <a:rPr dirty="0" baseline="1388" sz="3000" spc="-22" b="1">
                <a:latin typeface="微软雅黑"/>
                <a:cs typeface="微软雅黑"/>
              </a:rPr>
              <a:t>略</a:t>
            </a:r>
            <a:r>
              <a:rPr dirty="0" baseline="1388" sz="3000" b="1">
                <a:latin typeface="微软雅黑"/>
                <a:cs typeface="微软雅黑"/>
              </a:rPr>
              <a:t>需要</a:t>
            </a:r>
            <a:r>
              <a:rPr dirty="0" baseline="1388" sz="3000" spc="-22" b="1">
                <a:latin typeface="微软雅黑"/>
                <a:cs typeface="微软雅黑"/>
              </a:rPr>
              <a:t>科</a:t>
            </a:r>
            <a:r>
              <a:rPr dirty="0" baseline="1388" sz="3000" b="1">
                <a:latin typeface="微软雅黑"/>
                <a:cs typeface="微软雅黑"/>
              </a:rPr>
              <a:t>学依据</a:t>
            </a:r>
            <a:endParaRPr baseline="1388" sz="3000">
              <a:latin typeface="微软雅黑"/>
              <a:cs typeface="微软雅黑"/>
            </a:endParaRPr>
          </a:p>
          <a:p>
            <a:pPr marL="38100">
              <a:lnSpc>
                <a:spcPts val="2540"/>
              </a:lnSpc>
              <a:spcBef>
                <a:spcPts val="685"/>
              </a:spcBef>
              <a:tabLst>
                <a:tab pos="749300" algn="l"/>
              </a:tabLst>
            </a:pPr>
            <a:r>
              <a:rPr dirty="0" baseline="16203" sz="3600" b="1">
                <a:solidFill>
                  <a:srgbClr val="0000CC"/>
                </a:solidFill>
                <a:latin typeface="微软雅黑"/>
                <a:cs typeface="微软雅黑"/>
              </a:rPr>
              <a:t>和	</a:t>
            </a:r>
            <a:r>
              <a:rPr dirty="0" sz="2000">
                <a:solidFill>
                  <a:srgbClr val="FF0000"/>
                </a:solidFill>
                <a:latin typeface="Wingdings"/>
                <a:cs typeface="Wingdings"/>
              </a:rPr>
              <a:t></a:t>
            </a:r>
            <a:r>
              <a:rPr dirty="0" sz="2000" spc="120">
                <a:solidFill>
                  <a:srgbClr val="FF0000"/>
                </a:solidFill>
                <a:latin typeface="Times New Roman"/>
                <a:cs typeface="Times New Roman"/>
              </a:rPr>
              <a:t> </a:t>
            </a:r>
            <a:r>
              <a:rPr dirty="0" sz="2000" b="1">
                <a:solidFill>
                  <a:srgbClr val="FF0000"/>
                </a:solidFill>
                <a:latin typeface="微软雅黑"/>
                <a:cs typeface="微软雅黑"/>
              </a:rPr>
              <a:t>安全、绿色、节能、高</a:t>
            </a:r>
            <a:r>
              <a:rPr dirty="0" sz="2000" spc="-15" b="1">
                <a:solidFill>
                  <a:srgbClr val="FF0000"/>
                </a:solidFill>
                <a:latin typeface="微软雅黑"/>
                <a:cs typeface="微软雅黑"/>
              </a:rPr>
              <a:t>效</a:t>
            </a:r>
            <a:r>
              <a:rPr dirty="0" sz="2000" b="1">
                <a:solidFill>
                  <a:srgbClr val="FF0000"/>
                </a:solidFill>
                <a:latin typeface="微软雅黑"/>
                <a:cs typeface="微软雅黑"/>
              </a:rPr>
              <a:t>生产</a:t>
            </a:r>
            <a:r>
              <a:rPr dirty="0" sz="2000" spc="-15" b="1">
                <a:solidFill>
                  <a:srgbClr val="FF0000"/>
                </a:solidFill>
                <a:latin typeface="微软雅黑"/>
                <a:cs typeface="微软雅黑"/>
              </a:rPr>
              <a:t>管</a:t>
            </a:r>
            <a:r>
              <a:rPr dirty="0" sz="2000" b="1">
                <a:solidFill>
                  <a:srgbClr val="FF0000"/>
                </a:solidFill>
                <a:latin typeface="微软雅黑"/>
                <a:cs typeface="微软雅黑"/>
              </a:rPr>
              <a:t>理</a:t>
            </a:r>
            <a:endParaRPr sz="2000">
              <a:latin typeface="微软雅黑"/>
              <a:cs typeface="微软雅黑"/>
            </a:endParaRPr>
          </a:p>
          <a:p>
            <a:pPr marL="38100">
              <a:lnSpc>
                <a:spcPts val="1800"/>
              </a:lnSpc>
            </a:pPr>
            <a:r>
              <a:rPr dirty="0" sz="2400" b="1">
                <a:solidFill>
                  <a:srgbClr val="0000CC"/>
                </a:solidFill>
                <a:latin typeface="微软雅黑"/>
                <a:cs typeface="微软雅黑"/>
              </a:rPr>
              <a:t>机</a:t>
            </a:r>
            <a:endParaRPr sz="2400">
              <a:latin typeface="微软雅黑"/>
              <a:cs typeface="微软雅黑"/>
            </a:endParaRPr>
          </a:p>
          <a:p>
            <a:pPr marL="38100">
              <a:lnSpc>
                <a:spcPts val="2140"/>
              </a:lnSpc>
              <a:tabLst>
                <a:tab pos="749300" algn="l"/>
              </a:tabLst>
            </a:pPr>
            <a:r>
              <a:rPr dirty="0" baseline="-34722" sz="3600" b="1">
                <a:solidFill>
                  <a:srgbClr val="0000CC"/>
                </a:solidFill>
                <a:latin typeface="微软雅黑"/>
                <a:cs typeface="微软雅黑"/>
              </a:rPr>
              <a:t>遇	</a:t>
            </a:r>
            <a:r>
              <a:rPr dirty="0" sz="2000" spc="5">
                <a:latin typeface="Wingdings"/>
                <a:cs typeface="Wingdings"/>
              </a:rPr>
              <a:t></a:t>
            </a:r>
            <a:r>
              <a:rPr dirty="0" sz="2000" spc="55">
                <a:latin typeface="Times New Roman"/>
                <a:cs typeface="Times New Roman"/>
              </a:rPr>
              <a:t> </a:t>
            </a:r>
            <a:r>
              <a:rPr dirty="0" sz="2000" b="1">
                <a:latin typeface="微软雅黑"/>
                <a:cs typeface="微软雅黑"/>
              </a:rPr>
              <a:t>大数据，但在数据钻取</a:t>
            </a:r>
            <a:r>
              <a:rPr dirty="0" sz="2000" spc="-10" b="1">
                <a:latin typeface="微软雅黑"/>
                <a:cs typeface="微软雅黑"/>
              </a:rPr>
              <a:t>、</a:t>
            </a:r>
            <a:r>
              <a:rPr dirty="0" sz="2000" b="1">
                <a:latin typeface="微软雅黑"/>
                <a:cs typeface="微软雅黑"/>
              </a:rPr>
              <a:t>决策</a:t>
            </a:r>
            <a:r>
              <a:rPr dirty="0" sz="2000" spc="-10" b="1">
                <a:latin typeface="微软雅黑"/>
                <a:cs typeface="微软雅黑"/>
              </a:rPr>
              <a:t>辅</a:t>
            </a:r>
            <a:r>
              <a:rPr dirty="0" sz="2000" b="1">
                <a:latin typeface="微软雅黑"/>
                <a:cs typeface="微软雅黑"/>
              </a:rPr>
              <a:t>助方</a:t>
            </a:r>
            <a:r>
              <a:rPr dirty="0" sz="2000" spc="-10" b="1">
                <a:latin typeface="微软雅黑"/>
                <a:cs typeface="微软雅黑"/>
              </a:rPr>
              <a:t>面</a:t>
            </a:r>
            <a:r>
              <a:rPr dirty="0" sz="2000" b="1">
                <a:latin typeface="微软雅黑"/>
                <a:cs typeface="微软雅黑"/>
              </a:rPr>
              <a:t>存在</a:t>
            </a:r>
            <a:endParaRPr sz="2000">
              <a:latin typeface="微软雅黑"/>
              <a:cs typeface="微软雅黑"/>
            </a:endParaRPr>
          </a:p>
          <a:p>
            <a:pPr marL="38100">
              <a:lnSpc>
                <a:spcPct val="100000"/>
              </a:lnSpc>
              <a:spcBef>
                <a:spcPts val="720"/>
              </a:spcBef>
              <a:tabLst>
                <a:tab pos="1092200" algn="l"/>
              </a:tabLst>
            </a:pPr>
            <a:r>
              <a:rPr dirty="0" baseline="-17361" sz="3600" b="1">
                <a:solidFill>
                  <a:srgbClr val="0000CC"/>
                </a:solidFill>
                <a:latin typeface="微软雅黑"/>
                <a:cs typeface="微软雅黑"/>
              </a:rPr>
              <a:t>并	</a:t>
            </a:r>
            <a:r>
              <a:rPr dirty="0" sz="2000" b="1">
                <a:latin typeface="微软雅黑"/>
                <a:cs typeface="微软雅黑"/>
              </a:rPr>
              <a:t>数据不标准、模型不统</a:t>
            </a:r>
            <a:r>
              <a:rPr dirty="0" sz="2000" spc="-15" b="1">
                <a:latin typeface="微软雅黑"/>
                <a:cs typeface="微软雅黑"/>
              </a:rPr>
              <a:t>一</a:t>
            </a:r>
            <a:r>
              <a:rPr dirty="0" sz="2000" b="1">
                <a:latin typeface="微软雅黑"/>
                <a:cs typeface="微软雅黑"/>
              </a:rPr>
              <a:t>、信</a:t>
            </a:r>
            <a:r>
              <a:rPr dirty="0" sz="2000" spc="-15" b="1">
                <a:latin typeface="微软雅黑"/>
                <a:cs typeface="微软雅黑"/>
              </a:rPr>
              <a:t>息</a:t>
            </a:r>
            <a:r>
              <a:rPr dirty="0" sz="2000" b="1">
                <a:latin typeface="微软雅黑"/>
                <a:cs typeface="微软雅黑"/>
              </a:rPr>
              <a:t>未集</a:t>
            </a:r>
            <a:r>
              <a:rPr dirty="0" sz="2000" spc="-15" b="1">
                <a:latin typeface="微软雅黑"/>
                <a:cs typeface="微软雅黑"/>
              </a:rPr>
              <a:t>成</a:t>
            </a:r>
            <a:r>
              <a:rPr dirty="0" sz="2000" b="1">
                <a:latin typeface="微软雅黑"/>
                <a:cs typeface="微软雅黑"/>
              </a:rPr>
              <a:t>。</a:t>
            </a:r>
            <a:endParaRPr sz="2000">
              <a:latin typeface="微软雅黑"/>
              <a:cs typeface="微软雅黑"/>
            </a:endParaRPr>
          </a:p>
          <a:p>
            <a:pPr marL="38100">
              <a:lnSpc>
                <a:spcPct val="100000"/>
              </a:lnSpc>
              <a:spcBef>
                <a:spcPts val="755"/>
              </a:spcBef>
              <a:tabLst>
                <a:tab pos="749300" algn="l"/>
              </a:tabLst>
            </a:pPr>
            <a:r>
              <a:rPr dirty="0" sz="2400" b="1">
                <a:solidFill>
                  <a:srgbClr val="0000CC"/>
                </a:solidFill>
                <a:latin typeface="微软雅黑"/>
                <a:cs typeface="微软雅黑"/>
              </a:rPr>
              <a:t>存	</a:t>
            </a:r>
            <a:r>
              <a:rPr dirty="0" baseline="1388" sz="3000">
                <a:solidFill>
                  <a:srgbClr val="FF0000"/>
                </a:solidFill>
                <a:latin typeface="Wingdings"/>
                <a:cs typeface="Wingdings"/>
              </a:rPr>
              <a:t></a:t>
            </a:r>
            <a:r>
              <a:rPr dirty="0" baseline="1388" sz="3000" spc="179">
                <a:solidFill>
                  <a:srgbClr val="FF0000"/>
                </a:solidFill>
                <a:latin typeface="Times New Roman"/>
                <a:cs typeface="Times New Roman"/>
              </a:rPr>
              <a:t> </a:t>
            </a:r>
            <a:r>
              <a:rPr dirty="0" baseline="1388" sz="3000" b="1">
                <a:solidFill>
                  <a:srgbClr val="FF0000"/>
                </a:solidFill>
                <a:latin typeface="微软雅黑"/>
                <a:cs typeface="微软雅黑"/>
              </a:rPr>
              <a:t>产品定制化、个性化服务</a:t>
            </a:r>
            <a:endParaRPr baseline="1388" sz="3000">
              <a:latin typeface="微软雅黑"/>
              <a:cs typeface="微软雅黑"/>
            </a:endParaRPr>
          </a:p>
          <a:p>
            <a:pPr marL="38100">
              <a:lnSpc>
                <a:spcPts val="2540"/>
              </a:lnSpc>
              <a:spcBef>
                <a:spcPts val="685"/>
              </a:spcBef>
              <a:tabLst>
                <a:tab pos="749300" algn="l"/>
              </a:tabLst>
            </a:pPr>
            <a:r>
              <a:rPr dirty="0" baseline="16203" sz="3600" b="1">
                <a:solidFill>
                  <a:srgbClr val="0000CC"/>
                </a:solidFill>
                <a:latin typeface="微软雅黑"/>
                <a:cs typeface="微软雅黑"/>
              </a:rPr>
              <a:t>的	</a:t>
            </a:r>
            <a:r>
              <a:rPr dirty="0" sz="2000">
                <a:latin typeface="Wingdings"/>
                <a:cs typeface="Wingdings"/>
              </a:rPr>
              <a:t></a:t>
            </a:r>
            <a:r>
              <a:rPr dirty="0" sz="2000" spc="120">
                <a:latin typeface="Times New Roman"/>
                <a:cs typeface="Times New Roman"/>
              </a:rPr>
              <a:t> </a:t>
            </a:r>
            <a:r>
              <a:rPr dirty="0" sz="2000" b="1">
                <a:latin typeface="微软雅黑"/>
                <a:cs typeface="微软雅黑"/>
              </a:rPr>
              <a:t>快速上市、降低成本与</a:t>
            </a:r>
            <a:r>
              <a:rPr dirty="0" sz="2000" spc="-15" b="1">
                <a:latin typeface="微软雅黑"/>
                <a:cs typeface="微软雅黑"/>
              </a:rPr>
              <a:t>风</a:t>
            </a:r>
            <a:r>
              <a:rPr dirty="0" sz="2000" b="1">
                <a:latin typeface="微软雅黑"/>
                <a:cs typeface="微软雅黑"/>
              </a:rPr>
              <a:t>险</a:t>
            </a:r>
            <a:endParaRPr sz="2000">
              <a:latin typeface="微软雅黑"/>
              <a:cs typeface="微软雅黑"/>
            </a:endParaRPr>
          </a:p>
          <a:p>
            <a:pPr marL="38100">
              <a:lnSpc>
                <a:spcPts val="1800"/>
              </a:lnSpc>
            </a:pPr>
            <a:r>
              <a:rPr dirty="0" sz="2400" b="1">
                <a:solidFill>
                  <a:srgbClr val="0000CC"/>
                </a:solidFill>
                <a:latin typeface="微软雅黑"/>
                <a:cs typeface="微软雅黑"/>
              </a:rPr>
              <a:t>结</a:t>
            </a:r>
            <a:endParaRPr sz="2400">
              <a:latin typeface="微软雅黑"/>
              <a:cs typeface="微软雅黑"/>
            </a:endParaRPr>
          </a:p>
          <a:p>
            <a:pPr marL="38100">
              <a:lnSpc>
                <a:spcPts val="2145"/>
              </a:lnSpc>
              <a:tabLst>
                <a:tab pos="749300" algn="l"/>
              </a:tabLst>
            </a:pPr>
            <a:r>
              <a:rPr dirty="0" baseline="-34722" sz="3600" b="1">
                <a:solidFill>
                  <a:srgbClr val="0000CC"/>
                </a:solidFill>
                <a:latin typeface="微软雅黑"/>
                <a:cs typeface="微软雅黑"/>
              </a:rPr>
              <a:t>果	</a:t>
            </a:r>
            <a:r>
              <a:rPr dirty="0" sz="2000">
                <a:latin typeface="Wingdings"/>
                <a:cs typeface="Wingdings"/>
              </a:rPr>
              <a:t></a:t>
            </a:r>
            <a:r>
              <a:rPr dirty="0" sz="2000" spc="120">
                <a:latin typeface="Times New Roman"/>
                <a:cs typeface="Times New Roman"/>
              </a:rPr>
              <a:t> </a:t>
            </a:r>
            <a:r>
              <a:rPr dirty="0" sz="2000" b="1">
                <a:latin typeface="微软雅黑"/>
                <a:cs typeface="微软雅黑"/>
              </a:rPr>
              <a:t>减员降本</a:t>
            </a:r>
            <a:endParaRPr sz="2000">
              <a:latin typeface="微软雅黑"/>
              <a:cs typeface="微软雅黑"/>
            </a:endParaRPr>
          </a:p>
        </p:txBody>
      </p:sp>
      <p:sp>
        <p:nvSpPr>
          <p:cNvPr id="15" name="object 15"/>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42</a:t>
            </a:fld>
            <a:r>
              <a:rPr dirty="0" spc="5"/>
              <a:t>/120</a:t>
            </a:r>
          </a:p>
        </p:txBody>
      </p:sp>
      <p:sp>
        <p:nvSpPr>
          <p:cNvPr id="17" name="object 1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p:nvPr/>
        </p:nvSpPr>
        <p:spPr>
          <a:xfrm>
            <a:off x="8695435" y="6622186"/>
            <a:ext cx="2696845"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微软雅黑"/>
                <a:cs typeface="微软雅黑"/>
              </a:rPr>
              <a:t>西安交通大学化学工程</a:t>
            </a:r>
            <a:r>
              <a:rPr dirty="0" sz="1400" spc="-15" b="1">
                <a:solidFill>
                  <a:srgbClr val="FFFFFF"/>
                </a:solidFill>
                <a:latin typeface="微软雅黑"/>
                <a:cs typeface="微软雅黑"/>
              </a:rPr>
              <a:t>与</a:t>
            </a:r>
            <a:r>
              <a:rPr dirty="0" sz="1400" b="1">
                <a:solidFill>
                  <a:srgbClr val="FFFFFF"/>
                </a:solidFill>
                <a:latin typeface="微软雅黑"/>
                <a:cs typeface="微软雅黑"/>
              </a:rPr>
              <a:t>技术</a:t>
            </a:r>
            <a:r>
              <a:rPr dirty="0" sz="1400" spc="-15" b="1">
                <a:solidFill>
                  <a:srgbClr val="FFFFFF"/>
                </a:solidFill>
                <a:latin typeface="微软雅黑"/>
                <a:cs typeface="微软雅黑"/>
              </a:rPr>
              <a:t>学</a:t>
            </a:r>
            <a:r>
              <a:rPr dirty="0" sz="1400" b="1">
                <a:solidFill>
                  <a:srgbClr val="FFFFFF"/>
                </a:solidFill>
                <a:latin typeface="微软雅黑"/>
                <a:cs typeface="微软雅黑"/>
              </a:rPr>
              <a:t>院</a:t>
            </a:r>
            <a:endParaRPr sz="1400">
              <a:latin typeface="微软雅黑"/>
              <a:cs typeface="微软雅黑"/>
            </a:endParaRPr>
          </a:p>
        </p:txBody>
      </p:sp>
      <p:sp>
        <p:nvSpPr>
          <p:cNvPr id="10" name="object 10"/>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1" name="object 11"/>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sp>
        <p:nvSpPr>
          <p:cNvPr id="12" name="object 12"/>
          <p:cNvSpPr txBox="1"/>
          <p:nvPr/>
        </p:nvSpPr>
        <p:spPr>
          <a:xfrm>
            <a:off x="11609069" y="6576771"/>
            <a:ext cx="526415" cy="239395"/>
          </a:xfrm>
          <a:prstGeom prst="rect">
            <a:avLst/>
          </a:prstGeom>
        </p:spPr>
        <p:txBody>
          <a:bodyPr wrap="square" lIns="0" tIns="12700" rIns="0" bIns="0" rtlCol="0" vert="horz">
            <a:spAutoFit/>
          </a:bodyPr>
          <a:lstStyle/>
          <a:p>
            <a:pPr marL="12700">
              <a:lnSpc>
                <a:spcPct val="100000"/>
              </a:lnSpc>
              <a:spcBef>
                <a:spcPts val="100"/>
              </a:spcBef>
            </a:pPr>
            <a:r>
              <a:rPr dirty="0" sz="1400" spc="5" b="1">
                <a:solidFill>
                  <a:srgbClr val="FFFFFF"/>
                </a:solidFill>
                <a:latin typeface="Times New Roman"/>
                <a:cs typeface="Times New Roman"/>
              </a:rPr>
              <a:t>49/120</a:t>
            </a:r>
            <a:endParaRPr sz="1400">
              <a:latin typeface="Times New Roman"/>
              <a:cs typeface="Times New Roman"/>
            </a:endParaRPr>
          </a:p>
        </p:txBody>
      </p:sp>
      <p:pic>
        <p:nvPicPr>
          <p:cNvPr id="13" name="object 13"/>
          <p:cNvPicPr/>
          <p:nvPr/>
        </p:nvPicPr>
        <p:blipFill>
          <a:blip r:embed="rId3" cstate="print"/>
          <a:stretch>
            <a:fillRect/>
          </a:stretch>
        </p:blipFill>
        <p:spPr>
          <a:xfrm>
            <a:off x="644651" y="1199457"/>
            <a:ext cx="4959096" cy="5064182"/>
          </a:xfrm>
          <a:prstGeom prst="rect">
            <a:avLst/>
          </a:prstGeom>
        </p:spPr>
      </p:pic>
      <p:grpSp>
        <p:nvGrpSpPr>
          <p:cNvPr id="14" name="object 14"/>
          <p:cNvGrpSpPr/>
          <p:nvPr/>
        </p:nvGrpSpPr>
        <p:grpSpPr>
          <a:xfrm>
            <a:off x="5963411" y="1043927"/>
            <a:ext cx="5421630" cy="5274945"/>
            <a:chOff x="5963411" y="1043927"/>
            <a:chExt cx="5421630" cy="5274945"/>
          </a:xfrm>
        </p:grpSpPr>
        <p:pic>
          <p:nvPicPr>
            <p:cNvPr id="15" name="object 15"/>
            <p:cNvPicPr/>
            <p:nvPr/>
          </p:nvPicPr>
          <p:blipFill>
            <a:blip r:embed="rId4" cstate="print"/>
            <a:stretch>
              <a:fillRect/>
            </a:stretch>
          </p:blipFill>
          <p:spPr>
            <a:xfrm>
              <a:off x="6179819" y="1647443"/>
              <a:ext cx="5042916" cy="4671060"/>
            </a:xfrm>
            <a:prstGeom prst="rect">
              <a:avLst/>
            </a:prstGeom>
          </p:spPr>
        </p:pic>
        <p:pic>
          <p:nvPicPr>
            <p:cNvPr id="16" name="object 16"/>
            <p:cNvPicPr/>
            <p:nvPr/>
          </p:nvPicPr>
          <p:blipFill>
            <a:blip r:embed="rId5" cstate="print"/>
            <a:stretch>
              <a:fillRect/>
            </a:stretch>
          </p:blipFill>
          <p:spPr>
            <a:xfrm>
              <a:off x="5963411" y="1043927"/>
              <a:ext cx="5421630" cy="1209306"/>
            </a:xfrm>
            <a:prstGeom prst="rect">
              <a:avLst/>
            </a:prstGeom>
          </p:spPr>
        </p:pic>
      </p:grpSp>
      <p:sp>
        <p:nvSpPr>
          <p:cNvPr id="17" name="object 17"/>
          <p:cNvSpPr txBox="1"/>
          <p:nvPr/>
        </p:nvSpPr>
        <p:spPr>
          <a:xfrm>
            <a:off x="5658103" y="6485940"/>
            <a:ext cx="2834005" cy="186690"/>
          </a:xfrm>
          <a:prstGeom prst="rect">
            <a:avLst/>
          </a:prstGeom>
        </p:spPr>
        <p:txBody>
          <a:bodyPr wrap="square" lIns="0" tIns="13335" rIns="0" bIns="0" rtlCol="0" vert="horz">
            <a:spAutoFit/>
          </a:bodyPr>
          <a:lstStyle/>
          <a:p>
            <a:pPr marL="12700">
              <a:lnSpc>
                <a:spcPct val="100000"/>
              </a:lnSpc>
              <a:spcBef>
                <a:spcPts val="105"/>
              </a:spcBef>
            </a:pPr>
            <a:r>
              <a:rPr dirty="0" sz="1050" spc="-5" b="1">
                <a:latin typeface="Arial"/>
                <a:cs typeface="Arial"/>
              </a:rPr>
              <a:t>Steven </a:t>
            </a:r>
            <a:r>
              <a:rPr dirty="0" sz="1050" b="1">
                <a:latin typeface="Arial"/>
                <a:cs typeface="Arial"/>
              </a:rPr>
              <a:t>J. </a:t>
            </a:r>
            <a:r>
              <a:rPr dirty="0" sz="1050" spc="-5" b="1">
                <a:latin typeface="Arial"/>
                <a:cs typeface="Arial"/>
              </a:rPr>
              <a:t>Davis </a:t>
            </a:r>
            <a:r>
              <a:rPr dirty="0" sz="1050" b="1">
                <a:latin typeface="Arial"/>
                <a:cs typeface="Arial"/>
              </a:rPr>
              <a:t>et al. Science</a:t>
            </a:r>
            <a:r>
              <a:rPr dirty="0" sz="1050" spc="-40" b="1">
                <a:latin typeface="Arial"/>
                <a:cs typeface="Arial"/>
              </a:rPr>
              <a:t> </a:t>
            </a:r>
            <a:r>
              <a:rPr dirty="0" sz="1050" b="1">
                <a:latin typeface="Arial"/>
                <a:cs typeface="Arial"/>
              </a:rPr>
              <a:t>2018;360:9793</a:t>
            </a:r>
            <a:endParaRPr sz="1050">
              <a:latin typeface="Arial"/>
              <a:cs typeface="Arial"/>
            </a:endParaRPr>
          </a:p>
        </p:txBody>
      </p:sp>
      <p:sp>
        <p:nvSpPr>
          <p:cNvPr id="18" name="object 18"/>
          <p:cNvSpPr txBox="1"/>
          <p:nvPr/>
        </p:nvSpPr>
        <p:spPr>
          <a:xfrm>
            <a:off x="6175628" y="1126998"/>
            <a:ext cx="499681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等线"/>
                <a:cs typeface="等线"/>
              </a:rPr>
              <a:t>多能互补、能势匹配、多品联产</a:t>
            </a:r>
            <a:endParaRPr sz="2800">
              <a:latin typeface="等线"/>
              <a:cs typeface="等线"/>
            </a:endParaRPr>
          </a:p>
        </p:txBody>
      </p:sp>
      <p:sp>
        <p:nvSpPr>
          <p:cNvPr id="19" name="object 19"/>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736803" y="1288795"/>
            <a:ext cx="10720705" cy="2885440"/>
          </a:xfrm>
          <a:prstGeom prst="rect">
            <a:avLst/>
          </a:prstGeom>
        </p:spPr>
        <p:txBody>
          <a:bodyPr wrap="square" lIns="0" tIns="13335" rIns="0" bIns="0" rtlCol="0" vert="horz">
            <a:spAutoFit/>
          </a:bodyPr>
          <a:lstStyle/>
          <a:p>
            <a:pPr marL="590550">
              <a:lnSpc>
                <a:spcPct val="100000"/>
              </a:lnSpc>
              <a:spcBef>
                <a:spcPts val="105"/>
              </a:spcBef>
            </a:pPr>
            <a:r>
              <a:rPr dirty="0" sz="3200" b="1">
                <a:solidFill>
                  <a:srgbClr val="1D41D4"/>
                </a:solidFill>
                <a:latin typeface="等线"/>
                <a:cs typeface="等线"/>
              </a:rPr>
              <a:t>三次能源革命，促进了人</a:t>
            </a:r>
            <a:r>
              <a:rPr dirty="0" sz="3200" spc="-15" b="1">
                <a:solidFill>
                  <a:srgbClr val="1D41D4"/>
                </a:solidFill>
                <a:latin typeface="等线"/>
                <a:cs typeface="等线"/>
              </a:rPr>
              <a:t>类</a:t>
            </a:r>
            <a:r>
              <a:rPr dirty="0" sz="3200" b="1">
                <a:solidFill>
                  <a:srgbClr val="1D41D4"/>
                </a:solidFill>
                <a:latin typeface="等线"/>
                <a:cs typeface="等线"/>
              </a:rPr>
              <a:t>历史</a:t>
            </a:r>
            <a:r>
              <a:rPr dirty="0" sz="3200" spc="-15" b="1">
                <a:solidFill>
                  <a:srgbClr val="1D41D4"/>
                </a:solidFill>
                <a:latin typeface="等线"/>
                <a:cs typeface="等线"/>
              </a:rPr>
              <a:t>发</a:t>
            </a:r>
            <a:r>
              <a:rPr dirty="0" sz="3200" b="1">
                <a:solidFill>
                  <a:srgbClr val="1D41D4"/>
                </a:solidFill>
                <a:latin typeface="等线"/>
                <a:cs typeface="等线"/>
              </a:rPr>
              <a:t>展和</a:t>
            </a:r>
            <a:r>
              <a:rPr dirty="0" sz="3200" spc="-15" b="1">
                <a:solidFill>
                  <a:srgbClr val="1D41D4"/>
                </a:solidFill>
                <a:latin typeface="等线"/>
                <a:cs typeface="等线"/>
              </a:rPr>
              <a:t>文</a:t>
            </a:r>
            <a:r>
              <a:rPr dirty="0" sz="3200" b="1">
                <a:solidFill>
                  <a:srgbClr val="1D41D4"/>
                </a:solidFill>
                <a:latin typeface="等线"/>
                <a:cs typeface="等线"/>
              </a:rPr>
              <a:t>明进步</a:t>
            </a:r>
            <a:endParaRPr sz="3200">
              <a:latin typeface="等线"/>
              <a:cs typeface="等线"/>
            </a:endParaRPr>
          </a:p>
          <a:p>
            <a:pPr marL="355600" indent="-342900">
              <a:lnSpc>
                <a:spcPct val="100000"/>
              </a:lnSpc>
              <a:spcBef>
                <a:spcPts val="2370"/>
              </a:spcBef>
              <a:buFont typeface="Wingdings"/>
              <a:buChar char=""/>
              <a:tabLst>
                <a:tab pos="355600" algn="l"/>
              </a:tabLst>
            </a:pPr>
            <a:r>
              <a:rPr dirty="0" sz="2000" b="1">
                <a:latin typeface="黑体"/>
                <a:cs typeface="黑体"/>
              </a:rPr>
              <a:t>第二次能</a:t>
            </a:r>
            <a:r>
              <a:rPr dirty="0" sz="2000" spc="-5" b="1">
                <a:latin typeface="黑体"/>
                <a:cs typeface="黑体"/>
              </a:rPr>
              <a:t>源革命</a:t>
            </a:r>
            <a:r>
              <a:rPr dirty="0" sz="2000" spc="5" b="1">
                <a:latin typeface="黑体"/>
                <a:cs typeface="黑体"/>
              </a:rPr>
              <a:t>：</a:t>
            </a:r>
            <a:r>
              <a:rPr dirty="0" sz="2000" b="1">
                <a:latin typeface="黑体"/>
                <a:cs typeface="黑体"/>
              </a:rPr>
              <a:t>煤的</a:t>
            </a:r>
            <a:r>
              <a:rPr dirty="0" sz="2000" spc="-5" b="1">
                <a:latin typeface="黑体"/>
                <a:cs typeface="黑体"/>
              </a:rPr>
              <a:t>开</a:t>
            </a:r>
            <a:r>
              <a:rPr dirty="0" sz="2000" b="1">
                <a:latin typeface="黑体"/>
                <a:cs typeface="黑体"/>
              </a:rPr>
              <a:t>采</a:t>
            </a:r>
            <a:r>
              <a:rPr dirty="0" sz="2000" spc="-5" b="1">
                <a:latin typeface="黑体"/>
                <a:cs typeface="黑体"/>
              </a:rPr>
              <a:t>,</a:t>
            </a:r>
            <a:r>
              <a:rPr dirty="0" sz="2000" b="1">
                <a:latin typeface="黑体"/>
                <a:cs typeface="黑体"/>
              </a:rPr>
              <a:t>为</a:t>
            </a:r>
            <a:r>
              <a:rPr dirty="0" sz="2000" spc="5" b="1">
                <a:solidFill>
                  <a:srgbClr val="FF0000"/>
                </a:solidFill>
                <a:latin typeface="黑体"/>
                <a:cs typeface="黑体"/>
              </a:rPr>
              <a:t>蒸</a:t>
            </a:r>
            <a:r>
              <a:rPr dirty="0" sz="2000" b="1">
                <a:solidFill>
                  <a:srgbClr val="FF0000"/>
                </a:solidFill>
                <a:latin typeface="黑体"/>
                <a:cs typeface="黑体"/>
              </a:rPr>
              <a:t>汽</a:t>
            </a:r>
            <a:r>
              <a:rPr dirty="0" sz="2000" b="1">
                <a:latin typeface="黑体"/>
                <a:cs typeface="黑体"/>
              </a:rPr>
              <a:t>机</a:t>
            </a:r>
            <a:r>
              <a:rPr dirty="0" sz="2000" spc="-5" b="1">
                <a:latin typeface="黑体"/>
                <a:cs typeface="黑体"/>
              </a:rPr>
              <a:t>的</a:t>
            </a:r>
            <a:r>
              <a:rPr dirty="0" sz="2000" b="1">
                <a:latin typeface="黑体"/>
                <a:cs typeface="黑体"/>
              </a:rPr>
              <a:t>产生提供</a:t>
            </a:r>
            <a:r>
              <a:rPr dirty="0" sz="2000" spc="-5" b="1">
                <a:latin typeface="黑体"/>
                <a:cs typeface="黑体"/>
              </a:rPr>
              <a:t>了基础</a:t>
            </a:r>
            <a:r>
              <a:rPr dirty="0" sz="2000" spc="5" b="1">
                <a:latin typeface="黑体"/>
                <a:cs typeface="黑体"/>
              </a:rPr>
              <a:t>，</a:t>
            </a:r>
            <a:r>
              <a:rPr dirty="0" sz="2000" b="1">
                <a:latin typeface="黑体"/>
                <a:cs typeface="黑体"/>
              </a:rPr>
              <a:t>带来</a:t>
            </a:r>
            <a:r>
              <a:rPr dirty="0" sz="2000" spc="-5" b="1">
                <a:latin typeface="黑体"/>
                <a:cs typeface="黑体"/>
              </a:rPr>
              <a:t>了人类</a:t>
            </a:r>
            <a:r>
              <a:rPr dirty="0" sz="2000" spc="5" b="1">
                <a:latin typeface="黑体"/>
                <a:cs typeface="黑体"/>
              </a:rPr>
              <a:t>历</a:t>
            </a:r>
            <a:r>
              <a:rPr dirty="0" sz="2000" b="1">
                <a:latin typeface="黑体"/>
                <a:cs typeface="黑体"/>
              </a:rPr>
              <a:t>史</a:t>
            </a:r>
            <a:r>
              <a:rPr dirty="0" sz="2000" spc="25" b="1">
                <a:latin typeface="黑体"/>
                <a:cs typeface="黑体"/>
              </a:rPr>
              <a:t>上</a:t>
            </a:r>
            <a:r>
              <a:rPr dirty="0" sz="2000" spc="-5" b="1">
                <a:solidFill>
                  <a:srgbClr val="FF0000"/>
                </a:solidFill>
                <a:latin typeface="黑体"/>
                <a:cs typeface="黑体"/>
              </a:rPr>
              <a:t>第一次</a:t>
            </a:r>
            <a:r>
              <a:rPr dirty="0" sz="2000" spc="5" b="1">
                <a:solidFill>
                  <a:srgbClr val="FF0000"/>
                </a:solidFill>
                <a:latin typeface="黑体"/>
                <a:cs typeface="黑体"/>
              </a:rPr>
              <a:t>工</a:t>
            </a:r>
            <a:r>
              <a:rPr dirty="0" sz="2000" b="1">
                <a:solidFill>
                  <a:srgbClr val="FF0000"/>
                </a:solidFill>
                <a:latin typeface="黑体"/>
                <a:cs typeface="黑体"/>
              </a:rPr>
              <a:t>业革</a:t>
            </a:r>
            <a:r>
              <a:rPr dirty="0" sz="2000" spc="-5" b="1">
                <a:solidFill>
                  <a:srgbClr val="FF0000"/>
                </a:solidFill>
                <a:latin typeface="黑体"/>
                <a:cs typeface="黑体"/>
              </a:rPr>
              <a:t>命</a:t>
            </a:r>
            <a:endParaRPr sz="2000">
              <a:latin typeface="黑体"/>
              <a:cs typeface="黑体"/>
            </a:endParaRPr>
          </a:p>
          <a:p>
            <a:pPr marL="355600">
              <a:lnSpc>
                <a:spcPct val="100000"/>
              </a:lnSpc>
              <a:spcBef>
                <a:spcPts val="1200"/>
              </a:spcBef>
            </a:pPr>
            <a:r>
              <a:rPr dirty="0" sz="2000" spc="5" b="1">
                <a:solidFill>
                  <a:srgbClr val="FF0000"/>
                </a:solidFill>
                <a:latin typeface="黑体"/>
                <a:cs typeface="黑体"/>
              </a:rPr>
              <a:t>（机械化</a:t>
            </a:r>
            <a:r>
              <a:rPr dirty="0" sz="2000" spc="-5" b="1">
                <a:solidFill>
                  <a:srgbClr val="FF0000"/>
                </a:solidFill>
                <a:latin typeface="黑体"/>
                <a:cs typeface="黑体"/>
              </a:rPr>
              <a:t>）</a:t>
            </a:r>
            <a:r>
              <a:rPr dirty="0" sz="2000" spc="-5" b="1">
                <a:latin typeface="黑体"/>
                <a:cs typeface="黑体"/>
              </a:rPr>
              <a:t>。</a:t>
            </a:r>
            <a:r>
              <a:rPr dirty="0" sz="2000" spc="5" b="1">
                <a:latin typeface="黑体"/>
                <a:cs typeface="黑体"/>
              </a:rPr>
              <a:t>人类主要</a:t>
            </a:r>
            <a:r>
              <a:rPr dirty="0" sz="2000" spc="-5" b="1">
                <a:latin typeface="黑体"/>
                <a:cs typeface="黑体"/>
              </a:rPr>
              <a:t>能源</a:t>
            </a:r>
            <a:r>
              <a:rPr dirty="0" sz="2000" spc="10" b="1">
                <a:latin typeface="黑体"/>
                <a:cs typeface="黑体"/>
              </a:rPr>
              <a:t>逐</a:t>
            </a:r>
            <a:r>
              <a:rPr dirty="0" sz="2000" spc="5" b="1">
                <a:latin typeface="黑体"/>
                <a:cs typeface="黑体"/>
              </a:rPr>
              <a:t>渐转变</a:t>
            </a:r>
            <a:r>
              <a:rPr dirty="0" sz="2000" spc="-5" b="1">
                <a:latin typeface="黑体"/>
                <a:cs typeface="黑体"/>
              </a:rPr>
              <a:t>为煤</a:t>
            </a:r>
            <a:r>
              <a:rPr dirty="0" sz="2000" spc="10" b="1">
                <a:latin typeface="黑体"/>
                <a:cs typeface="黑体"/>
              </a:rPr>
              <a:t>、</a:t>
            </a:r>
            <a:r>
              <a:rPr dirty="0" sz="2000" spc="5" b="1">
                <a:latin typeface="黑体"/>
                <a:cs typeface="黑体"/>
              </a:rPr>
              <a:t>石油、</a:t>
            </a:r>
            <a:r>
              <a:rPr dirty="0" sz="2000" spc="-5" b="1">
                <a:latin typeface="黑体"/>
                <a:cs typeface="黑体"/>
              </a:rPr>
              <a:t>天然</a:t>
            </a:r>
            <a:r>
              <a:rPr dirty="0" sz="2000" spc="10" b="1">
                <a:latin typeface="黑体"/>
                <a:cs typeface="黑体"/>
              </a:rPr>
              <a:t>气</a:t>
            </a:r>
            <a:r>
              <a:rPr dirty="0" sz="2000" spc="5" b="1">
                <a:latin typeface="黑体"/>
                <a:cs typeface="黑体"/>
              </a:rPr>
              <a:t>等</a:t>
            </a:r>
            <a:r>
              <a:rPr dirty="0" sz="2000" spc="-5" b="1">
                <a:latin typeface="黑体"/>
                <a:cs typeface="黑体"/>
              </a:rPr>
              <a:t>。</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latin typeface="黑体"/>
                <a:cs typeface="黑体"/>
              </a:rPr>
              <a:t>由</a:t>
            </a:r>
            <a:r>
              <a:rPr dirty="0" sz="2000" spc="5" b="1">
                <a:solidFill>
                  <a:srgbClr val="FF0000"/>
                </a:solidFill>
                <a:latin typeface="黑体"/>
                <a:cs typeface="黑体"/>
              </a:rPr>
              <a:t>电磁研</a:t>
            </a:r>
            <a:r>
              <a:rPr dirty="0" sz="2000" spc="-5" b="1">
                <a:solidFill>
                  <a:srgbClr val="FF0000"/>
                </a:solidFill>
                <a:latin typeface="黑体"/>
                <a:cs typeface="黑体"/>
              </a:rPr>
              <a:t>究</a:t>
            </a:r>
            <a:r>
              <a:rPr dirty="0" sz="2000" spc="-5" b="1">
                <a:latin typeface="黑体"/>
                <a:cs typeface="黑体"/>
              </a:rPr>
              <a:t>人</a:t>
            </a:r>
            <a:r>
              <a:rPr dirty="0" sz="2000" spc="5" b="1">
                <a:latin typeface="黑体"/>
                <a:cs typeface="黑体"/>
              </a:rPr>
              <a:t>类找到了</a:t>
            </a:r>
            <a:r>
              <a:rPr dirty="0" sz="2000" spc="-5" b="1">
                <a:solidFill>
                  <a:srgbClr val="FF0000"/>
                </a:solidFill>
                <a:latin typeface="黑体"/>
                <a:cs typeface="黑体"/>
              </a:rPr>
              <a:t>电能,</a:t>
            </a:r>
            <a:r>
              <a:rPr dirty="0" sz="2000" spc="5" b="1">
                <a:latin typeface="黑体"/>
                <a:cs typeface="黑体"/>
              </a:rPr>
              <a:t>带来了人</a:t>
            </a:r>
            <a:r>
              <a:rPr dirty="0" sz="2000" spc="-5" b="1">
                <a:latin typeface="黑体"/>
                <a:cs typeface="黑体"/>
              </a:rPr>
              <a:t>类</a:t>
            </a:r>
            <a:r>
              <a:rPr dirty="0" sz="2000" spc="5" b="1">
                <a:latin typeface="黑体"/>
                <a:cs typeface="黑体"/>
              </a:rPr>
              <a:t>历史</a:t>
            </a:r>
            <a:r>
              <a:rPr dirty="0" sz="2000" spc="20" b="1">
                <a:latin typeface="黑体"/>
                <a:cs typeface="黑体"/>
              </a:rPr>
              <a:t>上</a:t>
            </a:r>
            <a:r>
              <a:rPr dirty="0" sz="2000" spc="5" b="1">
                <a:solidFill>
                  <a:srgbClr val="FF0000"/>
                </a:solidFill>
                <a:latin typeface="黑体"/>
                <a:cs typeface="黑体"/>
              </a:rPr>
              <a:t>第</a:t>
            </a:r>
            <a:r>
              <a:rPr dirty="0" sz="2000" spc="-5" b="1">
                <a:solidFill>
                  <a:srgbClr val="FF0000"/>
                </a:solidFill>
                <a:latin typeface="黑体"/>
                <a:cs typeface="黑体"/>
              </a:rPr>
              <a:t>二次</a:t>
            </a:r>
            <a:r>
              <a:rPr dirty="0" sz="2000" spc="5" b="1">
                <a:solidFill>
                  <a:srgbClr val="FF0000"/>
                </a:solidFill>
                <a:latin typeface="黑体"/>
                <a:cs typeface="黑体"/>
              </a:rPr>
              <a:t>工业革命</a:t>
            </a:r>
            <a:r>
              <a:rPr dirty="0" sz="2000" spc="-5" b="1">
                <a:solidFill>
                  <a:srgbClr val="FF0000"/>
                </a:solidFill>
                <a:latin typeface="黑体"/>
                <a:cs typeface="黑体"/>
              </a:rPr>
              <a:t>（电</a:t>
            </a:r>
            <a:r>
              <a:rPr dirty="0" sz="2000" spc="5" b="1">
                <a:solidFill>
                  <a:srgbClr val="FF0000"/>
                </a:solidFill>
                <a:latin typeface="黑体"/>
                <a:cs typeface="黑体"/>
              </a:rPr>
              <a:t>气化）和</a:t>
            </a:r>
            <a:r>
              <a:rPr dirty="0" sz="2000" spc="-5" b="1">
                <a:solidFill>
                  <a:srgbClr val="FF0000"/>
                </a:solidFill>
                <a:latin typeface="黑体"/>
                <a:cs typeface="黑体"/>
              </a:rPr>
              <a:t>第三</a:t>
            </a:r>
            <a:r>
              <a:rPr dirty="0" sz="2000" spc="5" b="1">
                <a:solidFill>
                  <a:srgbClr val="FF0000"/>
                </a:solidFill>
                <a:latin typeface="黑体"/>
                <a:cs typeface="黑体"/>
              </a:rPr>
              <a:t>次工业革</a:t>
            </a:r>
            <a:r>
              <a:rPr dirty="0" sz="2000" spc="-5" b="1">
                <a:solidFill>
                  <a:srgbClr val="FF0000"/>
                </a:solidFill>
                <a:latin typeface="黑体"/>
                <a:cs typeface="黑体"/>
              </a:rPr>
              <a:t>命</a:t>
            </a:r>
            <a:endParaRPr sz="2000">
              <a:latin typeface="黑体"/>
              <a:cs typeface="黑体"/>
            </a:endParaRPr>
          </a:p>
          <a:p>
            <a:pPr marL="355600">
              <a:lnSpc>
                <a:spcPct val="100000"/>
              </a:lnSpc>
              <a:spcBef>
                <a:spcPts val="1200"/>
              </a:spcBef>
            </a:pPr>
            <a:r>
              <a:rPr dirty="0" sz="2000" b="1">
                <a:solidFill>
                  <a:srgbClr val="FF0000"/>
                </a:solidFill>
                <a:latin typeface="黑体"/>
                <a:cs typeface="黑体"/>
              </a:rPr>
              <a:t>（自动化</a:t>
            </a:r>
            <a:r>
              <a:rPr dirty="0" sz="2000" spc="-10" b="1">
                <a:solidFill>
                  <a:srgbClr val="FF0000"/>
                </a:solidFill>
                <a:latin typeface="黑体"/>
                <a:cs typeface="黑体"/>
              </a:rPr>
              <a:t>）</a:t>
            </a:r>
            <a:r>
              <a:rPr dirty="0" sz="2000" spc="-5" b="1">
                <a:latin typeface="黑体"/>
                <a:cs typeface="黑体"/>
              </a:rPr>
              <a:t>。</a:t>
            </a:r>
            <a:endParaRPr sz="2000">
              <a:latin typeface="黑体"/>
              <a:cs typeface="黑体"/>
            </a:endParaRPr>
          </a:p>
          <a:p>
            <a:pPr marL="2053589">
              <a:lnSpc>
                <a:spcPct val="100000"/>
              </a:lnSpc>
              <a:spcBef>
                <a:spcPts val="225"/>
              </a:spcBef>
              <a:tabLst>
                <a:tab pos="7281545" algn="l"/>
              </a:tabLst>
            </a:pPr>
            <a:r>
              <a:rPr dirty="0" sz="2400" b="1">
                <a:solidFill>
                  <a:srgbClr val="C00000"/>
                </a:solidFill>
                <a:latin typeface="黑体"/>
                <a:cs typeface="黑体"/>
              </a:rPr>
              <a:t>工业文</a:t>
            </a:r>
            <a:r>
              <a:rPr dirty="0" sz="2400" spc="-10" b="1">
                <a:solidFill>
                  <a:srgbClr val="C00000"/>
                </a:solidFill>
                <a:latin typeface="黑体"/>
                <a:cs typeface="黑体"/>
              </a:rPr>
              <a:t>明	</a:t>
            </a:r>
            <a:r>
              <a:rPr dirty="0" sz="2400" b="1">
                <a:solidFill>
                  <a:srgbClr val="C00000"/>
                </a:solidFill>
                <a:latin typeface="黑体"/>
                <a:cs typeface="黑体"/>
              </a:rPr>
              <a:t>信息文明</a:t>
            </a:r>
            <a:endParaRPr sz="2400">
              <a:latin typeface="黑体"/>
              <a:cs typeface="黑体"/>
            </a:endParaRPr>
          </a:p>
        </p:txBody>
      </p:sp>
      <p:grpSp>
        <p:nvGrpSpPr>
          <p:cNvPr id="5" name="object 5"/>
          <p:cNvGrpSpPr/>
          <p:nvPr/>
        </p:nvGrpSpPr>
        <p:grpSpPr>
          <a:xfrm>
            <a:off x="1101852" y="4358640"/>
            <a:ext cx="4409440" cy="1696720"/>
            <a:chOff x="1101852" y="4358640"/>
            <a:chExt cx="4409440" cy="1696720"/>
          </a:xfrm>
        </p:grpSpPr>
        <p:pic>
          <p:nvPicPr>
            <p:cNvPr id="6" name="object 6"/>
            <p:cNvPicPr/>
            <p:nvPr/>
          </p:nvPicPr>
          <p:blipFill>
            <a:blip r:embed="rId2" cstate="print"/>
            <a:stretch>
              <a:fillRect/>
            </a:stretch>
          </p:blipFill>
          <p:spPr>
            <a:xfrm>
              <a:off x="1101852" y="4358640"/>
              <a:ext cx="2180844" cy="1685544"/>
            </a:xfrm>
            <a:prstGeom prst="rect">
              <a:avLst/>
            </a:prstGeom>
          </p:spPr>
        </p:pic>
        <p:pic>
          <p:nvPicPr>
            <p:cNvPr id="7" name="object 7"/>
            <p:cNvPicPr/>
            <p:nvPr/>
          </p:nvPicPr>
          <p:blipFill>
            <a:blip r:embed="rId3" cstate="print"/>
            <a:stretch>
              <a:fillRect/>
            </a:stretch>
          </p:blipFill>
          <p:spPr>
            <a:xfrm>
              <a:off x="3282696" y="4387596"/>
              <a:ext cx="2228088" cy="1667256"/>
            </a:xfrm>
            <a:prstGeom prst="rect">
              <a:avLst/>
            </a:prstGeom>
          </p:spPr>
        </p:pic>
      </p:grpSp>
      <p:pic>
        <p:nvPicPr>
          <p:cNvPr id="8" name="object 8"/>
          <p:cNvPicPr/>
          <p:nvPr/>
        </p:nvPicPr>
        <p:blipFill>
          <a:blip r:embed="rId4" cstate="print"/>
          <a:stretch>
            <a:fillRect/>
          </a:stretch>
        </p:blipFill>
        <p:spPr>
          <a:xfrm>
            <a:off x="6016752" y="4376928"/>
            <a:ext cx="2426207" cy="1648968"/>
          </a:xfrm>
          <a:prstGeom prst="rect">
            <a:avLst/>
          </a:prstGeom>
        </p:spPr>
      </p:pic>
      <p:pic>
        <p:nvPicPr>
          <p:cNvPr id="9" name="object 9"/>
          <p:cNvPicPr/>
          <p:nvPr/>
        </p:nvPicPr>
        <p:blipFill>
          <a:blip r:embed="rId5" cstate="print"/>
          <a:stretch>
            <a:fillRect/>
          </a:stretch>
        </p:blipFill>
        <p:spPr>
          <a:xfrm>
            <a:off x="9105900" y="4381500"/>
            <a:ext cx="2171700" cy="1586484"/>
          </a:xfrm>
          <a:prstGeom prst="rect">
            <a:avLst/>
          </a:prstGeom>
        </p:spPr>
      </p:pic>
      <p:sp>
        <p:nvSpPr>
          <p:cNvPr id="10" name="object 10"/>
          <p:cNvSpPr txBox="1"/>
          <p:nvPr/>
        </p:nvSpPr>
        <p:spPr>
          <a:xfrm>
            <a:off x="2864357" y="6126886"/>
            <a:ext cx="944880" cy="391160"/>
          </a:xfrm>
          <a:prstGeom prst="rect">
            <a:avLst/>
          </a:prstGeom>
        </p:spPr>
        <p:txBody>
          <a:bodyPr wrap="square" lIns="0" tIns="12700" rIns="0" bIns="0" rtlCol="0" vert="horz">
            <a:spAutoFit/>
          </a:bodyPr>
          <a:lstStyle/>
          <a:p>
            <a:pPr marL="12700">
              <a:lnSpc>
                <a:spcPct val="100000"/>
              </a:lnSpc>
              <a:spcBef>
                <a:spcPts val="100"/>
              </a:spcBef>
            </a:pPr>
            <a:r>
              <a:rPr dirty="0" sz="2400" b="1">
                <a:latin typeface="黑体"/>
                <a:cs typeface="黑体"/>
              </a:rPr>
              <a:t>机械化</a:t>
            </a:r>
            <a:endParaRPr sz="2400">
              <a:latin typeface="黑体"/>
              <a:cs typeface="黑体"/>
            </a:endParaRPr>
          </a:p>
        </p:txBody>
      </p:sp>
      <p:sp>
        <p:nvSpPr>
          <p:cNvPr id="13" name="object 13"/>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1" name="object 11"/>
          <p:cNvSpPr txBox="1"/>
          <p:nvPr/>
        </p:nvSpPr>
        <p:spPr>
          <a:xfrm>
            <a:off x="6757796" y="6107379"/>
            <a:ext cx="945515" cy="391795"/>
          </a:xfrm>
          <a:prstGeom prst="rect">
            <a:avLst/>
          </a:prstGeom>
        </p:spPr>
        <p:txBody>
          <a:bodyPr wrap="square" lIns="0" tIns="12700" rIns="0" bIns="0" rtlCol="0" vert="horz">
            <a:spAutoFit/>
          </a:bodyPr>
          <a:lstStyle/>
          <a:p>
            <a:pPr marL="12700">
              <a:lnSpc>
                <a:spcPct val="100000"/>
              </a:lnSpc>
              <a:spcBef>
                <a:spcPts val="100"/>
              </a:spcBef>
            </a:pPr>
            <a:r>
              <a:rPr dirty="0" sz="2400" b="1">
                <a:latin typeface="黑体"/>
                <a:cs typeface="黑体"/>
              </a:rPr>
              <a:t>电气化</a:t>
            </a:r>
            <a:endParaRPr sz="2400">
              <a:latin typeface="黑体"/>
              <a:cs typeface="黑体"/>
            </a:endParaRPr>
          </a:p>
        </p:txBody>
      </p:sp>
      <p:sp>
        <p:nvSpPr>
          <p:cNvPr id="12" name="object 12"/>
          <p:cNvSpPr txBox="1"/>
          <p:nvPr/>
        </p:nvSpPr>
        <p:spPr>
          <a:xfrm>
            <a:off x="9725659" y="6106769"/>
            <a:ext cx="944880"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黑体"/>
                <a:cs typeface="黑体"/>
              </a:rPr>
              <a:t>自动化</a:t>
            </a:r>
            <a:endParaRPr sz="2400">
              <a:latin typeface="黑体"/>
              <a:cs typeface="黑体"/>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7659" y="108204"/>
            <a:ext cx="1066800" cy="812800"/>
            <a:chOff x="327659" y="108204"/>
            <a:chExt cx="1066800" cy="812800"/>
          </a:xfrm>
        </p:grpSpPr>
        <p:sp>
          <p:nvSpPr>
            <p:cNvPr id="3" name="object 3"/>
            <p:cNvSpPr/>
            <p:nvPr/>
          </p:nvSpPr>
          <p:spPr>
            <a:xfrm>
              <a:off x="327659" y="108204"/>
              <a:ext cx="1066800" cy="812800"/>
            </a:xfrm>
            <a:custGeom>
              <a:avLst/>
              <a:gdLst/>
              <a:ahLst/>
              <a:cxnLst/>
              <a:rect l="l" t="t" r="r" b="b"/>
              <a:pathLst>
                <a:path w="1066800" h="812800">
                  <a:moveTo>
                    <a:pt x="863142" y="0"/>
                  </a:moveTo>
                  <a:lnTo>
                    <a:pt x="0" y="0"/>
                  </a:lnTo>
                  <a:lnTo>
                    <a:pt x="0" y="812292"/>
                  </a:lnTo>
                  <a:lnTo>
                    <a:pt x="863142" y="812292"/>
                  </a:lnTo>
                  <a:lnTo>
                    <a:pt x="1066800" y="404875"/>
                  </a:lnTo>
                  <a:lnTo>
                    <a:pt x="863142" y="0"/>
                  </a:lnTo>
                  <a:close/>
                </a:path>
              </a:pathLst>
            </a:custGeom>
            <a:solidFill>
              <a:srgbClr val="1556AD"/>
            </a:solidFill>
          </p:spPr>
          <p:txBody>
            <a:bodyPr wrap="square" lIns="0" tIns="0" rIns="0" bIns="0" rtlCol="0"/>
            <a:lstStyle/>
            <a:p/>
          </p:txBody>
        </p:sp>
        <p:pic>
          <p:nvPicPr>
            <p:cNvPr id="4" name="object 4"/>
            <p:cNvPicPr/>
            <p:nvPr/>
          </p:nvPicPr>
          <p:blipFill>
            <a:blip r:embed="rId2" cstate="print"/>
            <a:stretch>
              <a:fillRect/>
            </a:stretch>
          </p:blipFill>
          <p:spPr>
            <a:xfrm>
              <a:off x="417575" y="164592"/>
              <a:ext cx="690372" cy="713231"/>
            </a:xfrm>
            <a:prstGeom prst="rect">
              <a:avLst/>
            </a:prstGeom>
          </p:spPr>
        </p:pic>
      </p:grpSp>
      <p:sp>
        <p:nvSpPr>
          <p:cNvPr id="5" name="object 5"/>
          <p:cNvSpPr/>
          <p:nvPr/>
        </p:nvSpPr>
        <p:spPr>
          <a:xfrm>
            <a:off x="96011" y="108204"/>
            <a:ext cx="149860" cy="812800"/>
          </a:xfrm>
          <a:custGeom>
            <a:avLst/>
            <a:gdLst/>
            <a:ahLst/>
            <a:cxnLst/>
            <a:rect l="l" t="t" r="r" b="b"/>
            <a:pathLst>
              <a:path w="149860" h="812800">
                <a:moveTo>
                  <a:pt x="149352" y="0"/>
                </a:moveTo>
                <a:lnTo>
                  <a:pt x="0" y="0"/>
                </a:lnTo>
                <a:lnTo>
                  <a:pt x="0" y="812292"/>
                </a:lnTo>
                <a:lnTo>
                  <a:pt x="149352" y="812292"/>
                </a:lnTo>
                <a:lnTo>
                  <a:pt x="149352" y="0"/>
                </a:lnTo>
                <a:close/>
              </a:path>
            </a:pathLst>
          </a:custGeom>
          <a:solidFill>
            <a:srgbClr val="1556AD"/>
          </a:solidFill>
        </p:spPr>
        <p:txBody>
          <a:bodyPr wrap="square" lIns="0" tIns="0" rIns="0" bIns="0" rtlCol="0"/>
          <a:lstStyle/>
          <a:p/>
        </p:txBody>
      </p:sp>
      <p:grpSp>
        <p:nvGrpSpPr>
          <p:cNvPr id="6" name="object 6"/>
          <p:cNvGrpSpPr/>
          <p:nvPr/>
        </p:nvGrpSpPr>
        <p:grpSpPr>
          <a:xfrm>
            <a:off x="5993" y="6544056"/>
            <a:ext cx="12186285" cy="314325"/>
            <a:chOff x="5993" y="6544056"/>
            <a:chExt cx="12186285" cy="314325"/>
          </a:xfrm>
        </p:grpSpPr>
        <p:sp>
          <p:nvSpPr>
            <p:cNvPr id="7" name="object 7"/>
            <p:cNvSpPr/>
            <p:nvPr/>
          </p:nvSpPr>
          <p:spPr>
            <a:xfrm>
              <a:off x="8269265" y="6544056"/>
              <a:ext cx="3923029" cy="314325"/>
            </a:xfrm>
            <a:custGeom>
              <a:avLst/>
              <a:gdLst/>
              <a:ahLst/>
              <a:cxnLst/>
              <a:rect l="l" t="t" r="r" b="b"/>
              <a:pathLst>
                <a:path w="3923029" h="314325">
                  <a:moveTo>
                    <a:pt x="3922734" y="0"/>
                  </a:moveTo>
                  <a:lnTo>
                    <a:pt x="358225" y="8039"/>
                  </a:lnTo>
                  <a:lnTo>
                    <a:pt x="0" y="313942"/>
                  </a:lnTo>
                  <a:lnTo>
                    <a:pt x="3922734" y="313942"/>
                  </a:lnTo>
                  <a:lnTo>
                    <a:pt x="3922734" y="0"/>
                  </a:lnTo>
                  <a:close/>
                </a:path>
              </a:pathLst>
            </a:custGeom>
            <a:solidFill>
              <a:srgbClr val="1556AD"/>
            </a:solidFill>
          </p:spPr>
          <p:txBody>
            <a:bodyPr wrap="square" lIns="0" tIns="0" rIns="0" bIns="0" rtlCol="0"/>
            <a:lstStyle/>
            <a:p/>
          </p:txBody>
        </p:sp>
        <p:sp>
          <p:nvSpPr>
            <p:cNvPr id="8" name="object 8"/>
            <p:cNvSpPr/>
            <p:nvPr/>
          </p:nvSpPr>
          <p:spPr>
            <a:xfrm>
              <a:off x="5993" y="6696456"/>
              <a:ext cx="9170035" cy="161925"/>
            </a:xfrm>
            <a:custGeom>
              <a:avLst/>
              <a:gdLst/>
              <a:ahLst/>
              <a:cxnLst/>
              <a:rect l="l" t="t" r="r" b="b"/>
              <a:pathLst>
                <a:path w="9170035" h="161925">
                  <a:moveTo>
                    <a:pt x="264059" y="0"/>
                  </a:moveTo>
                  <a:lnTo>
                    <a:pt x="90747" y="0"/>
                  </a:lnTo>
                  <a:lnTo>
                    <a:pt x="0" y="161542"/>
                  </a:lnTo>
                  <a:lnTo>
                    <a:pt x="173316" y="161542"/>
                  </a:lnTo>
                  <a:lnTo>
                    <a:pt x="264059" y="0"/>
                  </a:lnTo>
                  <a:close/>
                </a:path>
                <a:path w="9170035" h="161925">
                  <a:moveTo>
                    <a:pt x="534124" y="0"/>
                  </a:moveTo>
                  <a:lnTo>
                    <a:pt x="360807" y="0"/>
                  </a:lnTo>
                  <a:lnTo>
                    <a:pt x="270053" y="161542"/>
                  </a:lnTo>
                  <a:lnTo>
                    <a:pt x="443370" y="161542"/>
                  </a:lnTo>
                  <a:lnTo>
                    <a:pt x="534124" y="0"/>
                  </a:lnTo>
                  <a:close/>
                </a:path>
                <a:path w="9170035" h="161925">
                  <a:moveTo>
                    <a:pt x="804177" y="0"/>
                  </a:moveTo>
                  <a:lnTo>
                    <a:pt x="630860" y="0"/>
                  </a:lnTo>
                  <a:lnTo>
                    <a:pt x="540117" y="161542"/>
                  </a:lnTo>
                  <a:lnTo>
                    <a:pt x="713434" y="161542"/>
                  </a:lnTo>
                  <a:lnTo>
                    <a:pt x="804177" y="0"/>
                  </a:lnTo>
                  <a:close/>
                </a:path>
                <a:path w="9170035" h="161925">
                  <a:moveTo>
                    <a:pt x="1074230" y="0"/>
                  </a:moveTo>
                  <a:lnTo>
                    <a:pt x="900913" y="0"/>
                  </a:lnTo>
                  <a:lnTo>
                    <a:pt x="810170" y="161542"/>
                  </a:lnTo>
                  <a:lnTo>
                    <a:pt x="983487" y="161542"/>
                  </a:lnTo>
                  <a:lnTo>
                    <a:pt x="1074230" y="0"/>
                  </a:lnTo>
                  <a:close/>
                </a:path>
                <a:path w="9170035" h="161925">
                  <a:moveTo>
                    <a:pt x="1344270" y="0"/>
                  </a:moveTo>
                  <a:lnTo>
                    <a:pt x="1170979" y="0"/>
                  </a:lnTo>
                  <a:lnTo>
                    <a:pt x="1080224" y="161542"/>
                  </a:lnTo>
                  <a:lnTo>
                    <a:pt x="1253539" y="161542"/>
                  </a:lnTo>
                  <a:lnTo>
                    <a:pt x="1344270" y="0"/>
                  </a:lnTo>
                  <a:close/>
                </a:path>
                <a:path w="9170035" h="161925">
                  <a:moveTo>
                    <a:pt x="1614399" y="0"/>
                  </a:moveTo>
                  <a:lnTo>
                    <a:pt x="1441044" y="0"/>
                  </a:lnTo>
                  <a:lnTo>
                    <a:pt x="1350266" y="161542"/>
                  </a:lnTo>
                  <a:lnTo>
                    <a:pt x="1523621" y="161542"/>
                  </a:lnTo>
                  <a:lnTo>
                    <a:pt x="1614399" y="0"/>
                  </a:lnTo>
                  <a:close/>
                </a:path>
                <a:path w="9170035" h="161925">
                  <a:moveTo>
                    <a:pt x="1884401" y="0"/>
                  </a:moveTo>
                  <a:lnTo>
                    <a:pt x="1711046" y="0"/>
                  </a:lnTo>
                  <a:lnTo>
                    <a:pt x="1620387" y="161542"/>
                  </a:lnTo>
                  <a:lnTo>
                    <a:pt x="1793623" y="161542"/>
                  </a:lnTo>
                  <a:lnTo>
                    <a:pt x="1884401" y="0"/>
                  </a:lnTo>
                  <a:close/>
                </a:path>
                <a:path w="9170035" h="161925">
                  <a:moveTo>
                    <a:pt x="2154403" y="0"/>
                  </a:moveTo>
                  <a:lnTo>
                    <a:pt x="1981175" y="0"/>
                  </a:lnTo>
                  <a:lnTo>
                    <a:pt x="1890397" y="161542"/>
                  </a:lnTo>
                  <a:lnTo>
                    <a:pt x="2063744" y="161542"/>
                  </a:lnTo>
                  <a:lnTo>
                    <a:pt x="2154403" y="0"/>
                  </a:lnTo>
                  <a:close/>
                </a:path>
                <a:path w="9170035" h="161925">
                  <a:moveTo>
                    <a:pt x="2424532" y="0"/>
                  </a:moveTo>
                  <a:lnTo>
                    <a:pt x="2251177" y="0"/>
                  </a:lnTo>
                  <a:lnTo>
                    <a:pt x="2160399" y="161542"/>
                  </a:lnTo>
                  <a:lnTo>
                    <a:pt x="2333754" y="161542"/>
                  </a:lnTo>
                  <a:lnTo>
                    <a:pt x="2424532" y="0"/>
                  </a:lnTo>
                  <a:close/>
                </a:path>
                <a:path w="9170035" h="161925">
                  <a:moveTo>
                    <a:pt x="2694534" y="0"/>
                  </a:moveTo>
                  <a:lnTo>
                    <a:pt x="2521306" y="0"/>
                  </a:lnTo>
                  <a:lnTo>
                    <a:pt x="2430528" y="161542"/>
                  </a:lnTo>
                  <a:lnTo>
                    <a:pt x="2603875" y="161542"/>
                  </a:lnTo>
                  <a:lnTo>
                    <a:pt x="2694534" y="0"/>
                  </a:lnTo>
                  <a:close/>
                </a:path>
                <a:path w="9170035" h="161925">
                  <a:moveTo>
                    <a:pt x="2964663" y="0"/>
                  </a:moveTo>
                  <a:lnTo>
                    <a:pt x="2791308" y="0"/>
                  </a:lnTo>
                  <a:lnTo>
                    <a:pt x="2700530" y="161542"/>
                  </a:lnTo>
                  <a:lnTo>
                    <a:pt x="2873885" y="161542"/>
                  </a:lnTo>
                  <a:lnTo>
                    <a:pt x="2964663" y="0"/>
                  </a:lnTo>
                  <a:close/>
                </a:path>
                <a:path w="9170035" h="161925">
                  <a:moveTo>
                    <a:pt x="3234665" y="0"/>
                  </a:moveTo>
                  <a:lnTo>
                    <a:pt x="3061437" y="0"/>
                  </a:lnTo>
                  <a:lnTo>
                    <a:pt x="2970659" y="161542"/>
                  </a:lnTo>
                  <a:lnTo>
                    <a:pt x="3143887" y="161542"/>
                  </a:lnTo>
                  <a:lnTo>
                    <a:pt x="3234665" y="0"/>
                  </a:lnTo>
                  <a:close/>
                </a:path>
                <a:path w="9170035" h="161925">
                  <a:moveTo>
                    <a:pt x="3504794" y="0"/>
                  </a:moveTo>
                  <a:lnTo>
                    <a:pt x="3331439" y="0"/>
                  </a:lnTo>
                  <a:lnTo>
                    <a:pt x="3240661" y="161542"/>
                  </a:lnTo>
                  <a:lnTo>
                    <a:pt x="3414016" y="161542"/>
                  </a:lnTo>
                  <a:lnTo>
                    <a:pt x="3504794" y="0"/>
                  </a:lnTo>
                  <a:close/>
                </a:path>
                <a:path w="9170035" h="161925">
                  <a:moveTo>
                    <a:pt x="3774796" y="0"/>
                  </a:moveTo>
                  <a:lnTo>
                    <a:pt x="3601441" y="0"/>
                  </a:lnTo>
                  <a:lnTo>
                    <a:pt x="3510782" y="161542"/>
                  </a:lnTo>
                  <a:lnTo>
                    <a:pt x="3684018" y="161542"/>
                  </a:lnTo>
                  <a:lnTo>
                    <a:pt x="3774796" y="0"/>
                  </a:lnTo>
                  <a:close/>
                </a:path>
                <a:path w="9170035" h="161925">
                  <a:moveTo>
                    <a:pt x="4044925" y="0"/>
                  </a:moveTo>
                  <a:lnTo>
                    <a:pt x="3871570" y="0"/>
                  </a:lnTo>
                  <a:lnTo>
                    <a:pt x="3780792" y="161542"/>
                  </a:lnTo>
                  <a:lnTo>
                    <a:pt x="3954147" y="161542"/>
                  </a:lnTo>
                  <a:lnTo>
                    <a:pt x="4044925" y="0"/>
                  </a:lnTo>
                  <a:close/>
                </a:path>
                <a:path w="9170035" h="161925">
                  <a:moveTo>
                    <a:pt x="4314927" y="0"/>
                  </a:moveTo>
                  <a:lnTo>
                    <a:pt x="4141572" y="0"/>
                  </a:lnTo>
                  <a:lnTo>
                    <a:pt x="4050913" y="161542"/>
                  </a:lnTo>
                  <a:lnTo>
                    <a:pt x="4224149" y="161542"/>
                  </a:lnTo>
                  <a:lnTo>
                    <a:pt x="4314927" y="0"/>
                  </a:lnTo>
                  <a:close/>
                </a:path>
                <a:path w="9170035" h="161925">
                  <a:moveTo>
                    <a:pt x="4584929" y="0"/>
                  </a:moveTo>
                  <a:lnTo>
                    <a:pt x="4411701" y="0"/>
                  </a:lnTo>
                  <a:lnTo>
                    <a:pt x="4320923" y="161542"/>
                  </a:lnTo>
                  <a:lnTo>
                    <a:pt x="4494270" y="161542"/>
                  </a:lnTo>
                  <a:lnTo>
                    <a:pt x="4584929" y="0"/>
                  </a:lnTo>
                  <a:close/>
                </a:path>
                <a:path w="9170035" h="161925">
                  <a:moveTo>
                    <a:pt x="4855058" y="0"/>
                  </a:moveTo>
                  <a:lnTo>
                    <a:pt x="4681703" y="0"/>
                  </a:lnTo>
                  <a:lnTo>
                    <a:pt x="4590925" y="161542"/>
                  </a:lnTo>
                  <a:lnTo>
                    <a:pt x="4764280" y="161542"/>
                  </a:lnTo>
                  <a:lnTo>
                    <a:pt x="4855058" y="0"/>
                  </a:lnTo>
                  <a:close/>
                </a:path>
                <a:path w="9170035" h="161925">
                  <a:moveTo>
                    <a:pt x="5125060" y="0"/>
                  </a:moveTo>
                  <a:lnTo>
                    <a:pt x="4951832" y="0"/>
                  </a:lnTo>
                  <a:lnTo>
                    <a:pt x="4861054" y="161542"/>
                  </a:lnTo>
                  <a:lnTo>
                    <a:pt x="5034401" y="161542"/>
                  </a:lnTo>
                  <a:lnTo>
                    <a:pt x="5125060" y="0"/>
                  </a:lnTo>
                  <a:close/>
                </a:path>
                <a:path w="9170035" h="161925">
                  <a:moveTo>
                    <a:pt x="5395189" y="0"/>
                  </a:moveTo>
                  <a:lnTo>
                    <a:pt x="5221834" y="0"/>
                  </a:lnTo>
                  <a:lnTo>
                    <a:pt x="5131056" y="161542"/>
                  </a:lnTo>
                  <a:lnTo>
                    <a:pt x="5304411" y="161542"/>
                  </a:lnTo>
                  <a:lnTo>
                    <a:pt x="5395189" y="0"/>
                  </a:lnTo>
                  <a:close/>
                </a:path>
                <a:path w="9170035" h="161925">
                  <a:moveTo>
                    <a:pt x="5665191" y="0"/>
                  </a:moveTo>
                  <a:lnTo>
                    <a:pt x="5491836" y="0"/>
                  </a:lnTo>
                  <a:lnTo>
                    <a:pt x="5401177" y="161542"/>
                  </a:lnTo>
                  <a:lnTo>
                    <a:pt x="5574413" y="161542"/>
                  </a:lnTo>
                  <a:lnTo>
                    <a:pt x="5665191" y="0"/>
                  </a:lnTo>
                  <a:close/>
                </a:path>
                <a:path w="9170035" h="161925">
                  <a:moveTo>
                    <a:pt x="5935320" y="0"/>
                  </a:moveTo>
                  <a:lnTo>
                    <a:pt x="5761965" y="0"/>
                  </a:lnTo>
                  <a:lnTo>
                    <a:pt x="5671187" y="161542"/>
                  </a:lnTo>
                  <a:lnTo>
                    <a:pt x="5844542" y="161542"/>
                  </a:lnTo>
                  <a:lnTo>
                    <a:pt x="5935320" y="0"/>
                  </a:lnTo>
                  <a:close/>
                </a:path>
                <a:path w="9170035" h="161925">
                  <a:moveTo>
                    <a:pt x="6205322" y="0"/>
                  </a:moveTo>
                  <a:lnTo>
                    <a:pt x="6031967" y="0"/>
                  </a:lnTo>
                  <a:lnTo>
                    <a:pt x="5941308" y="161542"/>
                  </a:lnTo>
                  <a:lnTo>
                    <a:pt x="6114544" y="161542"/>
                  </a:lnTo>
                  <a:lnTo>
                    <a:pt x="6205322" y="0"/>
                  </a:lnTo>
                  <a:close/>
                </a:path>
                <a:path w="9170035" h="161925">
                  <a:moveTo>
                    <a:pt x="6475324" y="0"/>
                  </a:moveTo>
                  <a:lnTo>
                    <a:pt x="6302096" y="0"/>
                  </a:lnTo>
                  <a:lnTo>
                    <a:pt x="6211318" y="161542"/>
                  </a:lnTo>
                  <a:lnTo>
                    <a:pt x="6384665" y="161542"/>
                  </a:lnTo>
                  <a:lnTo>
                    <a:pt x="6475324" y="0"/>
                  </a:lnTo>
                  <a:close/>
                </a:path>
                <a:path w="9170035" h="161925">
                  <a:moveTo>
                    <a:pt x="6745453" y="0"/>
                  </a:moveTo>
                  <a:lnTo>
                    <a:pt x="6572098" y="0"/>
                  </a:lnTo>
                  <a:lnTo>
                    <a:pt x="6481320" y="161542"/>
                  </a:lnTo>
                  <a:lnTo>
                    <a:pt x="6654675" y="161542"/>
                  </a:lnTo>
                  <a:lnTo>
                    <a:pt x="6745453" y="0"/>
                  </a:lnTo>
                  <a:close/>
                </a:path>
                <a:path w="9170035" h="161925">
                  <a:moveTo>
                    <a:pt x="7015455" y="0"/>
                  </a:moveTo>
                  <a:lnTo>
                    <a:pt x="6842227" y="0"/>
                  </a:lnTo>
                  <a:lnTo>
                    <a:pt x="6751449" y="161542"/>
                  </a:lnTo>
                  <a:lnTo>
                    <a:pt x="6924796" y="161542"/>
                  </a:lnTo>
                  <a:lnTo>
                    <a:pt x="7015455" y="0"/>
                  </a:lnTo>
                  <a:close/>
                </a:path>
                <a:path w="9170035" h="161925">
                  <a:moveTo>
                    <a:pt x="7285584" y="0"/>
                  </a:moveTo>
                  <a:lnTo>
                    <a:pt x="7112229" y="0"/>
                  </a:lnTo>
                  <a:lnTo>
                    <a:pt x="7021451" y="161542"/>
                  </a:lnTo>
                  <a:lnTo>
                    <a:pt x="7194806" y="161542"/>
                  </a:lnTo>
                  <a:lnTo>
                    <a:pt x="7285584" y="0"/>
                  </a:lnTo>
                  <a:close/>
                </a:path>
                <a:path w="9170035" h="161925">
                  <a:moveTo>
                    <a:pt x="7555586" y="0"/>
                  </a:moveTo>
                  <a:lnTo>
                    <a:pt x="7382231" y="0"/>
                  </a:lnTo>
                  <a:lnTo>
                    <a:pt x="7291572" y="161542"/>
                  </a:lnTo>
                  <a:lnTo>
                    <a:pt x="7464808" y="161542"/>
                  </a:lnTo>
                  <a:lnTo>
                    <a:pt x="7555586" y="0"/>
                  </a:lnTo>
                  <a:close/>
                </a:path>
                <a:path w="9170035" h="161925">
                  <a:moveTo>
                    <a:pt x="7825715" y="0"/>
                  </a:moveTo>
                  <a:lnTo>
                    <a:pt x="7652360" y="0"/>
                  </a:lnTo>
                  <a:lnTo>
                    <a:pt x="7561582" y="161542"/>
                  </a:lnTo>
                  <a:lnTo>
                    <a:pt x="7734937" y="161542"/>
                  </a:lnTo>
                  <a:lnTo>
                    <a:pt x="7825715" y="0"/>
                  </a:lnTo>
                  <a:close/>
                </a:path>
                <a:path w="9170035" h="161925">
                  <a:moveTo>
                    <a:pt x="8095717" y="0"/>
                  </a:moveTo>
                  <a:lnTo>
                    <a:pt x="7922362" y="0"/>
                  </a:lnTo>
                  <a:lnTo>
                    <a:pt x="7831703" y="161542"/>
                  </a:lnTo>
                  <a:lnTo>
                    <a:pt x="8004939" y="161542"/>
                  </a:lnTo>
                  <a:lnTo>
                    <a:pt x="8095717" y="0"/>
                  </a:lnTo>
                  <a:close/>
                </a:path>
                <a:path w="9170035" h="161925">
                  <a:moveTo>
                    <a:pt x="8365719" y="0"/>
                  </a:moveTo>
                  <a:lnTo>
                    <a:pt x="8192491" y="0"/>
                  </a:lnTo>
                  <a:lnTo>
                    <a:pt x="8101713" y="161542"/>
                  </a:lnTo>
                  <a:lnTo>
                    <a:pt x="8275060" y="161542"/>
                  </a:lnTo>
                  <a:lnTo>
                    <a:pt x="8365719" y="0"/>
                  </a:lnTo>
                  <a:close/>
                </a:path>
                <a:path w="9170035" h="161925">
                  <a:moveTo>
                    <a:pt x="8635848" y="0"/>
                  </a:moveTo>
                  <a:lnTo>
                    <a:pt x="8462493" y="0"/>
                  </a:lnTo>
                  <a:lnTo>
                    <a:pt x="8371715" y="161542"/>
                  </a:lnTo>
                  <a:lnTo>
                    <a:pt x="8545070" y="161542"/>
                  </a:lnTo>
                  <a:lnTo>
                    <a:pt x="8635848" y="0"/>
                  </a:lnTo>
                  <a:close/>
                </a:path>
                <a:path w="9170035" h="161925">
                  <a:moveTo>
                    <a:pt x="8732622" y="0"/>
                  </a:moveTo>
                  <a:lnTo>
                    <a:pt x="8641844" y="161542"/>
                  </a:lnTo>
                  <a:lnTo>
                    <a:pt x="9125025" y="161542"/>
                  </a:lnTo>
                  <a:lnTo>
                    <a:pt x="9130362" y="133144"/>
                  </a:lnTo>
                  <a:lnTo>
                    <a:pt x="9162668" y="64579"/>
                  </a:lnTo>
                  <a:lnTo>
                    <a:pt x="9170010" y="25514"/>
                  </a:lnTo>
                  <a:lnTo>
                    <a:pt x="8732622" y="0"/>
                  </a:lnTo>
                  <a:close/>
                </a:path>
              </a:pathLst>
            </a:custGeom>
            <a:solidFill>
              <a:srgbClr val="0052A2"/>
            </a:solidFill>
          </p:spPr>
          <p:txBody>
            <a:bodyPr wrap="square" lIns="0" tIns="0" rIns="0" bIns="0" rtlCol="0"/>
            <a:lstStyle/>
            <a:p/>
          </p:txBody>
        </p:sp>
      </p:grpSp>
      <p:sp>
        <p:nvSpPr>
          <p:cNvPr id="9" name="object 9"/>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0" name="object 10"/>
          <p:cNvSpPr txBox="1"/>
          <p:nvPr/>
        </p:nvSpPr>
        <p:spPr>
          <a:xfrm>
            <a:off x="-12700" y="0"/>
            <a:ext cx="67945" cy="208279"/>
          </a:xfrm>
          <a:prstGeom prst="rect">
            <a:avLst/>
          </a:prstGeom>
        </p:spPr>
        <p:txBody>
          <a:bodyPr wrap="square" lIns="0" tIns="12700" rIns="0" bIns="0" rtlCol="0" vert="horz">
            <a:spAutoFit/>
          </a:bodyPr>
          <a:lstStyle/>
          <a:p>
            <a:pPr marL="12700">
              <a:lnSpc>
                <a:spcPct val="100000"/>
              </a:lnSpc>
              <a:spcBef>
                <a:spcPts val="100"/>
              </a:spcBef>
            </a:pPr>
            <a:r>
              <a:rPr dirty="0" sz="1200" b="1">
                <a:solidFill>
                  <a:srgbClr val="FFFFFF"/>
                </a:solidFill>
                <a:latin typeface="Times New Roman"/>
                <a:cs typeface="Times New Roman"/>
              </a:rPr>
              <a:t>/</a:t>
            </a:r>
            <a:endParaRPr sz="1200">
              <a:latin typeface="Times New Roman"/>
              <a:cs typeface="Times New Roman"/>
            </a:endParaRPr>
          </a:p>
        </p:txBody>
      </p:sp>
      <p:pic>
        <p:nvPicPr>
          <p:cNvPr id="11" name="object 11"/>
          <p:cNvPicPr/>
          <p:nvPr/>
        </p:nvPicPr>
        <p:blipFill>
          <a:blip r:embed="rId3" cstate="print"/>
          <a:stretch>
            <a:fillRect/>
          </a:stretch>
        </p:blipFill>
        <p:spPr>
          <a:xfrm>
            <a:off x="653795" y="1333569"/>
            <a:ext cx="4959096" cy="5064182"/>
          </a:xfrm>
          <a:prstGeom prst="rect">
            <a:avLst/>
          </a:prstGeom>
        </p:spPr>
      </p:pic>
      <p:grpSp>
        <p:nvGrpSpPr>
          <p:cNvPr id="12" name="object 12"/>
          <p:cNvGrpSpPr/>
          <p:nvPr/>
        </p:nvGrpSpPr>
        <p:grpSpPr>
          <a:xfrm>
            <a:off x="5850635" y="894575"/>
            <a:ext cx="6015355" cy="5594985"/>
            <a:chOff x="5850635" y="894575"/>
            <a:chExt cx="6015355" cy="5594985"/>
          </a:xfrm>
        </p:grpSpPr>
        <p:pic>
          <p:nvPicPr>
            <p:cNvPr id="13" name="object 13"/>
            <p:cNvPicPr/>
            <p:nvPr/>
          </p:nvPicPr>
          <p:blipFill>
            <a:blip r:embed="rId4" cstate="print"/>
            <a:stretch>
              <a:fillRect/>
            </a:stretch>
          </p:blipFill>
          <p:spPr>
            <a:xfrm>
              <a:off x="5850635" y="1459992"/>
              <a:ext cx="6015227" cy="5029200"/>
            </a:xfrm>
            <a:prstGeom prst="rect">
              <a:avLst/>
            </a:prstGeom>
          </p:spPr>
        </p:pic>
        <p:pic>
          <p:nvPicPr>
            <p:cNvPr id="14" name="object 14"/>
            <p:cNvPicPr/>
            <p:nvPr/>
          </p:nvPicPr>
          <p:blipFill>
            <a:blip r:embed="rId5" cstate="print"/>
            <a:stretch>
              <a:fillRect/>
            </a:stretch>
          </p:blipFill>
          <p:spPr>
            <a:xfrm>
              <a:off x="6288023" y="894575"/>
              <a:ext cx="5420106" cy="1209306"/>
            </a:xfrm>
            <a:prstGeom prst="rect">
              <a:avLst/>
            </a:prstGeom>
          </p:spPr>
        </p:pic>
      </p:grpSp>
      <p:sp>
        <p:nvSpPr>
          <p:cNvPr id="15" name="object 15"/>
          <p:cNvSpPr txBox="1"/>
          <p:nvPr/>
        </p:nvSpPr>
        <p:spPr>
          <a:xfrm>
            <a:off x="6499352" y="977595"/>
            <a:ext cx="5001260"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等线"/>
                <a:cs typeface="等线"/>
              </a:rPr>
              <a:t>数字孪生、信息控制、智能运维</a:t>
            </a:r>
            <a:endParaRPr sz="2800">
              <a:latin typeface="等线"/>
              <a:cs typeface="等线"/>
            </a:endParaRPr>
          </a:p>
        </p:txBody>
      </p:sp>
      <p:sp>
        <p:nvSpPr>
          <p:cNvPr id="16" name="object 16"/>
          <p:cNvSpPr txBox="1"/>
          <p:nvPr/>
        </p:nvSpPr>
        <p:spPr>
          <a:xfrm>
            <a:off x="790143" y="3222117"/>
            <a:ext cx="1127760" cy="1244600"/>
          </a:xfrm>
          <a:prstGeom prst="rect">
            <a:avLst/>
          </a:prstGeom>
        </p:spPr>
        <p:txBody>
          <a:bodyPr wrap="square" lIns="0" tIns="12065" rIns="0" bIns="0" rtlCol="0" vert="horz">
            <a:spAutoFit/>
          </a:bodyPr>
          <a:lstStyle/>
          <a:p>
            <a:pPr marL="12700" marR="5080">
              <a:lnSpc>
                <a:spcPct val="100000"/>
              </a:lnSpc>
              <a:spcBef>
                <a:spcPts val="95"/>
              </a:spcBef>
            </a:pPr>
            <a:r>
              <a:rPr dirty="0" sz="1600" spc="-5" b="1">
                <a:solidFill>
                  <a:srgbClr val="FFFFFF"/>
                </a:solidFill>
                <a:latin typeface="微软雅黑"/>
                <a:cs typeface="微软雅黑"/>
              </a:rPr>
              <a:t>物理和虚拟 </a:t>
            </a:r>
            <a:r>
              <a:rPr dirty="0" sz="1600" spc="-5" b="1">
                <a:solidFill>
                  <a:srgbClr val="FFFFFF"/>
                </a:solidFill>
                <a:latin typeface="微软雅黑"/>
                <a:cs typeface="微软雅黑"/>
              </a:rPr>
              <a:t>世界以信息- </a:t>
            </a:r>
            <a:r>
              <a:rPr dirty="0" sz="1600" spc="-5" b="1">
                <a:solidFill>
                  <a:srgbClr val="FFFFFF"/>
                </a:solidFill>
                <a:latin typeface="微软雅黑"/>
                <a:cs typeface="微软雅黑"/>
              </a:rPr>
              <a:t>物理系统 </a:t>
            </a:r>
            <a:r>
              <a:rPr dirty="0" sz="1600" spc="-10" b="1">
                <a:solidFill>
                  <a:srgbClr val="FFFFFF"/>
                </a:solidFill>
                <a:latin typeface="微软雅黑"/>
                <a:cs typeface="微软雅黑"/>
              </a:rPr>
              <a:t>CPS形式</a:t>
            </a:r>
            <a:endParaRPr sz="1600">
              <a:latin typeface="微软雅黑"/>
              <a:cs typeface="微软雅黑"/>
            </a:endParaRPr>
          </a:p>
          <a:p>
            <a:pPr marL="12700">
              <a:lnSpc>
                <a:spcPct val="100000"/>
              </a:lnSpc>
            </a:pPr>
            <a:r>
              <a:rPr dirty="0" sz="1600" spc="-5" b="1">
                <a:solidFill>
                  <a:srgbClr val="FFFFFF"/>
                </a:solidFill>
                <a:latin typeface="微软雅黑"/>
                <a:cs typeface="微软雅黑"/>
              </a:rPr>
              <a:t>实现融合</a:t>
            </a:r>
            <a:endParaRPr sz="1600">
              <a:latin typeface="微软雅黑"/>
              <a:cs typeface="微软雅黑"/>
            </a:endParaRPr>
          </a:p>
        </p:txBody>
      </p:sp>
      <p:sp>
        <p:nvSpPr>
          <p:cNvPr id="17" name="object 17"/>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18" name="object 18"/>
          <p:cNvSpPr txBox="1"/>
          <p:nvPr/>
        </p:nvSpPr>
        <p:spPr>
          <a:xfrm>
            <a:off x="11583669" y="6596186"/>
            <a:ext cx="589915" cy="222885"/>
          </a:xfrm>
          <a:prstGeom prst="rect">
            <a:avLst/>
          </a:prstGeom>
        </p:spPr>
        <p:txBody>
          <a:bodyPr wrap="square" lIns="0" tIns="0" rIns="0" bIns="0" rtlCol="0" vert="horz">
            <a:spAutoFit/>
          </a:bodyPr>
          <a:lstStyle/>
          <a:p>
            <a:pPr marL="38735">
              <a:lnSpc>
                <a:spcPts val="1630"/>
              </a:lnSpc>
            </a:pPr>
            <a:fld id="{81D60167-4931-47E6-BA6A-407CBD079E47}" type="slidenum">
              <a:rPr dirty="0" sz="1400" spc="5" b="1">
                <a:solidFill>
                  <a:srgbClr val="FFFFFF"/>
                </a:solidFill>
                <a:latin typeface="Times New Roman"/>
                <a:cs typeface="Times New Roman"/>
              </a:rPr>
              <a:t>50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9" name="object 1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3" name="object 3"/>
          <p:cNvPicPr/>
          <p:nvPr/>
        </p:nvPicPr>
        <p:blipFill>
          <a:blip r:embed="rId2" cstate="print"/>
          <a:stretch>
            <a:fillRect/>
          </a:stretch>
        </p:blipFill>
        <p:spPr>
          <a:xfrm>
            <a:off x="1174923" y="1536176"/>
            <a:ext cx="4842614" cy="762221"/>
          </a:xfrm>
          <a:prstGeom prst="rect">
            <a:avLst/>
          </a:prstGeom>
        </p:spPr>
      </p:pic>
      <p:sp>
        <p:nvSpPr>
          <p:cNvPr id="4" name="object 4"/>
          <p:cNvSpPr txBox="1"/>
          <p:nvPr/>
        </p:nvSpPr>
        <p:spPr>
          <a:xfrm>
            <a:off x="1311021" y="1605483"/>
            <a:ext cx="4505325" cy="514350"/>
          </a:xfrm>
          <a:prstGeom prst="rect">
            <a:avLst/>
          </a:prstGeom>
        </p:spPr>
        <p:txBody>
          <a:bodyPr wrap="square" lIns="0" tIns="13335" rIns="0" bIns="0" rtlCol="0" vert="horz">
            <a:spAutoFit/>
          </a:bodyPr>
          <a:lstStyle/>
          <a:p>
            <a:pPr marL="12700">
              <a:lnSpc>
                <a:spcPct val="100000"/>
              </a:lnSpc>
              <a:spcBef>
                <a:spcPts val="105"/>
              </a:spcBef>
            </a:pPr>
            <a:r>
              <a:rPr dirty="0" sz="3200" spc="5" b="1">
                <a:latin typeface="等线"/>
                <a:cs typeface="等线"/>
              </a:rPr>
              <a:t>智慧、绿色、高效、安全</a:t>
            </a:r>
            <a:endParaRPr sz="3200">
              <a:latin typeface="等线"/>
              <a:cs typeface="等线"/>
            </a:endParaRPr>
          </a:p>
        </p:txBody>
      </p:sp>
      <p:grpSp>
        <p:nvGrpSpPr>
          <p:cNvPr id="5" name="object 5"/>
          <p:cNvGrpSpPr/>
          <p:nvPr/>
        </p:nvGrpSpPr>
        <p:grpSpPr>
          <a:xfrm>
            <a:off x="743712" y="2258567"/>
            <a:ext cx="8243570" cy="3988435"/>
            <a:chOff x="743712" y="2258567"/>
            <a:chExt cx="8243570" cy="3988435"/>
          </a:xfrm>
        </p:grpSpPr>
        <p:pic>
          <p:nvPicPr>
            <p:cNvPr id="6" name="object 6"/>
            <p:cNvPicPr/>
            <p:nvPr/>
          </p:nvPicPr>
          <p:blipFill>
            <a:blip r:embed="rId3" cstate="print"/>
            <a:stretch>
              <a:fillRect/>
            </a:stretch>
          </p:blipFill>
          <p:spPr>
            <a:xfrm>
              <a:off x="6409944" y="2258567"/>
              <a:ext cx="2577083" cy="1370075"/>
            </a:xfrm>
            <a:prstGeom prst="rect">
              <a:avLst/>
            </a:prstGeom>
          </p:spPr>
        </p:pic>
        <p:pic>
          <p:nvPicPr>
            <p:cNvPr id="7" name="object 7"/>
            <p:cNvPicPr/>
            <p:nvPr/>
          </p:nvPicPr>
          <p:blipFill>
            <a:blip r:embed="rId4" cstate="print"/>
            <a:stretch>
              <a:fillRect/>
            </a:stretch>
          </p:blipFill>
          <p:spPr>
            <a:xfrm>
              <a:off x="743712" y="4088891"/>
              <a:ext cx="2575560" cy="1327404"/>
            </a:xfrm>
            <a:prstGeom prst="rect">
              <a:avLst/>
            </a:prstGeom>
          </p:spPr>
        </p:pic>
        <p:sp>
          <p:nvSpPr>
            <p:cNvPr id="8" name="object 8"/>
            <p:cNvSpPr/>
            <p:nvPr/>
          </p:nvSpPr>
          <p:spPr>
            <a:xfrm>
              <a:off x="743712" y="5416295"/>
              <a:ext cx="2575560" cy="830580"/>
            </a:xfrm>
            <a:custGeom>
              <a:avLst/>
              <a:gdLst/>
              <a:ahLst/>
              <a:cxnLst/>
              <a:rect l="l" t="t" r="r" b="b"/>
              <a:pathLst>
                <a:path w="2575560" h="830579">
                  <a:moveTo>
                    <a:pt x="2575560" y="0"/>
                  </a:moveTo>
                  <a:lnTo>
                    <a:pt x="0" y="0"/>
                  </a:lnTo>
                  <a:lnTo>
                    <a:pt x="0" y="830579"/>
                  </a:lnTo>
                  <a:lnTo>
                    <a:pt x="2575560" y="830579"/>
                  </a:lnTo>
                  <a:lnTo>
                    <a:pt x="2575560" y="0"/>
                  </a:lnTo>
                  <a:close/>
                </a:path>
              </a:pathLst>
            </a:custGeom>
            <a:solidFill>
              <a:srgbClr val="1556AD"/>
            </a:solidFill>
          </p:spPr>
          <p:txBody>
            <a:bodyPr wrap="square" lIns="0" tIns="0" rIns="0" bIns="0" rtlCol="0"/>
            <a:lstStyle/>
            <a:p/>
          </p:txBody>
        </p:sp>
        <p:pic>
          <p:nvPicPr>
            <p:cNvPr id="9" name="object 9"/>
            <p:cNvPicPr/>
            <p:nvPr/>
          </p:nvPicPr>
          <p:blipFill>
            <a:blip r:embed="rId5" cstate="print"/>
            <a:stretch>
              <a:fillRect/>
            </a:stretch>
          </p:blipFill>
          <p:spPr>
            <a:xfrm>
              <a:off x="3595116" y="3290315"/>
              <a:ext cx="2587752" cy="1284731"/>
            </a:xfrm>
            <a:prstGeom prst="rect">
              <a:avLst/>
            </a:prstGeom>
          </p:spPr>
        </p:pic>
        <p:sp>
          <p:nvSpPr>
            <p:cNvPr id="10" name="object 10"/>
            <p:cNvSpPr/>
            <p:nvPr/>
          </p:nvSpPr>
          <p:spPr>
            <a:xfrm>
              <a:off x="3595116" y="3695699"/>
              <a:ext cx="5392420" cy="1710055"/>
            </a:xfrm>
            <a:custGeom>
              <a:avLst/>
              <a:gdLst/>
              <a:ahLst/>
              <a:cxnLst/>
              <a:rect l="l" t="t" r="r" b="b"/>
              <a:pathLst>
                <a:path w="5392420" h="1710054">
                  <a:moveTo>
                    <a:pt x="2577084" y="879348"/>
                  </a:moveTo>
                  <a:lnTo>
                    <a:pt x="0" y="879348"/>
                  </a:lnTo>
                  <a:lnTo>
                    <a:pt x="0" y="1709928"/>
                  </a:lnTo>
                  <a:lnTo>
                    <a:pt x="2577084" y="1709928"/>
                  </a:lnTo>
                  <a:lnTo>
                    <a:pt x="2577084" y="879348"/>
                  </a:lnTo>
                  <a:close/>
                </a:path>
                <a:path w="5392420" h="1710054">
                  <a:moveTo>
                    <a:pt x="5391912" y="0"/>
                  </a:moveTo>
                  <a:lnTo>
                    <a:pt x="2814828" y="0"/>
                  </a:lnTo>
                  <a:lnTo>
                    <a:pt x="2814828" y="830580"/>
                  </a:lnTo>
                  <a:lnTo>
                    <a:pt x="5391912" y="830580"/>
                  </a:lnTo>
                  <a:lnTo>
                    <a:pt x="5391912" y="0"/>
                  </a:lnTo>
                  <a:close/>
                </a:path>
              </a:pathLst>
            </a:custGeom>
            <a:solidFill>
              <a:srgbClr val="1556AD"/>
            </a:solidFill>
          </p:spPr>
          <p:txBody>
            <a:bodyPr wrap="square" lIns="0" tIns="0" rIns="0" bIns="0" rtlCol="0"/>
            <a:lstStyle/>
            <a:p/>
          </p:txBody>
        </p:sp>
      </p:grpSp>
      <p:sp>
        <p:nvSpPr>
          <p:cNvPr id="11" name="object 11"/>
          <p:cNvSpPr txBox="1"/>
          <p:nvPr/>
        </p:nvSpPr>
        <p:spPr>
          <a:xfrm>
            <a:off x="1255267" y="3689070"/>
            <a:ext cx="7221220" cy="2478405"/>
          </a:xfrm>
          <a:prstGeom prst="rect">
            <a:avLst/>
          </a:prstGeom>
        </p:spPr>
        <p:txBody>
          <a:bodyPr wrap="square" lIns="0" tIns="12700" rIns="0" bIns="0" rtlCol="0" vert="horz">
            <a:spAutoFit/>
          </a:bodyPr>
          <a:lstStyle/>
          <a:p>
            <a:pPr marL="5680710" marR="5080">
              <a:lnSpc>
                <a:spcPct val="120000"/>
              </a:lnSpc>
              <a:spcBef>
                <a:spcPts val="100"/>
              </a:spcBef>
            </a:pPr>
            <a:r>
              <a:rPr dirty="0" sz="2000" b="1">
                <a:solidFill>
                  <a:srgbClr val="FFFFFF"/>
                </a:solidFill>
                <a:latin typeface="微软雅黑"/>
                <a:cs typeface="微软雅黑"/>
              </a:rPr>
              <a:t>智能控制系统 优化运行状态</a:t>
            </a:r>
            <a:endParaRPr sz="2000">
              <a:latin typeface="微软雅黑"/>
              <a:cs typeface="微软雅黑"/>
            </a:endParaRPr>
          </a:p>
          <a:p>
            <a:pPr marL="2865755" marR="2820035">
              <a:lnSpc>
                <a:spcPct val="120000"/>
              </a:lnSpc>
              <a:spcBef>
                <a:spcPts val="1165"/>
              </a:spcBef>
            </a:pPr>
            <a:r>
              <a:rPr dirty="0" sz="2000" b="1">
                <a:solidFill>
                  <a:srgbClr val="FFFFFF"/>
                </a:solidFill>
                <a:latin typeface="微软雅黑"/>
                <a:cs typeface="微软雅黑"/>
              </a:rPr>
              <a:t>远程传感测量 采集数据信息</a:t>
            </a:r>
            <a:endParaRPr sz="2000">
              <a:latin typeface="微软雅黑"/>
              <a:cs typeface="微软雅黑"/>
            </a:endParaRPr>
          </a:p>
          <a:p>
            <a:pPr marL="12700" marR="5673090">
              <a:lnSpc>
                <a:spcPct val="120000"/>
              </a:lnSpc>
              <a:spcBef>
                <a:spcPts val="865"/>
              </a:spcBef>
            </a:pPr>
            <a:r>
              <a:rPr dirty="0" sz="2000" b="1">
                <a:solidFill>
                  <a:srgbClr val="FFFFFF"/>
                </a:solidFill>
                <a:latin typeface="微软雅黑"/>
                <a:cs typeface="微软雅黑"/>
              </a:rPr>
              <a:t>创新技术装备 绿色高效安全</a:t>
            </a:r>
            <a:endParaRPr sz="2000">
              <a:latin typeface="微软雅黑"/>
              <a:cs typeface="微软雅黑"/>
            </a:endParaRPr>
          </a:p>
        </p:txBody>
      </p:sp>
      <p:grpSp>
        <p:nvGrpSpPr>
          <p:cNvPr id="12" name="object 12"/>
          <p:cNvGrpSpPr/>
          <p:nvPr/>
        </p:nvGrpSpPr>
        <p:grpSpPr>
          <a:xfrm>
            <a:off x="9064752" y="1077467"/>
            <a:ext cx="2577465" cy="2458720"/>
            <a:chOff x="9064752" y="1077467"/>
            <a:chExt cx="2577465" cy="2458720"/>
          </a:xfrm>
        </p:grpSpPr>
        <p:pic>
          <p:nvPicPr>
            <p:cNvPr id="13" name="object 13"/>
            <p:cNvPicPr/>
            <p:nvPr/>
          </p:nvPicPr>
          <p:blipFill>
            <a:blip r:embed="rId6" cstate="print"/>
            <a:stretch>
              <a:fillRect/>
            </a:stretch>
          </p:blipFill>
          <p:spPr>
            <a:xfrm>
              <a:off x="9069324" y="1077467"/>
              <a:ext cx="2516124" cy="1674876"/>
            </a:xfrm>
            <a:prstGeom prst="rect">
              <a:avLst/>
            </a:prstGeom>
          </p:spPr>
        </p:pic>
        <p:sp>
          <p:nvSpPr>
            <p:cNvPr id="14" name="object 14"/>
            <p:cNvSpPr/>
            <p:nvPr/>
          </p:nvSpPr>
          <p:spPr>
            <a:xfrm>
              <a:off x="9064752" y="2705100"/>
              <a:ext cx="2577465" cy="830580"/>
            </a:xfrm>
            <a:custGeom>
              <a:avLst/>
              <a:gdLst/>
              <a:ahLst/>
              <a:cxnLst/>
              <a:rect l="l" t="t" r="r" b="b"/>
              <a:pathLst>
                <a:path w="2577465" h="830579">
                  <a:moveTo>
                    <a:pt x="2577083" y="0"/>
                  </a:moveTo>
                  <a:lnTo>
                    <a:pt x="0" y="0"/>
                  </a:lnTo>
                  <a:lnTo>
                    <a:pt x="0" y="830579"/>
                  </a:lnTo>
                  <a:lnTo>
                    <a:pt x="2577083" y="830579"/>
                  </a:lnTo>
                  <a:lnTo>
                    <a:pt x="2577083" y="0"/>
                  </a:lnTo>
                  <a:close/>
                </a:path>
              </a:pathLst>
            </a:custGeom>
            <a:solidFill>
              <a:srgbClr val="1556AD"/>
            </a:solidFill>
          </p:spPr>
          <p:txBody>
            <a:bodyPr wrap="square" lIns="0" tIns="0" rIns="0" bIns="0" rtlCol="0"/>
            <a:lstStyle/>
            <a:p/>
          </p:txBody>
        </p:sp>
      </p:grpSp>
      <p:sp>
        <p:nvSpPr>
          <p:cNvPr id="15" name="object 15"/>
          <p:cNvSpPr txBox="1"/>
          <p:nvPr/>
        </p:nvSpPr>
        <p:spPr>
          <a:xfrm>
            <a:off x="9064752" y="2705100"/>
            <a:ext cx="2577465" cy="830580"/>
          </a:xfrm>
          <a:prstGeom prst="rect">
            <a:avLst/>
          </a:prstGeom>
        </p:spPr>
        <p:txBody>
          <a:bodyPr wrap="square" lIns="0" tIns="5715" rIns="0" bIns="0" rtlCol="0" vert="horz">
            <a:spAutoFit/>
          </a:bodyPr>
          <a:lstStyle/>
          <a:p>
            <a:pPr marL="652145" marR="643890">
              <a:lnSpc>
                <a:spcPct val="120000"/>
              </a:lnSpc>
              <a:spcBef>
                <a:spcPts val="45"/>
              </a:spcBef>
            </a:pPr>
            <a:r>
              <a:rPr dirty="0" sz="2000" b="1">
                <a:solidFill>
                  <a:srgbClr val="FFFFFF"/>
                </a:solidFill>
                <a:latin typeface="微软雅黑"/>
                <a:cs typeface="微软雅黑"/>
              </a:rPr>
              <a:t>智慧型园区 立体化监控</a:t>
            </a:r>
            <a:endParaRPr sz="2000">
              <a:latin typeface="微软雅黑"/>
              <a:cs typeface="微软雅黑"/>
            </a:endParaRPr>
          </a:p>
        </p:txBody>
      </p:sp>
      <p:grpSp>
        <p:nvGrpSpPr>
          <p:cNvPr id="16" name="object 16"/>
          <p:cNvGrpSpPr/>
          <p:nvPr/>
        </p:nvGrpSpPr>
        <p:grpSpPr>
          <a:xfrm>
            <a:off x="481583" y="3069335"/>
            <a:ext cx="11708130" cy="3405504"/>
            <a:chOff x="481583" y="3069335"/>
            <a:chExt cx="11708130" cy="3405504"/>
          </a:xfrm>
        </p:grpSpPr>
        <p:pic>
          <p:nvPicPr>
            <p:cNvPr id="17" name="object 17"/>
            <p:cNvPicPr/>
            <p:nvPr/>
          </p:nvPicPr>
          <p:blipFill>
            <a:blip r:embed="rId7" cstate="print"/>
            <a:stretch>
              <a:fillRect/>
            </a:stretch>
          </p:blipFill>
          <p:spPr>
            <a:xfrm>
              <a:off x="481583" y="5388863"/>
              <a:ext cx="5836158" cy="1085862"/>
            </a:xfrm>
            <a:prstGeom prst="rect">
              <a:avLst/>
            </a:prstGeom>
          </p:spPr>
        </p:pic>
        <p:pic>
          <p:nvPicPr>
            <p:cNvPr id="18" name="object 18"/>
            <p:cNvPicPr/>
            <p:nvPr/>
          </p:nvPicPr>
          <p:blipFill>
            <a:blip r:embed="rId8" cstate="print"/>
            <a:stretch>
              <a:fillRect/>
            </a:stretch>
          </p:blipFill>
          <p:spPr>
            <a:xfrm>
              <a:off x="3334511" y="4419599"/>
              <a:ext cx="5795010" cy="1245882"/>
            </a:xfrm>
            <a:prstGeom prst="rect">
              <a:avLst/>
            </a:prstGeom>
          </p:spPr>
        </p:pic>
        <p:pic>
          <p:nvPicPr>
            <p:cNvPr id="19" name="object 19"/>
            <p:cNvPicPr/>
            <p:nvPr/>
          </p:nvPicPr>
          <p:blipFill>
            <a:blip r:embed="rId9" cstate="print"/>
            <a:stretch>
              <a:fillRect/>
            </a:stretch>
          </p:blipFill>
          <p:spPr>
            <a:xfrm>
              <a:off x="6185916" y="3069335"/>
              <a:ext cx="6003797" cy="1640586"/>
            </a:xfrm>
            <a:prstGeom prst="rect">
              <a:avLst/>
            </a:prstGeom>
          </p:spPr>
        </p:pic>
      </p:grpSp>
      <p:sp>
        <p:nvSpPr>
          <p:cNvPr id="20" name="object 20"/>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21" name="object 21"/>
          <p:cNvSpPr txBox="1"/>
          <p:nvPr/>
        </p:nvSpPr>
        <p:spPr>
          <a:xfrm>
            <a:off x="11583669" y="6596186"/>
            <a:ext cx="589915" cy="222885"/>
          </a:xfrm>
          <a:prstGeom prst="rect">
            <a:avLst/>
          </a:prstGeom>
        </p:spPr>
        <p:txBody>
          <a:bodyPr wrap="square" lIns="0" tIns="0" rIns="0" bIns="0" rtlCol="0" vert="horz">
            <a:spAutoFit/>
          </a:bodyPr>
          <a:lstStyle/>
          <a:p>
            <a:pPr marL="38735">
              <a:lnSpc>
                <a:spcPts val="1630"/>
              </a:lnSpc>
            </a:pPr>
            <a:fld id="{81D60167-4931-47E6-BA6A-407CBD079E47}" type="slidenum">
              <a:rPr dirty="0" sz="1400" spc="5" b="1">
                <a:solidFill>
                  <a:srgbClr val="FFFFFF"/>
                </a:solidFill>
                <a:latin typeface="Times New Roman"/>
                <a:cs typeface="Times New Roman"/>
              </a:rPr>
              <a:t>50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22" name="object 2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3" name="object 3"/>
          <p:cNvPicPr/>
          <p:nvPr/>
        </p:nvPicPr>
        <p:blipFill>
          <a:blip r:embed="rId2" cstate="print"/>
          <a:stretch>
            <a:fillRect/>
          </a:stretch>
        </p:blipFill>
        <p:spPr>
          <a:xfrm>
            <a:off x="3511296" y="2234183"/>
            <a:ext cx="4410456" cy="3910584"/>
          </a:xfrm>
          <a:prstGeom prst="rect">
            <a:avLst/>
          </a:prstGeom>
        </p:spPr>
      </p:pic>
      <p:sp>
        <p:nvSpPr>
          <p:cNvPr id="4" name="object 4"/>
          <p:cNvSpPr txBox="1"/>
          <p:nvPr/>
        </p:nvSpPr>
        <p:spPr>
          <a:xfrm>
            <a:off x="4861052" y="1670685"/>
            <a:ext cx="144716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0E6EC5"/>
                </a:solidFill>
                <a:latin typeface="微软雅黑"/>
                <a:cs typeface="微软雅黑"/>
              </a:rPr>
              <a:t>集约高效</a:t>
            </a:r>
            <a:endParaRPr sz="2800">
              <a:latin typeface="微软雅黑"/>
              <a:cs typeface="微软雅黑"/>
            </a:endParaRPr>
          </a:p>
        </p:txBody>
      </p:sp>
      <p:pic>
        <p:nvPicPr>
          <p:cNvPr id="5" name="object 5"/>
          <p:cNvPicPr/>
          <p:nvPr/>
        </p:nvPicPr>
        <p:blipFill>
          <a:blip r:embed="rId3" cstate="print"/>
          <a:stretch>
            <a:fillRect/>
          </a:stretch>
        </p:blipFill>
        <p:spPr>
          <a:xfrm>
            <a:off x="739140" y="1531619"/>
            <a:ext cx="2032812" cy="2333243"/>
          </a:xfrm>
          <a:prstGeom prst="rect">
            <a:avLst/>
          </a:prstGeom>
        </p:spPr>
      </p:pic>
      <p:pic>
        <p:nvPicPr>
          <p:cNvPr id="6" name="object 6"/>
          <p:cNvPicPr/>
          <p:nvPr/>
        </p:nvPicPr>
        <p:blipFill>
          <a:blip r:embed="rId4" cstate="print"/>
          <a:stretch>
            <a:fillRect/>
          </a:stretch>
        </p:blipFill>
        <p:spPr>
          <a:xfrm>
            <a:off x="766572" y="4407493"/>
            <a:ext cx="2095542" cy="1618406"/>
          </a:xfrm>
          <a:prstGeom prst="rect">
            <a:avLst/>
          </a:prstGeom>
        </p:spPr>
      </p:pic>
      <p:sp>
        <p:nvSpPr>
          <p:cNvPr id="7" name="object 7"/>
          <p:cNvSpPr txBox="1"/>
          <p:nvPr/>
        </p:nvSpPr>
        <p:spPr>
          <a:xfrm>
            <a:off x="1193698" y="3919220"/>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0E6EC5"/>
                </a:solidFill>
                <a:latin typeface="微软雅黑"/>
                <a:cs typeface="微软雅黑"/>
              </a:rPr>
              <a:t>绿色环保</a:t>
            </a:r>
            <a:endParaRPr sz="2800">
              <a:latin typeface="微软雅黑"/>
              <a:cs typeface="微软雅黑"/>
            </a:endParaRPr>
          </a:p>
        </p:txBody>
      </p:sp>
      <p:sp>
        <p:nvSpPr>
          <p:cNvPr id="8" name="object 8"/>
          <p:cNvSpPr txBox="1"/>
          <p:nvPr/>
        </p:nvSpPr>
        <p:spPr>
          <a:xfrm>
            <a:off x="1065072" y="5932119"/>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0E6EC5"/>
                </a:solidFill>
                <a:latin typeface="微软雅黑"/>
                <a:cs typeface="微软雅黑"/>
              </a:rPr>
              <a:t>生命健康</a:t>
            </a:r>
            <a:endParaRPr sz="2800">
              <a:latin typeface="微软雅黑"/>
              <a:cs typeface="微软雅黑"/>
            </a:endParaRPr>
          </a:p>
        </p:txBody>
      </p:sp>
      <p:sp>
        <p:nvSpPr>
          <p:cNvPr id="9" name="object 9"/>
          <p:cNvSpPr txBox="1"/>
          <p:nvPr/>
        </p:nvSpPr>
        <p:spPr>
          <a:xfrm>
            <a:off x="9405366" y="3638169"/>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FF0000"/>
                </a:solidFill>
                <a:latin typeface="微软雅黑"/>
                <a:cs typeface="微软雅黑"/>
              </a:rPr>
              <a:t>高端材料</a:t>
            </a:r>
            <a:endParaRPr sz="2800">
              <a:latin typeface="微软雅黑"/>
              <a:cs typeface="微软雅黑"/>
            </a:endParaRPr>
          </a:p>
        </p:txBody>
      </p:sp>
      <p:sp>
        <p:nvSpPr>
          <p:cNvPr id="10" name="object 10"/>
          <p:cNvSpPr txBox="1"/>
          <p:nvPr/>
        </p:nvSpPr>
        <p:spPr>
          <a:xfrm>
            <a:off x="9769220" y="5895543"/>
            <a:ext cx="1090930" cy="452120"/>
          </a:xfrm>
          <a:prstGeom prst="rect">
            <a:avLst/>
          </a:prstGeom>
        </p:spPr>
        <p:txBody>
          <a:bodyPr wrap="square" lIns="0" tIns="12065" rIns="0" bIns="0" rtlCol="0" vert="horz">
            <a:spAutoFit/>
          </a:bodyPr>
          <a:lstStyle/>
          <a:p>
            <a:pPr marL="12700">
              <a:lnSpc>
                <a:spcPct val="100000"/>
              </a:lnSpc>
              <a:spcBef>
                <a:spcPts val="95"/>
              </a:spcBef>
            </a:pPr>
            <a:r>
              <a:rPr dirty="0" sz="2800" spc="-10" b="1">
                <a:solidFill>
                  <a:srgbClr val="0E6EC5"/>
                </a:solidFill>
                <a:latin typeface="微软雅黑"/>
                <a:cs typeface="微软雅黑"/>
              </a:rPr>
              <a:t>碳减排</a:t>
            </a:r>
            <a:endParaRPr sz="2800">
              <a:latin typeface="微软雅黑"/>
              <a:cs typeface="微软雅黑"/>
            </a:endParaRPr>
          </a:p>
        </p:txBody>
      </p:sp>
      <p:grpSp>
        <p:nvGrpSpPr>
          <p:cNvPr id="11" name="object 11"/>
          <p:cNvGrpSpPr/>
          <p:nvPr/>
        </p:nvGrpSpPr>
        <p:grpSpPr>
          <a:xfrm>
            <a:off x="8630411" y="1711451"/>
            <a:ext cx="3025140" cy="2009139"/>
            <a:chOff x="8630411" y="1711451"/>
            <a:chExt cx="3025140" cy="2009139"/>
          </a:xfrm>
        </p:grpSpPr>
        <p:pic>
          <p:nvPicPr>
            <p:cNvPr id="12" name="object 12"/>
            <p:cNvPicPr/>
            <p:nvPr/>
          </p:nvPicPr>
          <p:blipFill>
            <a:blip r:embed="rId5" cstate="print"/>
            <a:stretch>
              <a:fillRect/>
            </a:stretch>
          </p:blipFill>
          <p:spPr>
            <a:xfrm>
              <a:off x="8630411" y="1711451"/>
              <a:ext cx="3025140" cy="2008632"/>
            </a:xfrm>
            <a:prstGeom prst="rect">
              <a:avLst/>
            </a:prstGeom>
          </p:spPr>
        </p:pic>
        <p:pic>
          <p:nvPicPr>
            <p:cNvPr id="13" name="object 13"/>
            <p:cNvPicPr/>
            <p:nvPr/>
          </p:nvPicPr>
          <p:blipFill>
            <a:blip r:embed="rId6" cstate="print"/>
            <a:stretch>
              <a:fillRect/>
            </a:stretch>
          </p:blipFill>
          <p:spPr>
            <a:xfrm>
              <a:off x="10492739" y="1748027"/>
              <a:ext cx="1005840" cy="762000"/>
            </a:xfrm>
            <a:prstGeom prst="rect">
              <a:avLst/>
            </a:prstGeom>
          </p:spPr>
        </p:pic>
      </p:grpSp>
      <p:pic>
        <p:nvPicPr>
          <p:cNvPr id="14" name="object 14"/>
          <p:cNvPicPr/>
          <p:nvPr/>
        </p:nvPicPr>
        <p:blipFill>
          <a:blip r:embed="rId7" cstate="print"/>
          <a:stretch>
            <a:fillRect/>
          </a:stretch>
        </p:blipFill>
        <p:spPr>
          <a:xfrm>
            <a:off x="8549640" y="4105655"/>
            <a:ext cx="3313176" cy="1805939"/>
          </a:xfrm>
          <a:prstGeom prst="rect">
            <a:avLst/>
          </a:prstGeom>
        </p:spPr>
      </p:pic>
      <p:sp>
        <p:nvSpPr>
          <p:cNvPr id="15" name="object 15"/>
          <p:cNvSpPr txBox="1">
            <a:spLocks noGrp="1"/>
          </p:cNvSpPr>
          <p:nvPr>
            <p:ph type="title"/>
          </p:nvPr>
        </p:nvSpPr>
        <p:spPr>
          <a:xfrm>
            <a:off x="1840229" y="258317"/>
            <a:ext cx="56984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1.3</a:t>
            </a:r>
            <a:r>
              <a:rPr dirty="0" spc="1105">
                <a:latin typeface="Tahoma"/>
                <a:cs typeface="Tahoma"/>
              </a:rPr>
              <a:t> </a:t>
            </a:r>
            <a:r>
              <a:rPr dirty="0" spc="-5"/>
              <a:t>智慧能源与智能化工</a:t>
            </a:r>
          </a:p>
        </p:txBody>
      </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17" name="object 1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6319773" y="155524"/>
            <a:ext cx="1190625" cy="635000"/>
          </a:xfrm>
          <a:prstGeom prst="rect"/>
        </p:spPr>
        <p:txBody>
          <a:bodyPr wrap="square" lIns="0" tIns="12065" rIns="0" bIns="0" rtlCol="0" vert="horz">
            <a:spAutoFit/>
          </a:bodyPr>
          <a:lstStyle/>
          <a:p>
            <a:pPr marL="12700">
              <a:lnSpc>
                <a:spcPct val="100000"/>
              </a:lnSpc>
              <a:spcBef>
                <a:spcPts val="95"/>
              </a:spcBef>
            </a:pPr>
            <a:r>
              <a:rPr dirty="0" spc="-5"/>
              <a:t>目</a:t>
            </a:r>
            <a:r>
              <a:rPr dirty="0" spc="-20"/>
              <a:t> </a:t>
            </a:r>
            <a:r>
              <a:rPr dirty="0" spc="-5"/>
              <a:t>录</a:t>
            </a:r>
          </a:p>
        </p:txBody>
      </p:sp>
      <p:pic>
        <p:nvPicPr>
          <p:cNvPr id="4" name="object 4"/>
          <p:cNvPicPr/>
          <p:nvPr/>
        </p:nvPicPr>
        <p:blipFill>
          <a:blip r:embed="rId2" cstate="print"/>
          <a:stretch>
            <a:fillRect/>
          </a:stretch>
        </p:blipFill>
        <p:spPr>
          <a:xfrm>
            <a:off x="0" y="1272539"/>
            <a:ext cx="4006689" cy="4659630"/>
          </a:xfrm>
          <a:prstGeom prst="rect">
            <a:avLst/>
          </a:prstGeom>
        </p:spPr>
      </p:pic>
      <p:grpSp>
        <p:nvGrpSpPr>
          <p:cNvPr id="5" name="object 5"/>
          <p:cNvGrpSpPr/>
          <p:nvPr/>
        </p:nvGrpSpPr>
        <p:grpSpPr>
          <a:xfrm>
            <a:off x="4802123" y="1735835"/>
            <a:ext cx="660400" cy="716280"/>
            <a:chOff x="4802123" y="1735835"/>
            <a:chExt cx="660400" cy="716280"/>
          </a:xfrm>
        </p:grpSpPr>
        <p:sp>
          <p:nvSpPr>
            <p:cNvPr id="6" name="object 6"/>
            <p:cNvSpPr/>
            <p:nvPr/>
          </p:nvSpPr>
          <p:spPr>
            <a:xfrm>
              <a:off x="4806695" y="1740407"/>
              <a:ext cx="650875" cy="707390"/>
            </a:xfrm>
            <a:custGeom>
              <a:avLst/>
              <a:gdLst/>
              <a:ahLst/>
              <a:cxnLst/>
              <a:rect l="l" t="t" r="r" b="b"/>
              <a:pathLst>
                <a:path w="650875" h="707389">
                  <a:moveTo>
                    <a:pt x="650748" y="0"/>
                  </a:moveTo>
                  <a:lnTo>
                    <a:pt x="101473" y="0"/>
                  </a:lnTo>
                  <a:lnTo>
                    <a:pt x="61989" y="9253"/>
                  </a:lnTo>
                  <a:lnTo>
                    <a:pt x="29733" y="34496"/>
                  </a:lnTo>
                  <a:lnTo>
                    <a:pt x="7979" y="71955"/>
                  </a:lnTo>
                  <a:lnTo>
                    <a:pt x="0" y="117855"/>
                  </a:lnTo>
                  <a:lnTo>
                    <a:pt x="0" y="707136"/>
                  </a:lnTo>
                  <a:lnTo>
                    <a:pt x="650748" y="707136"/>
                  </a:lnTo>
                  <a:lnTo>
                    <a:pt x="650748" y="0"/>
                  </a:lnTo>
                  <a:close/>
                </a:path>
              </a:pathLst>
            </a:custGeom>
            <a:solidFill>
              <a:srgbClr val="C00000"/>
            </a:solidFill>
          </p:spPr>
          <p:txBody>
            <a:bodyPr wrap="square" lIns="0" tIns="0" rIns="0" bIns="0" rtlCol="0"/>
            <a:lstStyle/>
            <a:p/>
          </p:txBody>
        </p:sp>
        <p:sp>
          <p:nvSpPr>
            <p:cNvPr id="7" name="object 7"/>
            <p:cNvSpPr/>
            <p:nvPr/>
          </p:nvSpPr>
          <p:spPr>
            <a:xfrm>
              <a:off x="4806695" y="1740407"/>
              <a:ext cx="650875" cy="707390"/>
            </a:xfrm>
            <a:custGeom>
              <a:avLst/>
              <a:gdLst/>
              <a:ahLst/>
              <a:cxnLst/>
              <a:rect l="l" t="t" r="r" b="b"/>
              <a:pathLst>
                <a:path w="650875" h="707389">
                  <a:moveTo>
                    <a:pt x="650748" y="0"/>
                  </a:moveTo>
                  <a:lnTo>
                    <a:pt x="101473" y="0"/>
                  </a:lnTo>
                  <a:lnTo>
                    <a:pt x="61989" y="9253"/>
                  </a:lnTo>
                  <a:lnTo>
                    <a:pt x="29733" y="34496"/>
                  </a:lnTo>
                  <a:lnTo>
                    <a:pt x="7979" y="71955"/>
                  </a:lnTo>
                  <a:lnTo>
                    <a:pt x="0" y="117855"/>
                  </a:lnTo>
                  <a:lnTo>
                    <a:pt x="0" y="707136"/>
                  </a:lnTo>
                  <a:lnTo>
                    <a:pt x="650748" y="707136"/>
                  </a:lnTo>
                  <a:lnTo>
                    <a:pt x="650748" y="0"/>
                  </a:lnTo>
                  <a:close/>
                </a:path>
              </a:pathLst>
            </a:custGeom>
            <a:ln w="9144">
              <a:solidFill>
                <a:srgbClr val="0000CC"/>
              </a:solidFill>
            </a:ln>
          </p:spPr>
          <p:txBody>
            <a:bodyPr wrap="square" lIns="0" tIns="0" rIns="0" bIns="0" rtlCol="0"/>
            <a:lstStyle/>
            <a:p/>
          </p:txBody>
        </p:sp>
      </p:grpSp>
      <p:sp>
        <p:nvSpPr>
          <p:cNvPr id="8" name="object 8"/>
          <p:cNvSpPr txBox="1"/>
          <p:nvPr/>
        </p:nvSpPr>
        <p:spPr>
          <a:xfrm>
            <a:off x="4999990" y="1822145"/>
            <a:ext cx="264795" cy="514350"/>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1</a:t>
            </a:r>
            <a:endParaRPr sz="3200">
              <a:latin typeface="微软雅黑"/>
              <a:cs typeface="微软雅黑"/>
            </a:endParaRPr>
          </a:p>
        </p:txBody>
      </p:sp>
      <p:sp>
        <p:nvSpPr>
          <p:cNvPr id="9" name="object 9"/>
          <p:cNvSpPr txBox="1"/>
          <p:nvPr/>
        </p:nvSpPr>
        <p:spPr>
          <a:xfrm>
            <a:off x="5462015" y="1740407"/>
            <a:ext cx="3927475" cy="707390"/>
          </a:xfrm>
          <a:prstGeom prst="rect">
            <a:avLst/>
          </a:prstGeom>
          <a:solidFill>
            <a:srgbClr val="DCE6F1"/>
          </a:solidFill>
          <a:ln w="9144">
            <a:solidFill>
              <a:srgbClr val="000000"/>
            </a:solidFill>
          </a:ln>
        </p:spPr>
        <p:txBody>
          <a:bodyPr wrap="square" lIns="0" tIns="95250" rIns="0" bIns="0" rtlCol="0" vert="horz">
            <a:spAutoFit/>
          </a:bodyPr>
          <a:lstStyle/>
          <a:p>
            <a:pPr marL="946785">
              <a:lnSpc>
                <a:spcPct val="100000"/>
              </a:lnSpc>
              <a:spcBef>
                <a:spcPts val="750"/>
              </a:spcBef>
            </a:pPr>
            <a:r>
              <a:rPr dirty="0" sz="3200" b="1">
                <a:solidFill>
                  <a:srgbClr val="0C1F36"/>
                </a:solidFill>
                <a:latin typeface="微软雅黑"/>
                <a:cs typeface="微软雅黑"/>
              </a:rPr>
              <a:t>能源与化工</a:t>
            </a:r>
            <a:endParaRPr sz="3200">
              <a:latin typeface="微软雅黑"/>
              <a:cs typeface="微软雅黑"/>
            </a:endParaRPr>
          </a:p>
        </p:txBody>
      </p:sp>
      <p:sp>
        <p:nvSpPr>
          <p:cNvPr id="10" name="object 10"/>
          <p:cNvSpPr/>
          <p:nvPr/>
        </p:nvSpPr>
        <p:spPr>
          <a:xfrm>
            <a:off x="4806696" y="4206240"/>
            <a:ext cx="650875" cy="704215"/>
          </a:xfrm>
          <a:custGeom>
            <a:avLst/>
            <a:gdLst/>
            <a:ahLst/>
            <a:cxnLst/>
            <a:rect l="l" t="t" r="r" b="b"/>
            <a:pathLst>
              <a:path w="650875" h="704214">
                <a:moveTo>
                  <a:pt x="650748" y="0"/>
                </a:moveTo>
                <a:lnTo>
                  <a:pt x="101473" y="0"/>
                </a:lnTo>
                <a:lnTo>
                  <a:pt x="61989" y="9227"/>
                </a:lnTo>
                <a:lnTo>
                  <a:pt x="29733" y="34385"/>
                </a:lnTo>
                <a:lnTo>
                  <a:pt x="7979" y="71687"/>
                </a:lnTo>
                <a:lnTo>
                  <a:pt x="0" y="117348"/>
                </a:lnTo>
                <a:lnTo>
                  <a:pt x="0" y="704088"/>
                </a:lnTo>
                <a:lnTo>
                  <a:pt x="650748" y="704088"/>
                </a:lnTo>
                <a:lnTo>
                  <a:pt x="650748" y="0"/>
                </a:lnTo>
                <a:close/>
              </a:path>
            </a:pathLst>
          </a:custGeom>
          <a:solidFill>
            <a:srgbClr val="C00000"/>
          </a:solidFill>
        </p:spPr>
        <p:txBody>
          <a:bodyPr wrap="square" lIns="0" tIns="0" rIns="0" bIns="0" rtlCol="0"/>
          <a:lstStyle/>
          <a:p/>
        </p:txBody>
      </p:sp>
      <p:sp>
        <p:nvSpPr>
          <p:cNvPr id="11" name="object 11"/>
          <p:cNvSpPr txBox="1"/>
          <p:nvPr/>
        </p:nvSpPr>
        <p:spPr>
          <a:xfrm>
            <a:off x="5000625" y="4288027"/>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3</a:t>
            </a:r>
            <a:endParaRPr sz="3200">
              <a:latin typeface="微软雅黑"/>
              <a:cs typeface="微软雅黑"/>
            </a:endParaRPr>
          </a:p>
        </p:txBody>
      </p:sp>
      <p:sp>
        <p:nvSpPr>
          <p:cNvPr id="12" name="object 12"/>
          <p:cNvSpPr txBox="1"/>
          <p:nvPr/>
        </p:nvSpPr>
        <p:spPr>
          <a:xfrm>
            <a:off x="5462015" y="4210811"/>
            <a:ext cx="3919854" cy="704215"/>
          </a:xfrm>
          <a:prstGeom prst="rect">
            <a:avLst/>
          </a:prstGeom>
          <a:solidFill>
            <a:srgbClr val="DCE6F1"/>
          </a:solidFill>
        </p:spPr>
        <p:txBody>
          <a:bodyPr wrap="square" lIns="0" tIns="94615" rIns="0" bIns="0" rtlCol="0" vert="horz">
            <a:spAutoFit/>
          </a:bodyPr>
          <a:lstStyle/>
          <a:p>
            <a:pPr marL="1146810">
              <a:lnSpc>
                <a:spcPct val="100000"/>
              </a:lnSpc>
              <a:spcBef>
                <a:spcPts val="745"/>
              </a:spcBef>
            </a:pPr>
            <a:r>
              <a:rPr dirty="0" sz="3200" b="1">
                <a:solidFill>
                  <a:srgbClr val="0C1F36"/>
                </a:solidFill>
                <a:latin typeface="微软雅黑"/>
                <a:cs typeface="微软雅黑"/>
              </a:rPr>
              <a:t>智能化工</a:t>
            </a:r>
            <a:endParaRPr sz="3200">
              <a:latin typeface="微软雅黑"/>
              <a:cs typeface="微软雅黑"/>
            </a:endParaRPr>
          </a:p>
        </p:txBody>
      </p:sp>
      <p:sp>
        <p:nvSpPr>
          <p:cNvPr id="13" name="object 13"/>
          <p:cNvSpPr/>
          <p:nvPr/>
        </p:nvSpPr>
        <p:spPr>
          <a:xfrm>
            <a:off x="4806696" y="2971800"/>
            <a:ext cx="707390" cy="704215"/>
          </a:xfrm>
          <a:custGeom>
            <a:avLst/>
            <a:gdLst/>
            <a:ahLst/>
            <a:cxnLst/>
            <a:rect l="l" t="t" r="r" b="b"/>
            <a:pathLst>
              <a:path w="707389" h="704214">
                <a:moveTo>
                  <a:pt x="707136" y="0"/>
                </a:moveTo>
                <a:lnTo>
                  <a:pt x="110362" y="0"/>
                </a:lnTo>
                <a:lnTo>
                  <a:pt x="67401" y="9227"/>
                </a:lnTo>
                <a:lnTo>
                  <a:pt x="32321" y="34385"/>
                </a:lnTo>
                <a:lnTo>
                  <a:pt x="8671" y="71687"/>
                </a:lnTo>
                <a:lnTo>
                  <a:pt x="0" y="117348"/>
                </a:lnTo>
                <a:lnTo>
                  <a:pt x="0" y="704088"/>
                </a:lnTo>
                <a:lnTo>
                  <a:pt x="707136" y="704088"/>
                </a:lnTo>
                <a:lnTo>
                  <a:pt x="707136" y="0"/>
                </a:lnTo>
                <a:close/>
              </a:path>
            </a:pathLst>
          </a:custGeom>
          <a:solidFill>
            <a:srgbClr val="C00000"/>
          </a:solidFill>
        </p:spPr>
        <p:txBody>
          <a:bodyPr wrap="square" lIns="0" tIns="0" rIns="0" bIns="0" rtlCol="0"/>
          <a:lstStyle/>
          <a:p/>
        </p:txBody>
      </p:sp>
      <p:sp>
        <p:nvSpPr>
          <p:cNvPr id="14" name="object 14"/>
          <p:cNvSpPr txBox="1"/>
          <p:nvPr/>
        </p:nvSpPr>
        <p:spPr>
          <a:xfrm>
            <a:off x="5028691" y="3052648"/>
            <a:ext cx="264795" cy="514350"/>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2</a:t>
            </a:r>
            <a:endParaRPr sz="3200">
              <a:latin typeface="微软雅黑"/>
              <a:cs typeface="微软雅黑"/>
            </a:endParaRPr>
          </a:p>
        </p:txBody>
      </p:sp>
      <p:sp>
        <p:nvSpPr>
          <p:cNvPr id="15" name="object 15"/>
          <p:cNvSpPr txBox="1"/>
          <p:nvPr/>
        </p:nvSpPr>
        <p:spPr>
          <a:xfrm>
            <a:off x="5513832" y="2974848"/>
            <a:ext cx="3858895" cy="706120"/>
          </a:xfrm>
          <a:prstGeom prst="rect">
            <a:avLst/>
          </a:prstGeom>
          <a:solidFill>
            <a:srgbClr val="DCE6F1"/>
          </a:solidFill>
        </p:spPr>
        <p:txBody>
          <a:bodyPr wrap="square" lIns="0" tIns="94615" rIns="0" bIns="0" rtlCol="0" vert="horz">
            <a:spAutoFit/>
          </a:bodyPr>
          <a:lstStyle/>
          <a:p>
            <a:pPr marL="1114425">
              <a:lnSpc>
                <a:spcPct val="100000"/>
              </a:lnSpc>
              <a:spcBef>
                <a:spcPts val="745"/>
              </a:spcBef>
            </a:pPr>
            <a:r>
              <a:rPr dirty="0" sz="3200" b="1">
                <a:solidFill>
                  <a:srgbClr val="0000CC"/>
                </a:solidFill>
                <a:latin typeface="微软雅黑"/>
                <a:cs typeface="微软雅黑"/>
              </a:rPr>
              <a:t>智慧能源</a:t>
            </a:r>
            <a:endParaRPr sz="3200">
              <a:latin typeface="微软雅黑"/>
              <a:cs typeface="微软雅黑"/>
            </a:endParaRPr>
          </a:p>
        </p:txBody>
      </p:sp>
      <p:sp>
        <p:nvSpPr>
          <p:cNvPr id="16" name="object 16"/>
          <p:cNvSpPr/>
          <p:nvPr/>
        </p:nvSpPr>
        <p:spPr>
          <a:xfrm>
            <a:off x="4797552" y="5452871"/>
            <a:ext cx="650875" cy="702945"/>
          </a:xfrm>
          <a:custGeom>
            <a:avLst/>
            <a:gdLst/>
            <a:ahLst/>
            <a:cxnLst/>
            <a:rect l="l" t="t" r="r" b="b"/>
            <a:pathLst>
              <a:path w="650875" h="702945">
                <a:moveTo>
                  <a:pt x="650748" y="0"/>
                </a:moveTo>
                <a:lnTo>
                  <a:pt x="101473" y="0"/>
                </a:lnTo>
                <a:lnTo>
                  <a:pt x="61989" y="9205"/>
                </a:lnTo>
                <a:lnTo>
                  <a:pt x="29733" y="34305"/>
                </a:lnTo>
                <a:lnTo>
                  <a:pt x="7979" y="71526"/>
                </a:lnTo>
                <a:lnTo>
                  <a:pt x="0" y="117093"/>
                </a:lnTo>
                <a:lnTo>
                  <a:pt x="0" y="702563"/>
                </a:lnTo>
                <a:lnTo>
                  <a:pt x="650748" y="702563"/>
                </a:lnTo>
                <a:lnTo>
                  <a:pt x="650748" y="0"/>
                </a:lnTo>
                <a:close/>
              </a:path>
            </a:pathLst>
          </a:custGeom>
          <a:solidFill>
            <a:srgbClr val="C00000"/>
          </a:solidFill>
        </p:spPr>
        <p:txBody>
          <a:bodyPr wrap="square" lIns="0" tIns="0" rIns="0" bIns="0" rtlCol="0"/>
          <a:lstStyle/>
          <a:p/>
        </p:txBody>
      </p:sp>
      <p:sp>
        <p:nvSpPr>
          <p:cNvPr id="17" name="object 17"/>
          <p:cNvSpPr txBox="1"/>
          <p:nvPr/>
        </p:nvSpPr>
        <p:spPr>
          <a:xfrm>
            <a:off x="4991227" y="5533440"/>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4</a:t>
            </a:r>
            <a:endParaRPr sz="3200">
              <a:latin typeface="微软雅黑"/>
              <a:cs typeface="微软雅黑"/>
            </a:endParaRPr>
          </a:p>
        </p:txBody>
      </p:sp>
      <p:sp>
        <p:nvSpPr>
          <p:cNvPr id="19" name="object 1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20" name="object 2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8" name="object 18"/>
          <p:cNvSpPr txBox="1"/>
          <p:nvPr/>
        </p:nvSpPr>
        <p:spPr>
          <a:xfrm>
            <a:off x="5452871" y="5455920"/>
            <a:ext cx="3919854" cy="704215"/>
          </a:xfrm>
          <a:prstGeom prst="rect">
            <a:avLst/>
          </a:prstGeom>
          <a:solidFill>
            <a:srgbClr val="DCE6F1"/>
          </a:solidFill>
        </p:spPr>
        <p:txBody>
          <a:bodyPr wrap="square" lIns="0" tIns="94615" rIns="0" bIns="0" rtlCol="0" vert="horz">
            <a:spAutoFit/>
          </a:bodyPr>
          <a:lstStyle/>
          <a:p>
            <a:pPr algn="ctr">
              <a:lnSpc>
                <a:spcPct val="100000"/>
              </a:lnSpc>
              <a:spcBef>
                <a:spcPts val="745"/>
              </a:spcBef>
            </a:pPr>
            <a:r>
              <a:rPr dirty="0" sz="3200" spc="5" b="1">
                <a:solidFill>
                  <a:srgbClr val="0C1F36"/>
                </a:solidFill>
                <a:latin typeface="微软雅黑"/>
                <a:cs typeface="微软雅黑"/>
              </a:rPr>
              <a:t>展</a:t>
            </a:r>
            <a:r>
              <a:rPr dirty="0" sz="3200" spc="944" b="1">
                <a:solidFill>
                  <a:srgbClr val="0C1F36"/>
                </a:solidFill>
                <a:latin typeface="微软雅黑"/>
                <a:cs typeface="微软雅黑"/>
              </a:rPr>
              <a:t> </a:t>
            </a:r>
            <a:r>
              <a:rPr dirty="0" sz="3200" spc="5" b="1">
                <a:solidFill>
                  <a:srgbClr val="0C1F36"/>
                </a:solidFill>
                <a:latin typeface="微软雅黑"/>
                <a:cs typeface="微软雅黑"/>
              </a:rPr>
              <a:t>望</a:t>
            </a:r>
            <a:endParaRPr sz="3200">
              <a:latin typeface="微软雅黑"/>
              <a:cs typeface="微软雅黑"/>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31647"/>
            <a:ext cx="12192000" cy="5137785"/>
            <a:chOff x="0" y="231647"/>
            <a:chExt cx="12192000" cy="5137785"/>
          </a:xfrm>
        </p:grpSpPr>
        <p:sp>
          <p:nvSpPr>
            <p:cNvPr id="3" name="object 3"/>
            <p:cNvSpPr/>
            <p:nvPr/>
          </p:nvSpPr>
          <p:spPr>
            <a:xfrm>
              <a:off x="0" y="958595"/>
              <a:ext cx="12192000" cy="60960"/>
            </a:xfrm>
            <a:custGeom>
              <a:avLst/>
              <a:gdLst/>
              <a:ahLst/>
              <a:cxnLst/>
              <a:rect l="l" t="t" r="r" b="b"/>
              <a:pathLst>
                <a:path w="12192000" h="60959">
                  <a:moveTo>
                    <a:pt x="10997184" y="0"/>
                  </a:moveTo>
                  <a:lnTo>
                    <a:pt x="0" y="0"/>
                  </a:lnTo>
                  <a:lnTo>
                    <a:pt x="0" y="60960"/>
                  </a:lnTo>
                  <a:lnTo>
                    <a:pt x="10997184" y="60960"/>
                  </a:lnTo>
                  <a:lnTo>
                    <a:pt x="10997184" y="0"/>
                  </a:lnTo>
                  <a:close/>
                </a:path>
                <a:path w="12192000" h="60959">
                  <a:moveTo>
                    <a:pt x="12192000" y="0"/>
                  </a:moveTo>
                  <a:lnTo>
                    <a:pt x="11911584" y="0"/>
                  </a:lnTo>
                  <a:lnTo>
                    <a:pt x="11911584"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p:nvPr/>
          </p:nvSpPr>
          <p:spPr>
            <a:xfrm>
              <a:off x="10997183" y="231647"/>
              <a:ext cx="914400" cy="883919"/>
            </a:xfrm>
            <a:custGeom>
              <a:avLst/>
              <a:gdLst/>
              <a:ahLst/>
              <a:cxnLst/>
              <a:rect l="l" t="t" r="r" b="b"/>
              <a:pathLst>
                <a:path w="914400" h="883919">
                  <a:moveTo>
                    <a:pt x="914400" y="0"/>
                  </a:moveTo>
                  <a:lnTo>
                    <a:pt x="0" y="0"/>
                  </a:lnTo>
                  <a:lnTo>
                    <a:pt x="0" y="883919"/>
                  </a:lnTo>
                  <a:lnTo>
                    <a:pt x="914400" y="883919"/>
                  </a:lnTo>
                  <a:lnTo>
                    <a:pt x="914400" y="0"/>
                  </a:lnTo>
                  <a:close/>
                </a:path>
              </a:pathLst>
            </a:custGeom>
            <a:solidFill>
              <a:srgbClr val="FFFFFF"/>
            </a:solidFill>
          </p:spPr>
          <p:txBody>
            <a:bodyPr wrap="square" lIns="0" tIns="0" rIns="0" bIns="0" rtlCol="0"/>
            <a:lstStyle/>
            <a:p/>
          </p:txBody>
        </p:sp>
        <p:pic>
          <p:nvPicPr>
            <p:cNvPr id="5" name="object 5"/>
            <p:cNvPicPr/>
            <p:nvPr/>
          </p:nvPicPr>
          <p:blipFill>
            <a:blip r:embed="rId2" cstate="print"/>
            <a:stretch>
              <a:fillRect/>
            </a:stretch>
          </p:blipFill>
          <p:spPr>
            <a:xfrm>
              <a:off x="3249167" y="1860803"/>
              <a:ext cx="118080" cy="838962"/>
            </a:xfrm>
            <a:prstGeom prst="rect">
              <a:avLst/>
            </a:prstGeom>
          </p:spPr>
        </p:pic>
        <p:pic>
          <p:nvPicPr>
            <p:cNvPr id="6" name="object 6"/>
            <p:cNvPicPr/>
            <p:nvPr/>
          </p:nvPicPr>
          <p:blipFill>
            <a:blip r:embed="rId3" cstate="print"/>
            <a:stretch>
              <a:fillRect/>
            </a:stretch>
          </p:blipFill>
          <p:spPr>
            <a:xfrm>
              <a:off x="3250692" y="1844039"/>
              <a:ext cx="117347" cy="838200"/>
            </a:xfrm>
            <a:prstGeom prst="rect">
              <a:avLst/>
            </a:prstGeom>
          </p:spPr>
        </p:pic>
        <p:sp>
          <p:nvSpPr>
            <p:cNvPr id="7" name="object 7"/>
            <p:cNvSpPr/>
            <p:nvPr/>
          </p:nvSpPr>
          <p:spPr>
            <a:xfrm>
              <a:off x="2757677" y="2683002"/>
              <a:ext cx="3667125" cy="2667000"/>
            </a:xfrm>
            <a:custGeom>
              <a:avLst/>
              <a:gdLst/>
              <a:ahLst/>
              <a:cxnLst/>
              <a:rect l="l" t="t" r="r" b="b"/>
              <a:pathLst>
                <a:path w="3667125" h="2667000">
                  <a:moveTo>
                    <a:pt x="571500" y="1524"/>
                  </a:moveTo>
                  <a:lnTo>
                    <a:pt x="3666744" y="0"/>
                  </a:lnTo>
                </a:path>
                <a:path w="3667125" h="2667000">
                  <a:moveTo>
                    <a:pt x="2215896" y="0"/>
                  </a:moveTo>
                  <a:lnTo>
                    <a:pt x="2215896" y="246887"/>
                  </a:lnTo>
                </a:path>
                <a:path w="3667125" h="2667000">
                  <a:moveTo>
                    <a:pt x="1490472" y="251460"/>
                  </a:moveTo>
                  <a:lnTo>
                    <a:pt x="1490472" y="2667000"/>
                  </a:lnTo>
                </a:path>
                <a:path w="3667125" h="2667000">
                  <a:moveTo>
                    <a:pt x="0" y="251460"/>
                  </a:moveTo>
                  <a:lnTo>
                    <a:pt x="0" y="2667000"/>
                  </a:lnTo>
                </a:path>
              </a:pathLst>
            </a:custGeom>
            <a:ln w="38100">
              <a:solidFill>
                <a:srgbClr val="001F5F"/>
              </a:solidFill>
            </a:ln>
          </p:spPr>
          <p:txBody>
            <a:bodyPr wrap="square" lIns="0" tIns="0" rIns="0" bIns="0" rtlCol="0"/>
            <a:lstStyle/>
            <a:p/>
          </p:txBody>
        </p:sp>
        <p:pic>
          <p:nvPicPr>
            <p:cNvPr id="8" name="object 8"/>
            <p:cNvPicPr/>
            <p:nvPr/>
          </p:nvPicPr>
          <p:blipFill>
            <a:blip r:embed="rId4" cstate="print"/>
            <a:stretch>
              <a:fillRect/>
            </a:stretch>
          </p:blipFill>
          <p:spPr>
            <a:xfrm>
              <a:off x="2197607" y="3209543"/>
              <a:ext cx="1099566" cy="1645157"/>
            </a:xfrm>
            <a:prstGeom prst="rect">
              <a:avLst/>
            </a:prstGeom>
          </p:spPr>
        </p:pic>
        <p:pic>
          <p:nvPicPr>
            <p:cNvPr id="9" name="object 9"/>
            <p:cNvPicPr/>
            <p:nvPr/>
          </p:nvPicPr>
          <p:blipFill>
            <a:blip r:embed="rId5" cstate="print"/>
            <a:stretch>
              <a:fillRect/>
            </a:stretch>
          </p:blipFill>
          <p:spPr>
            <a:xfrm>
              <a:off x="2217420" y="3348227"/>
              <a:ext cx="1059942" cy="863346"/>
            </a:xfrm>
            <a:prstGeom prst="rect">
              <a:avLst/>
            </a:prstGeom>
          </p:spPr>
        </p:pic>
        <p:sp>
          <p:nvSpPr>
            <p:cNvPr id="10" name="object 10"/>
            <p:cNvSpPr/>
            <p:nvPr/>
          </p:nvSpPr>
          <p:spPr>
            <a:xfrm>
              <a:off x="2199132" y="3192780"/>
              <a:ext cx="1099185" cy="1644650"/>
            </a:xfrm>
            <a:custGeom>
              <a:avLst/>
              <a:gdLst/>
              <a:ahLst/>
              <a:cxnLst/>
              <a:rect l="l" t="t" r="r" b="b"/>
              <a:pathLst>
                <a:path w="1099185" h="1644650">
                  <a:moveTo>
                    <a:pt x="915669" y="0"/>
                  </a:moveTo>
                  <a:lnTo>
                    <a:pt x="183134" y="0"/>
                  </a:lnTo>
                  <a:lnTo>
                    <a:pt x="134467" y="6545"/>
                  </a:lnTo>
                  <a:lnTo>
                    <a:pt x="90725" y="25014"/>
                  </a:lnTo>
                  <a:lnTo>
                    <a:pt x="53657" y="53657"/>
                  </a:lnTo>
                  <a:lnTo>
                    <a:pt x="25014" y="90725"/>
                  </a:lnTo>
                  <a:lnTo>
                    <a:pt x="6545" y="134467"/>
                  </a:lnTo>
                  <a:lnTo>
                    <a:pt x="0" y="183134"/>
                  </a:lnTo>
                  <a:lnTo>
                    <a:pt x="0" y="1461262"/>
                  </a:lnTo>
                  <a:lnTo>
                    <a:pt x="6545" y="1509928"/>
                  </a:lnTo>
                  <a:lnTo>
                    <a:pt x="25014" y="1553670"/>
                  </a:lnTo>
                  <a:lnTo>
                    <a:pt x="53657" y="1590738"/>
                  </a:lnTo>
                  <a:lnTo>
                    <a:pt x="90725" y="1619381"/>
                  </a:lnTo>
                  <a:lnTo>
                    <a:pt x="134467" y="1637850"/>
                  </a:lnTo>
                  <a:lnTo>
                    <a:pt x="183134" y="1644396"/>
                  </a:lnTo>
                  <a:lnTo>
                    <a:pt x="915669" y="1644396"/>
                  </a:lnTo>
                  <a:lnTo>
                    <a:pt x="964336" y="1637850"/>
                  </a:lnTo>
                  <a:lnTo>
                    <a:pt x="1008078" y="1619381"/>
                  </a:lnTo>
                  <a:lnTo>
                    <a:pt x="1045146" y="1590738"/>
                  </a:lnTo>
                  <a:lnTo>
                    <a:pt x="1073789" y="1553670"/>
                  </a:lnTo>
                  <a:lnTo>
                    <a:pt x="1092258" y="1509928"/>
                  </a:lnTo>
                  <a:lnTo>
                    <a:pt x="1098804" y="1461262"/>
                  </a:lnTo>
                  <a:lnTo>
                    <a:pt x="1098804" y="183134"/>
                  </a:lnTo>
                  <a:lnTo>
                    <a:pt x="1092258" y="134467"/>
                  </a:lnTo>
                  <a:lnTo>
                    <a:pt x="1073789" y="90725"/>
                  </a:lnTo>
                  <a:lnTo>
                    <a:pt x="1045146" y="53657"/>
                  </a:lnTo>
                  <a:lnTo>
                    <a:pt x="1008078" y="25014"/>
                  </a:lnTo>
                  <a:lnTo>
                    <a:pt x="964336" y="6545"/>
                  </a:lnTo>
                  <a:lnTo>
                    <a:pt x="915669" y="0"/>
                  </a:lnTo>
                  <a:close/>
                </a:path>
              </a:pathLst>
            </a:custGeom>
            <a:solidFill>
              <a:srgbClr val="54A839"/>
            </a:solidFill>
          </p:spPr>
          <p:txBody>
            <a:bodyPr wrap="square" lIns="0" tIns="0" rIns="0" bIns="0" rtlCol="0"/>
            <a:lstStyle/>
            <a:p/>
          </p:txBody>
        </p:sp>
      </p:grpSp>
      <p:sp>
        <p:nvSpPr>
          <p:cNvPr id="11" name="object 11"/>
          <p:cNvSpPr txBox="1">
            <a:spLocks noGrp="1"/>
          </p:cNvSpPr>
          <p:nvPr>
            <p:ph type="title"/>
          </p:nvPr>
        </p:nvSpPr>
        <p:spPr>
          <a:xfrm>
            <a:off x="1625854" y="175641"/>
            <a:ext cx="6553834"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2.1</a:t>
            </a:r>
            <a:r>
              <a:rPr dirty="0" spc="-60">
                <a:latin typeface="Tahoma"/>
                <a:cs typeface="Tahoma"/>
              </a:rPr>
              <a:t> </a:t>
            </a:r>
            <a:r>
              <a:rPr dirty="0" spc="-5"/>
              <a:t>实现</a:t>
            </a:r>
            <a:r>
              <a:rPr dirty="0" spc="-5">
                <a:latin typeface="Tahoma"/>
                <a:cs typeface="Tahoma"/>
              </a:rPr>
              <a:t>“</a:t>
            </a:r>
            <a:r>
              <a:rPr dirty="0" spc="-5"/>
              <a:t>碳中和</a:t>
            </a:r>
            <a:r>
              <a:rPr dirty="0" spc="-5">
                <a:latin typeface="Tahoma"/>
                <a:cs typeface="Tahoma"/>
              </a:rPr>
              <a:t>”</a:t>
            </a:r>
            <a:r>
              <a:rPr dirty="0" spc="-5"/>
              <a:t>的能源系统</a:t>
            </a:r>
          </a:p>
        </p:txBody>
      </p:sp>
      <p:sp>
        <p:nvSpPr>
          <p:cNvPr id="12" name="object 12"/>
          <p:cNvSpPr txBox="1"/>
          <p:nvPr/>
        </p:nvSpPr>
        <p:spPr>
          <a:xfrm>
            <a:off x="2290698" y="3368497"/>
            <a:ext cx="918844" cy="749300"/>
          </a:xfrm>
          <a:prstGeom prst="rect">
            <a:avLst/>
          </a:prstGeom>
        </p:spPr>
        <p:txBody>
          <a:bodyPr wrap="square" lIns="0" tIns="12700" rIns="0" bIns="0" rtlCol="0" vert="horz">
            <a:spAutoFit/>
          </a:bodyPr>
          <a:lstStyle/>
          <a:p>
            <a:pPr algn="ctr" marR="27305">
              <a:lnSpc>
                <a:spcPct val="100000"/>
              </a:lnSpc>
              <a:spcBef>
                <a:spcPts val="100"/>
              </a:spcBef>
            </a:pPr>
            <a:r>
              <a:rPr dirty="0" sz="1500" spc="-5" b="1">
                <a:solidFill>
                  <a:srgbClr val="FFFFFF"/>
                </a:solidFill>
                <a:latin typeface="微软雅黑"/>
                <a:cs typeface="微软雅黑"/>
              </a:rPr>
              <a:t>减量化</a:t>
            </a:r>
            <a:endParaRPr sz="1500">
              <a:latin typeface="微软雅黑"/>
              <a:cs typeface="微软雅黑"/>
            </a:endParaRPr>
          </a:p>
          <a:p>
            <a:pPr algn="ctr" marL="12700" marR="5080">
              <a:lnSpc>
                <a:spcPct val="100000"/>
              </a:lnSpc>
              <a:spcBef>
                <a:spcPts val="1255"/>
              </a:spcBef>
            </a:pPr>
            <a:r>
              <a:rPr dirty="0" sz="1100" b="1">
                <a:solidFill>
                  <a:srgbClr val="FFFFFF"/>
                </a:solidFill>
                <a:latin typeface="微软雅黑"/>
                <a:cs typeface="微软雅黑"/>
              </a:rPr>
              <a:t>(能</a:t>
            </a:r>
            <a:r>
              <a:rPr dirty="0" sz="1100" spc="-15" b="1">
                <a:solidFill>
                  <a:srgbClr val="FFFFFF"/>
                </a:solidFill>
                <a:latin typeface="微软雅黑"/>
                <a:cs typeface="微软雅黑"/>
              </a:rPr>
              <a:t>源</a:t>
            </a:r>
            <a:r>
              <a:rPr dirty="0" sz="1100" b="1">
                <a:solidFill>
                  <a:srgbClr val="FFFFFF"/>
                </a:solidFill>
                <a:latin typeface="微软雅黑"/>
                <a:cs typeface="微软雅黑"/>
              </a:rPr>
              <a:t>新技</a:t>
            </a:r>
            <a:r>
              <a:rPr dirty="0" sz="1100" spc="-15" b="1">
                <a:solidFill>
                  <a:srgbClr val="FFFFFF"/>
                </a:solidFill>
                <a:latin typeface="微软雅黑"/>
                <a:cs typeface="微软雅黑"/>
              </a:rPr>
              <a:t>术</a:t>
            </a:r>
            <a:r>
              <a:rPr dirty="0" sz="1100" b="1">
                <a:solidFill>
                  <a:srgbClr val="FFFFFF"/>
                </a:solidFill>
                <a:latin typeface="微软雅黑"/>
                <a:cs typeface="微软雅黑"/>
              </a:rPr>
              <a:t>、 </a:t>
            </a:r>
            <a:r>
              <a:rPr dirty="0" sz="1100" b="1">
                <a:solidFill>
                  <a:srgbClr val="FFFFFF"/>
                </a:solidFill>
                <a:latin typeface="微软雅黑"/>
                <a:cs typeface="微软雅黑"/>
              </a:rPr>
              <a:t>节能改造等)</a:t>
            </a:r>
            <a:endParaRPr sz="1100">
              <a:latin typeface="微软雅黑"/>
              <a:cs typeface="微软雅黑"/>
            </a:endParaRPr>
          </a:p>
        </p:txBody>
      </p:sp>
      <p:grpSp>
        <p:nvGrpSpPr>
          <p:cNvPr id="13" name="object 13"/>
          <p:cNvGrpSpPr/>
          <p:nvPr/>
        </p:nvGrpSpPr>
        <p:grpSpPr>
          <a:xfrm>
            <a:off x="3686555" y="3192779"/>
            <a:ext cx="1100455" cy="1662430"/>
            <a:chOff x="3686555" y="3192779"/>
            <a:chExt cx="1100455" cy="1662430"/>
          </a:xfrm>
        </p:grpSpPr>
        <p:pic>
          <p:nvPicPr>
            <p:cNvPr id="14" name="object 14"/>
            <p:cNvPicPr/>
            <p:nvPr/>
          </p:nvPicPr>
          <p:blipFill>
            <a:blip r:embed="rId4" cstate="print"/>
            <a:stretch>
              <a:fillRect/>
            </a:stretch>
          </p:blipFill>
          <p:spPr>
            <a:xfrm>
              <a:off x="3686555" y="3209543"/>
              <a:ext cx="1099565" cy="1645157"/>
            </a:xfrm>
            <a:prstGeom prst="rect">
              <a:avLst/>
            </a:prstGeom>
          </p:spPr>
        </p:pic>
        <p:pic>
          <p:nvPicPr>
            <p:cNvPr id="15" name="object 15"/>
            <p:cNvPicPr/>
            <p:nvPr/>
          </p:nvPicPr>
          <p:blipFill>
            <a:blip r:embed="rId6" cstate="print"/>
            <a:stretch>
              <a:fillRect/>
            </a:stretch>
          </p:blipFill>
          <p:spPr>
            <a:xfrm>
              <a:off x="3723131" y="3340607"/>
              <a:ext cx="1027938" cy="858774"/>
            </a:xfrm>
            <a:prstGeom prst="rect">
              <a:avLst/>
            </a:prstGeom>
          </p:spPr>
        </p:pic>
        <p:sp>
          <p:nvSpPr>
            <p:cNvPr id="16" name="object 16"/>
            <p:cNvSpPr/>
            <p:nvPr/>
          </p:nvSpPr>
          <p:spPr>
            <a:xfrm>
              <a:off x="3688079" y="3192779"/>
              <a:ext cx="1099185" cy="1644650"/>
            </a:xfrm>
            <a:custGeom>
              <a:avLst/>
              <a:gdLst/>
              <a:ahLst/>
              <a:cxnLst/>
              <a:rect l="l" t="t" r="r" b="b"/>
              <a:pathLst>
                <a:path w="1099185" h="1644650">
                  <a:moveTo>
                    <a:pt x="915670" y="0"/>
                  </a:moveTo>
                  <a:lnTo>
                    <a:pt x="183134" y="0"/>
                  </a:lnTo>
                  <a:lnTo>
                    <a:pt x="134467" y="6545"/>
                  </a:lnTo>
                  <a:lnTo>
                    <a:pt x="90725" y="25014"/>
                  </a:lnTo>
                  <a:lnTo>
                    <a:pt x="53657" y="53657"/>
                  </a:lnTo>
                  <a:lnTo>
                    <a:pt x="25014" y="90725"/>
                  </a:lnTo>
                  <a:lnTo>
                    <a:pt x="6545" y="134467"/>
                  </a:lnTo>
                  <a:lnTo>
                    <a:pt x="0" y="183134"/>
                  </a:lnTo>
                  <a:lnTo>
                    <a:pt x="0" y="1461262"/>
                  </a:lnTo>
                  <a:lnTo>
                    <a:pt x="6545" y="1509928"/>
                  </a:lnTo>
                  <a:lnTo>
                    <a:pt x="25014" y="1553670"/>
                  </a:lnTo>
                  <a:lnTo>
                    <a:pt x="53657" y="1590738"/>
                  </a:lnTo>
                  <a:lnTo>
                    <a:pt x="90725" y="1619381"/>
                  </a:lnTo>
                  <a:lnTo>
                    <a:pt x="134467" y="1637850"/>
                  </a:lnTo>
                  <a:lnTo>
                    <a:pt x="183134" y="1644396"/>
                  </a:lnTo>
                  <a:lnTo>
                    <a:pt x="915670" y="1644396"/>
                  </a:lnTo>
                  <a:lnTo>
                    <a:pt x="964336" y="1637850"/>
                  </a:lnTo>
                  <a:lnTo>
                    <a:pt x="1008078" y="1619381"/>
                  </a:lnTo>
                  <a:lnTo>
                    <a:pt x="1045146" y="1590738"/>
                  </a:lnTo>
                  <a:lnTo>
                    <a:pt x="1073789" y="1553670"/>
                  </a:lnTo>
                  <a:lnTo>
                    <a:pt x="1092258" y="1509928"/>
                  </a:lnTo>
                  <a:lnTo>
                    <a:pt x="1098804" y="1461262"/>
                  </a:lnTo>
                  <a:lnTo>
                    <a:pt x="1098804" y="183134"/>
                  </a:lnTo>
                  <a:lnTo>
                    <a:pt x="1092258" y="134467"/>
                  </a:lnTo>
                  <a:lnTo>
                    <a:pt x="1073789" y="90725"/>
                  </a:lnTo>
                  <a:lnTo>
                    <a:pt x="1045146" y="53657"/>
                  </a:lnTo>
                  <a:lnTo>
                    <a:pt x="1008078" y="25014"/>
                  </a:lnTo>
                  <a:lnTo>
                    <a:pt x="964336" y="6545"/>
                  </a:lnTo>
                  <a:lnTo>
                    <a:pt x="915670" y="0"/>
                  </a:lnTo>
                  <a:close/>
                </a:path>
              </a:pathLst>
            </a:custGeom>
            <a:solidFill>
              <a:srgbClr val="54A839"/>
            </a:solidFill>
          </p:spPr>
          <p:txBody>
            <a:bodyPr wrap="square" lIns="0" tIns="0" rIns="0" bIns="0" rtlCol="0"/>
            <a:lstStyle/>
            <a:p/>
          </p:txBody>
        </p:sp>
      </p:grpSp>
      <p:sp>
        <p:nvSpPr>
          <p:cNvPr id="17" name="object 17"/>
          <p:cNvSpPr txBox="1"/>
          <p:nvPr/>
        </p:nvSpPr>
        <p:spPr>
          <a:xfrm>
            <a:off x="3795521" y="3360877"/>
            <a:ext cx="887094" cy="744855"/>
          </a:xfrm>
          <a:prstGeom prst="rect">
            <a:avLst/>
          </a:prstGeom>
        </p:spPr>
        <p:txBody>
          <a:bodyPr wrap="square" lIns="0" tIns="12700" rIns="0" bIns="0" rtlCol="0" vert="horz">
            <a:spAutoFit/>
          </a:bodyPr>
          <a:lstStyle/>
          <a:p>
            <a:pPr marL="155575">
              <a:lnSpc>
                <a:spcPct val="100000"/>
              </a:lnSpc>
              <a:spcBef>
                <a:spcPts val="100"/>
              </a:spcBef>
            </a:pPr>
            <a:r>
              <a:rPr dirty="0" sz="1500" spc="-5" b="1">
                <a:solidFill>
                  <a:srgbClr val="FFFFFF"/>
                </a:solidFill>
                <a:latin typeface="微软雅黑"/>
                <a:cs typeface="微软雅黑"/>
              </a:rPr>
              <a:t>替代化</a:t>
            </a:r>
            <a:endParaRPr sz="1500">
              <a:latin typeface="微软雅黑"/>
              <a:cs typeface="微软雅黑"/>
            </a:endParaRPr>
          </a:p>
          <a:p>
            <a:pPr marL="12700" marR="5080">
              <a:lnSpc>
                <a:spcPct val="100000"/>
              </a:lnSpc>
              <a:spcBef>
                <a:spcPts val="1220"/>
              </a:spcBef>
            </a:pPr>
            <a:r>
              <a:rPr dirty="0" sz="1100" b="1">
                <a:solidFill>
                  <a:srgbClr val="FFFFFF"/>
                </a:solidFill>
                <a:latin typeface="微软雅黑"/>
                <a:cs typeface="微软雅黑"/>
              </a:rPr>
              <a:t>(</a:t>
            </a:r>
            <a:r>
              <a:rPr dirty="0" sz="1100" spc="-229" b="1">
                <a:solidFill>
                  <a:srgbClr val="FFFFFF"/>
                </a:solidFill>
                <a:latin typeface="微软雅黑"/>
                <a:cs typeface="微软雅黑"/>
              </a:rPr>
              <a:t> </a:t>
            </a:r>
            <a:r>
              <a:rPr dirty="0" sz="1100" spc="165" b="1">
                <a:solidFill>
                  <a:srgbClr val="FFFFFF"/>
                </a:solidFill>
                <a:latin typeface="微软雅黑"/>
                <a:cs typeface="微软雅黑"/>
              </a:rPr>
              <a:t>生</a:t>
            </a:r>
            <a:r>
              <a:rPr dirty="0" sz="1100" spc="150" b="1">
                <a:solidFill>
                  <a:srgbClr val="FFFFFF"/>
                </a:solidFill>
                <a:latin typeface="微软雅黑"/>
                <a:cs typeface="微软雅黑"/>
              </a:rPr>
              <a:t>物</a:t>
            </a:r>
            <a:r>
              <a:rPr dirty="0" sz="1100" spc="165" b="1">
                <a:solidFill>
                  <a:srgbClr val="FFFFFF"/>
                </a:solidFill>
                <a:latin typeface="微软雅黑"/>
                <a:cs typeface="微软雅黑"/>
              </a:rPr>
              <a:t>燃</a:t>
            </a:r>
            <a:r>
              <a:rPr dirty="0" sz="1100" spc="170" b="1">
                <a:solidFill>
                  <a:srgbClr val="FFFFFF"/>
                </a:solidFill>
                <a:latin typeface="微软雅黑"/>
                <a:cs typeface="微软雅黑"/>
              </a:rPr>
              <a:t>料</a:t>
            </a:r>
            <a:r>
              <a:rPr dirty="0" sz="1100" b="1">
                <a:solidFill>
                  <a:srgbClr val="FFFFFF"/>
                </a:solidFill>
                <a:latin typeface="微软雅黑"/>
                <a:cs typeface="微软雅黑"/>
              </a:rPr>
              <a:t>、 电能替代等)</a:t>
            </a:r>
            <a:endParaRPr sz="1100">
              <a:latin typeface="微软雅黑"/>
              <a:cs typeface="微软雅黑"/>
            </a:endParaRPr>
          </a:p>
        </p:txBody>
      </p:sp>
      <p:grpSp>
        <p:nvGrpSpPr>
          <p:cNvPr id="18" name="object 18"/>
          <p:cNvGrpSpPr/>
          <p:nvPr/>
        </p:nvGrpSpPr>
        <p:grpSpPr>
          <a:xfrm>
            <a:off x="5119115" y="2910839"/>
            <a:ext cx="1948180" cy="2458720"/>
            <a:chOff x="5119115" y="2910839"/>
            <a:chExt cx="1948180" cy="2458720"/>
          </a:xfrm>
        </p:grpSpPr>
        <p:sp>
          <p:nvSpPr>
            <p:cNvPr id="19" name="object 19"/>
            <p:cNvSpPr/>
            <p:nvPr/>
          </p:nvSpPr>
          <p:spPr>
            <a:xfrm>
              <a:off x="5662421" y="2934461"/>
              <a:ext cx="0" cy="2415540"/>
            </a:xfrm>
            <a:custGeom>
              <a:avLst/>
              <a:gdLst/>
              <a:ahLst/>
              <a:cxnLst/>
              <a:rect l="l" t="t" r="r" b="b"/>
              <a:pathLst>
                <a:path w="0" h="2415540">
                  <a:moveTo>
                    <a:pt x="0" y="0"/>
                  </a:moveTo>
                  <a:lnTo>
                    <a:pt x="0" y="2415540"/>
                  </a:lnTo>
                </a:path>
              </a:pathLst>
            </a:custGeom>
            <a:ln w="38100">
              <a:solidFill>
                <a:srgbClr val="001F5F"/>
              </a:solidFill>
            </a:ln>
          </p:spPr>
          <p:txBody>
            <a:bodyPr wrap="square" lIns="0" tIns="0" rIns="0" bIns="0" rtlCol="0"/>
            <a:lstStyle/>
            <a:p/>
          </p:txBody>
        </p:sp>
        <p:pic>
          <p:nvPicPr>
            <p:cNvPr id="20" name="object 20"/>
            <p:cNvPicPr/>
            <p:nvPr/>
          </p:nvPicPr>
          <p:blipFill>
            <a:blip r:embed="rId7" cstate="print"/>
            <a:stretch>
              <a:fillRect/>
            </a:stretch>
          </p:blipFill>
          <p:spPr>
            <a:xfrm>
              <a:off x="5119115" y="3209543"/>
              <a:ext cx="1102614" cy="1645157"/>
            </a:xfrm>
            <a:prstGeom prst="rect">
              <a:avLst/>
            </a:prstGeom>
          </p:spPr>
        </p:pic>
        <p:pic>
          <p:nvPicPr>
            <p:cNvPr id="21" name="object 21"/>
            <p:cNvPicPr/>
            <p:nvPr/>
          </p:nvPicPr>
          <p:blipFill>
            <a:blip r:embed="rId8" cstate="print"/>
            <a:stretch>
              <a:fillRect/>
            </a:stretch>
          </p:blipFill>
          <p:spPr>
            <a:xfrm>
              <a:off x="5164835" y="3340607"/>
              <a:ext cx="1009650" cy="1168145"/>
            </a:xfrm>
            <a:prstGeom prst="rect">
              <a:avLst/>
            </a:prstGeom>
          </p:spPr>
        </p:pic>
        <p:sp>
          <p:nvSpPr>
            <p:cNvPr id="22" name="object 22"/>
            <p:cNvSpPr/>
            <p:nvPr/>
          </p:nvSpPr>
          <p:spPr>
            <a:xfrm>
              <a:off x="5120639" y="3192779"/>
              <a:ext cx="1102360" cy="1644650"/>
            </a:xfrm>
            <a:custGeom>
              <a:avLst/>
              <a:gdLst/>
              <a:ahLst/>
              <a:cxnLst/>
              <a:rect l="l" t="t" r="r" b="b"/>
              <a:pathLst>
                <a:path w="1102360" h="1644650">
                  <a:moveTo>
                    <a:pt x="918210" y="0"/>
                  </a:moveTo>
                  <a:lnTo>
                    <a:pt x="183642" y="0"/>
                  </a:lnTo>
                  <a:lnTo>
                    <a:pt x="134805" y="6556"/>
                  </a:lnTo>
                  <a:lnTo>
                    <a:pt x="90932" y="25061"/>
                  </a:lnTo>
                  <a:lnTo>
                    <a:pt x="53768" y="53768"/>
                  </a:lnTo>
                  <a:lnTo>
                    <a:pt x="25061" y="90932"/>
                  </a:lnTo>
                  <a:lnTo>
                    <a:pt x="6556" y="134805"/>
                  </a:lnTo>
                  <a:lnTo>
                    <a:pt x="0" y="183642"/>
                  </a:lnTo>
                  <a:lnTo>
                    <a:pt x="0" y="1460754"/>
                  </a:lnTo>
                  <a:lnTo>
                    <a:pt x="6556" y="1509590"/>
                  </a:lnTo>
                  <a:lnTo>
                    <a:pt x="25061" y="1553464"/>
                  </a:lnTo>
                  <a:lnTo>
                    <a:pt x="53768" y="1590627"/>
                  </a:lnTo>
                  <a:lnTo>
                    <a:pt x="90932" y="1619334"/>
                  </a:lnTo>
                  <a:lnTo>
                    <a:pt x="134805" y="1637839"/>
                  </a:lnTo>
                  <a:lnTo>
                    <a:pt x="183642" y="1644396"/>
                  </a:lnTo>
                  <a:lnTo>
                    <a:pt x="918210" y="1644396"/>
                  </a:lnTo>
                  <a:lnTo>
                    <a:pt x="967046" y="1637839"/>
                  </a:lnTo>
                  <a:lnTo>
                    <a:pt x="1010919" y="1619334"/>
                  </a:lnTo>
                  <a:lnTo>
                    <a:pt x="1048083" y="1590627"/>
                  </a:lnTo>
                  <a:lnTo>
                    <a:pt x="1076790" y="1553464"/>
                  </a:lnTo>
                  <a:lnTo>
                    <a:pt x="1095295" y="1509590"/>
                  </a:lnTo>
                  <a:lnTo>
                    <a:pt x="1101852" y="1460754"/>
                  </a:lnTo>
                  <a:lnTo>
                    <a:pt x="1101852" y="183642"/>
                  </a:lnTo>
                  <a:lnTo>
                    <a:pt x="1095295" y="134805"/>
                  </a:lnTo>
                  <a:lnTo>
                    <a:pt x="1076790" y="90932"/>
                  </a:lnTo>
                  <a:lnTo>
                    <a:pt x="1048083" y="53768"/>
                  </a:lnTo>
                  <a:lnTo>
                    <a:pt x="1010920" y="25061"/>
                  </a:lnTo>
                  <a:lnTo>
                    <a:pt x="967046" y="6556"/>
                  </a:lnTo>
                  <a:lnTo>
                    <a:pt x="918210" y="0"/>
                  </a:lnTo>
                  <a:close/>
                </a:path>
              </a:pathLst>
            </a:custGeom>
            <a:solidFill>
              <a:srgbClr val="54A839"/>
            </a:solidFill>
          </p:spPr>
          <p:txBody>
            <a:bodyPr wrap="square" lIns="0" tIns="0" rIns="0" bIns="0" rtlCol="0"/>
            <a:lstStyle/>
            <a:p/>
          </p:txBody>
        </p:sp>
        <p:sp>
          <p:nvSpPr>
            <p:cNvPr id="23" name="object 23"/>
            <p:cNvSpPr/>
            <p:nvPr/>
          </p:nvSpPr>
          <p:spPr>
            <a:xfrm>
              <a:off x="7047737" y="2929889"/>
              <a:ext cx="0" cy="2417445"/>
            </a:xfrm>
            <a:custGeom>
              <a:avLst/>
              <a:gdLst/>
              <a:ahLst/>
              <a:cxnLst/>
              <a:rect l="l" t="t" r="r" b="b"/>
              <a:pathLst>
                <a:path w="0" h="2417445">
                  <a:moveTo>
                    <a:pt x="0" y="0"/>
                  </a:moveTo>
                  <a:lnTo>
                    <a:pt x="0" y="2417064"/>
                  </a:lnTo>
                </a:path>
              </a:pathLst>
            </a:custGeom>
            <a:ln w="38100">
              <a:solidFill>
                <a:srgbClr val="001F5F"/>
              </a:solidFill>
            </a:ln>
          </p:spPr>
          <p:txBody>
            <a:bodyPr wrap="square" lIns="0" tIns="0" rIns="0" bIns="0" rtlCol="0"/>
            <a:lstStyle/>
            <a:p/>
          </p:txBody>
        </p:sp>
      </p:grpSp>
      <p:sp>
        <p:nvSpPr>
          <p:cNvPr id="24" name="object 24"/>
          <p:cNvSpPr txBox="1"/>
          <p:nvPr/>
        </p:nvSpPr>
        <p:spPr>
          <a:xfrm>
            <a:off x="5238750" y="3361435"/>
            <a:ext cx="866775" cy="1053465"/>
          </a:xfrm>
          <a:prstGeom prst="rect">
            <a:avLst/>
          </a:prstGeom>
        </p:spPr>
        <p:txBody>
          <a:bodyPr wrap="square" lIns="0" tIns="12700" rIns="0" bIns="0" rtlCol="0" vert="horz">
            <a:spAutoFit/>
          </a:bodyPr>
          <a:lstStyle/>
          <a:p>
            <a:pPr algn="ctr" marL="1270">
              <a:lnSpc>
                <a:spcPct val="100000"/>
              </a:lnSpc>
              <a:spcBef>
                <a:spcPts val="100"/>
              </a:spcBef>
            </a:pPr>
            <a:r>
              <a:rPr dirty="0" sz="1500" b="1">
                <a:solidFill>
                  <a:srgbClr val="FFFFFF"/>
                </a:solidFill>
                <a:latin typeface="微软雅黑"/>
                <a:cs typeface="微软雅黑"/>
              </a:rPr>
              <a:t>高效化</a:t>
            </a:r>
            <a:endParaRPr sz="1500">
              <a:latin typeface="微软雅黑"/>
              <a:cs typeface="微软雅黑"/>
            </a:endParaRPr>
          </a:p>
          <a:p>
            <a:pPr algn="ctr" marL="12700" marR="5080">
              <a:lnSpc>
                <a:spcPct val="100000"/>
              </a:lnSpc>
              <a:spcBef>
                <a:spcPts val="1010"/>
              </a:spcBef>
            </a:pPr>
            <a:r>
              <a:rPr dirty="0" sz="1100" b="1">
                <a:solidFill>
                  <a:srgbClr val="FFFFFF"/>
                </a:solidFill>
                <a:latin typeface="微软雅黑"/>
                <a:cs typeface="微软雅黑"/>
              </a:rPr>
              <a:t>(网络运行、 </a:t>
            </a:r>
            <a:r>
              <a:rPr dirty="0" sz="1100" b="1">
                <a:solidFill>
                  <a:srgbClr val="FFFFFF"/>
                </a:solidFill>
                <a:latin typeface="微软雅黑"/>
                <a:cs typeface="微软雅黑"/>
              </a:rPr>
              <a:t>市场组织、能 源管理系统建 </a:t>
            </a:r>
            <a:r>
              <a:rPr dirty="0" sz="1100" b="1">
                <a:solidFill>
                  <a:srgbClr val="FFFFFF"/>
                </a:solidFill>
                <a:latin typeface="微软雅黑"/>
                <a:cs typeface="微软雅黑"/>
              </a:rPr>
              <a:t>设等)</a:t>
            </a:r>
            <a:endParaRPr sz="1100">
              <a:latin typeface="微软雅黑"/>
              <a:cs typeface="微软雅黑"/>
            </a:endParaRPr>
          </a:p>
        </p:txBody>
      </p:sp>
      <p:grpSp>
        <p:nvGrpSpPr>
          <p:cNvPr id="25" name="object 25"/>
          <p:cNvGrpSpPr/>
          <p:nvPr/>
        </p:nvGrpSpPr>
        <p:grpSpPr>
          <a:xfrm>
            <a:off x="6486144" y="3192779"/>
            <a:ext cx="1100455" cy="1662430"/>
            <a:chOff x="6486144" y="3192779"/>
            <a:chExt cx="1100455" cy="1662430"/>
          </a:xfrm>
        </p:grpSpPr>
        <p:pic>
          <p:nvPicPr>
            <p:cNvPr id="26" name="object 26"/>
            <p:cNvPicPr/>
            <p:nvPr/>
          </p:nvPicPr>
          <p:blipFill>
            <a:blip r:embed="rId4" cstate="print"/>
            <a:stretch>
              <a:fillRect/>
            </a:stretch>
          </p:blipFill>
          <p:spPr>
            <a:xfrm>
              <a:off x="6486144" y="3209543"/>
              <a:ext cx="1099566" cy="1645157"/>
            </a:xfrm>
            <a:prstGeom prst="rect">
              <a:avLst/>
            </a:prstGeom>
          </p:spPr>
        </p:pic>
        <p:pic>
          <p:nvPicPr>
            <p:cNvPr id="27" name="object 27"/>
            <p:cNvPicPr/>
            <p:nvPr/>
          </p:nvPicPr>
          <p:blipFill>
            <a:blip r:embed="rId9" cstate="print"/>
            <a:stretch>
              <a:fillRect/>
            </a:stretch>
          </p:blipFill>
          <p:spPr>
            <a:xfrm>
              <a:off x="6574536" y="3334511"/>
              <a:ext cx="924305" cy="904494"/>
            </a:xfrm>
            <a:prstGeom prst="rect">
              <a:avLst/>
            </a:prstGeom>
          </p:spPr>
        </p:pic>
        <p:sp>
          <p:nvSpPr>
            <p:cNvPr id="28" name="object 28"/>
            <p:cNvSpPr/>
            <p:nvPr/>
          </p:nvSpPr>
          <p:spPr>
            <a:xfrm>
              <a:off x="6487668" y="3192779"/>
              <a:ext cx="1099185" cy="1644650"/>
            </a:xfrm>
            <a:custGeom>
              <a:avLst/>
              <a:gdLst/>
              <a:ahLst/>
              <a:cxnLst/>
              <a:rect l="l" t="t" r="r" b="b"/>
              <a:pathLst>
                <a:path w="1099184" h="1644650">
                  <a:moveTo>
                    <a:pt x="915670" y="0"/>
                  </a:moveTo>
                  <a:lnTo>
                    <a:pt x="183134" y="0"/>
                  </a:lnTo>
                  <a:lnTo>
                    <a:pt x="134467" y="6545"/>
                  </a:lnTo>
                  <a:lnTo>
                    <a:pt x="90725" y="25014"/>
                  </a:lnTo>
                  <a:lnTo>
                    <a:pt x="53657" y="53657"/>
                  </a:lnTo>
                  <a:lnTo>
                    <a:pt x="25014" y="90725"/>
                  </a:lnTo>
                  <a:lnTo>
                    <a:pt x="6545" y="134467"/>
                  </a:lnTo>
                  <a:lnTo>
                    <a:pt x="0" y="183134"/>
                  </a:lnTo>
                  <a:lnTo>
                    <a:pt x="0" y="1461262"/>
                  </a:lnTo>
                  <a:lnTo>
                    <a:pt x="6545" y="1509928"/>
                  </a:lnTo>
                  <a:lnTo>
                    <a:pt x="25014" y="1553670"/>
                  </a:lnTo>
                  <a:lnTo>
                    <a:pt x="53657" y="1590738"/>
                  </a:lnTo>
                  <a:lnTo>
                    <a:pt x="90725" y="1619381"/>
                  </a:lnTo>
                  <a:lnTo>
                    <a:pt x="134467" y="1637850"/>
                  </a:lnTo>
                  <a:lnTo>
                    <a:pt x="183134" y="1644396"/>
                  </a:lnTo>
                  <a:lnTo>
                    <a:pt x="915670" y="1644396"/>
                  </a:lnTo>
                  <a:lnTo>
                    <a:pt x="964336" y="1637850"/>
                  </a:lnTo>
                  <a:lnTo>
                    <a:pt x="1008078" y="1619381"/>
                  </a:lnTo>
                  <a:lnTo>
                    <a:pt x="1045146" y="1590738"/>
                  </a:lnTo>
                  <a:lnTo>
                    <a:pt x="1073789" y="1553670"/>
                  </a:lnTo>
                  <a:lnTo>
                    <a:pt x="1092258" y="1509928"/>
                  </a:lnTo>
                  <a:lnTo>
                    <a:pt x="1098804" y="1461262"/>
                  </a:lnTo>
                  <a:lnTo>
                    <a:pt x="1098804" y="183134"/>
                  </a:lnTo>
                  <a:lnTo>
                    <a:pt x="1092258" y="134467"/>
                  </a:lnTo>
                  <a:lnTo>
                    <a:pt x="1073789" y="90725"/>
                  </a:lnTo>
                  <a:lnTo>
                    <a:pt x="1045146" y="53657"/>
                  </a:lnTo>
                  <a:lnTo>
                    <a:pt x="1008078" y="25014"/>
                  </a:lnTo>
                  <a:lnTo>
                    <a:pt x="964336" y="6545"/>
                  </a:lnTo>
                  <a:lnTo>
                    <a:pt x="915670" y="0"/>
                  </a:lnTo>
                  <a:close/>
                </a:path>
              </a:pathLst>
            </a:custGeom>
            <a:solidFill>
              <a:srgbClr val="54A839"/>
            </a:solidFill>
          </p:spPr>
          <p:txBody>
            <a:bodyPr wrap="square" lIns="0" tIns="0" rIns="0" bIns="0" rtlCol="0"/>
            <a:lstStyle/>
            <a:p/>
          </p:txBody>
        </p:sp>
      </p:grpSp>
      <p:sp>
        <p:nvSpPr>
          <p:cNvPr id="29" name="object 29"/>
          <p:cNvSpPr txBox="1"/>
          <p:nvPr/>
        </p:nvSpPr>
        <p:spPr>
          <a:xfrm>
            <a:off x="6739508" y="3354781"/>
            <a:ext cx="596900" cy="254635"/>
          </a:xfrm>
          <a:prstGeom prst="rect">
            <a:avLst/>
          </a:prstGeom>
        </p:spPr>
        <p:txBody>
          <a:bodyPr wrap="square" lIns="0" tIns="12700" rIns="0" bIns="0" rtlCol="0" vert="horz">
            <a:spAutoFit/>
          </a:bodyPr>
          <a:lstStyle/>
          <a:p>
            <a:pPr marL="12700">
              <a:lnSpc>
                <a:spcPct val="100000"/>
              </a:lnSpc>
              <a:spcBef>
                <a:spcPts val="100"/>
              </a:spcBef>
            </a:pPr>
            <a:r>
              <a:rPr dirty="0" sz="1500" spc="-5" b="1">
                <a:solidFill>
                  <a:srgbClr val="FFFFFF"/>
                </a:solidFill>
                <a:latin typeface="微软雅黑"/>
                <a:cs typeface="微软雅黑"/>
              </a:rPr>
              <a:t>市场化</a:t>
            </a:r>
            <a:endParaRPr sz="1500">
              <a:latin typeface="微软雅黑"/>
              <a:cs typeface="微软雅黑"/>
            </a:endParaRPr>
          </a:p>
        </p:txBody>
      </p:sp>
      <p:sp>
        <p:nvSpPr>
          <p:cNvPr id="30" name="object 30"/>
          <p:cNvSpPr txBox="1"/>
          <p:nvPr/>
        </p:nvSpPr>
        <p:spPr>
          <a:xfrm>
            <a:off x="6648068" y="3730244"/>
            <a:ext cx="781685" cy="193675"/>
          </a:xfrm>
          <a:prstGeom prst="rect">
            <a:avLst/>
          </a:prstGeom>
        </p:spPr>
        <p:txBody>
          <a:bodyPr wrap="square" lIns="0" tIns="12700" rIns="0" bIns="0" rtlCol="0" vert="horz">
            <a:spAutoFit/>
          </a:bodyPr>
          <a:lstStyle/>
          <a:p>
            <a:pPr marL="12700">
              <a:lnSpc>
                <a:spcPct val="100000"/>
              </a:lnSpc>
              <a:spcBef>
                <a:spcPts val="100"/>
              </a:spcBef>
            </a:pPr>
            <a:r>
              <a:rPr dirty="0" sz="1100" b="1">
                <a:solidFill>
                  <a:srgbClr val="FFFFFF"/>
                </a:solidFill>
                <a:latin typeface="微软雅黑"/>
                <a:cs typeface="微软雅黑"/>
              </a:rPr>
              <a:t>(配额、减排</a:t>
            </a:r>
            <a:endParaRPr sz="1100">
              <a:latin typeface="微软雅黑"/>
              <a:cs typeface="微软雅黑"/>
            </a:endParaRPr>
          </a:p>
        </p:txBody>
      </p:sp>
      <p:sp>
        <p:nvSpPr>
          <p:cNvPr id="31" name="object 31"/>
          <p:cNvSpPr txBox="1"/>
          <p:nvPr/>
        </p:nvSpPr>
        <p:spPr>
          <a:xfrm>
            <a:off x="6707505" y="3858259"/>
            <a:ext cx="661035" cy="254000"/>
          </a:xfrm>
          <a:prstGeom prst="rect">
            <a:avLst/>
          </a:prstGeom>
        </p:spPr>
        <p:txBody>
          <a:bodyPr wrap="square" lIns="0" tIns="12700" rIns="0" bIns="0" rtlCol="0" vert="horz">
            <a:spAutoFit/>
          </a:bodyPr>
          <a:lstStyle/>
          <a:p>
            <a:pPr marL="12700">
              <a:lnSpc>
                <a:spcPct val="100000"/>
              </a:lnSpc>
              <a:spcBef>
                <a:spcPts val="100"/>
              </a:spcBef>
            </a:pPr>
            <a:r>
              <a:rPr dirty="0" sz="1100" b="1">
                <a:solidFill>
                  <a:srgbClr val="FFFFFF"/>
                </a:solidFill>
                <a:latin typeface="微软雅黑"/>
                <a:cs typeface="微软雅黑"/>
              </a:rPr>
              <a:t>单位买卖</a:t>
            </a:r>
            <a:r>
              <a:rPr dirty="0" sz="1500" b="1">
                <a:solidFill>
                  <a:srgbClr val="FFFFFF"/>
                </a:solidFill>
                <a:latin typeface="微软雅黑"/>
                <a:cs typeface="微软雅黑"/>
              </a:rPr>
              <a:t>)</a:t>
            </a:r>
            <a:endParaRPr sz="1500">
              <a:latin typeface="微软雅黑"/>
              <a:cs typeface="微软雅黑"/>
            </a:endParaRPr>
          </a:p>
        </p:txBody>
      </p:sp>
      <p:grpSp>
        <p:nvGrpSpPr>
          <p:cNvPr id="32" name="object 32"/>
          <p:cNvGrpSpPr/>
          <p:nvPr/>
        </p:nvGrpSpPr>
        <p:grpSpPr>
          <a:xfrm>
            <a:off x="2362200" y="1844039"/>
            <a:ext cx="5082540" cy="4563745"/>
            <a:chOff x="2362200" y="1844039"/>
            <a:chExt cx="5082540" cy="4563745"/>
          </a:xfrm>
        </p:grpSpPr>
        <p:sp>
          <p:nvSpPr>
            <p:cNvPr id="33" name="object 33"/>
            <p:cNvSpPr/>
            <p:nvPr/>
          </p:nvSpPr>
          <p:spPr>
            <a:xfrm>
              <a:off x="2751581" y="2934461"/>
              <a:ext cx="4318000" cy="15240"/>
            </a:xfrm>
            <a:custGeom>
              <a:avLst/>
              <a:gdLst/>
              <a:ahLst/>
              <a:cxnLst/>
              <a:rect l="l" t="t" r="r" b="b"/>
              <a:pathLst>
                <a:path w="4318000" h="15239">
                  <a:moveTo>
                    <a:pt x="0" y="15239"/>
                  </a:moveTo>
                  <a:lnTo>
                    <a:pt x="4317492" y="0"/>
                  </a:lnTo>
                </a:path>
              </a:pathLst>
            </a:custGeom>
            <a:ln w="38100">
              <a:solidFill>
                <a:srgbClr val="001F5F"/>
              </a:solidFill>
            </a:ln>
          </p:spPr>
          <p:txBody>
            <a:bodyPr wrap="square" lIns="0" tIns="0" rIns="0" bIns="0" rtlCol="0"/>
            <a:lstStyle/>
            <a:p/>
          </p:txBody>
        </p:sp>
        <p:pic>
          <p:nvPicPr>
            <p:cNvPr id="34" name="object 34"/>
            <p:cNvPicPr/>
            <p:nvPr/>
          </p:nvPicPr>
          <p:blipFill>
            <a:blip r:embed="rId10" cstate="print"/>
            <a:stretch>
              <a:fillRect/>
            </a:stretch>
          </p:blipFill>
          <p:spPr>
            <a:xfrm>
              <a:off x="6388608" y="1860803"/>
              <a:ext cx="119661" cy="838962"/>
            </a:xfrm>
            <a:prstGeom prst="rect">
              <a:avLst/>
            </a:prstGeom>
          </p:spPr>
        </p:pic>
        <p:pic>
          <p:nvPicPr>
            <p:cNvPr id="35" name="object 35"/>
            <p:cNvPicPr/>
            <p:nvPr/>
          </p:nvPicPr>
          <p:blipFill>
            <a:blip r:embed="rId11" cstate="print"/>
            <a:stretch>
              <a:fillRect/>
            </a:stretch>
          </p:blipFill>
          <p:spPr>
            <a:xfrm>
              <a:off x="6390132" y="1844039"/>
              <a:ext cx="118871" cy="838200"/>
            </a:xfrm>
            <a:prstGeom prst="rect">
              <a:avLst/>
            </a:prstGeom>
          </p:spPr>
        </p:pic>
        <p:pic>
          <p:nvPicPr>
            <p:cNvPr id="36" name="object 36"/>
            <p:cNvPicPr/>
            <p:nvPr/>
          </p:nvPicPr>
          <p:blipFill>
            <a:blip r:embed="rId12" cstate="print"/>
            <a:stretch>
              <a:fillRect/>
            </a:stretch>
          </p:blipFill>
          <p:spPr>
            <a:xfrm>
              <a:off x="2362200" y="5338572"/>
              <a:ext cx="5081778" cy="1069086"/>
            </a:xfrm>
            <a:prstGeom prst="rect">
              <a:avLst/>
            </a:prstGeom>
          </p:spPr>
        </p:pic>
        <p:pic>
          <p:nvPicPr>
            <p:cNvPr id="37" name="object 37"/>
            <p:cNvPicPr/>
            <p:nvPr/>
          </p:nvPicPr>
          <p:blipFill>
            <a:blip r:embed="rId13" cstate="print"/>
            <a:stretch>
              <a:fillRect/>
            </a:stretch>
          </p:blipFill>
          <p:spPr>
            <a:xfrm>
              <a:off x="3366516" y="5419343"/>
              <a:ext cx="3071622" cy="973074"/>
            </a:xfrm>
            <a:prstGeom prst="rect">
              <a:avLst/>
            </a:prstGeom>
          </p:spPr>
        </p:pic>
        <p:sp>
          <p:nvSpPr>
            <p:cNvPr id="38" name="object 38"/>
            <p:cNvSpPr/>
            <p:nvPr/>
          </p:nvSpPr>
          <p:spPr>
            <a:xfrm>
              <a:off x="2363723" y="5321807"/>
              <a:ext cx="5081270" cy="1068705"/>
            </a:xfrm>
            <a:custGeom>
              <a:avLst/>
              <a:gdLst/>
              <a:ahLst/>
              <a:cxnLst/>
              <a:rect l="l" t="t" r="r" b="b"/>
              <a:pathLst>
                <a:path w="5081270" h="1068704">
                  <a:moveTo>
                    <a:pt x="4902961" y="0"/>
                  </a:moveTo>
                  <a:lnTo>
                    <a:pt x="178053" y="0"/>
                  </a:lnTo>
                  <a:lnTo>
                    <a:pt x="130733" y="6362"/>
                  </a:lnTo>
                  <a:lnTo>
                    <a:pt x="88203" y="24318"/>
                  </a:lnTo>
                  <a:lnTo>
                    <a:pt x="52165" y="52165"/>
                  </a:lnTo>
                  <a:lnTo>
                    <a:pt x="24318" y="88203"/>
                  </a:lnTo>
                  <a:lnTo>
                    <a:pt x="6362" y="130733"/>
                  </a:lnTo>
                  <a:lnTo>
                    <a:pt x="0" y="178053"/>
                  </a:lnTo>
                  <a:lnTo>
                    <a:pt x="0" y="890269"/>
                  </a:lnTo>
                  <a:lnTo>
                    <a:pt x="6362" y="937603"/>
                  </a:lnTo>
                  <a:lnTo>
                    <a:pt x="24318" y="980137"/>
                  </a:lnTo>
                  <a:lnTo>
                    <a:pt x="52165" y="1016173"/>
                  </a:lnTo>
                  <a:lnTo>
                    <a:pt x="88203" y="1044014"/>
                  </a:lnTo>
                  <a:lnTo>
                    <a:pt x="130733" y="1061963"/>
                  </a:lnTo>
                  <a:lnTo>
                    <a:pt x="178053" y="1068323"/>
                  </a:lnTo>
                  <a:lnTo>
                    <a:pt x="4902961" y="1068323"/>
                  </a:lnTo>
                  <a:lnTo>
                    <a:pt x="4950282" y="1061963"/>
                  </a:lnTo>
                  <a:lnTo>
                    <a:pt x="4992812" y="1044014"/>
                  </a:lnTo>
                  <a:lnTo>
                    <a:pt x="5028850" y="1016173"/>
                  </a:lnTo>
                  <a:lnTo>
                    <a:pt x="5056697" y="980137"/>
                  </a:lnTo>
                  <a:lnTo>
                    <a:pt x="5074653" y="937603"/>
                  </a:lnTo>
                  <a:lnTo>
                    <a:pt x="5081016" y="890269"/>
                  </a:lnTo>
                  <a:lnTo>
                    <a:pt x="5081016" y="178053"/>
                  </a:lnTo>
                  <a:lnTo>
                    <a:pt x="5074653" y="130733"/>
                  </a:lnTo>
                  <a:lnTo>
                    <a:pt x="5056697" y="88203"/>
                  </a:lnTo>
                  <a:lnTo>
                    <a:pt x="5028850" y="52165"/>
                  </a:lnTo>
                  <a:lnTo>
                    <a:pt x="4992812" y="24318"/>
                  </a:lnTo>
                  <a:lnTo>
                    <a:pt x="4950282" y="6362"/>
                  </a:lnTo>
                  <a:lnTo>
                    <a:pt x="4902961" y="0"/>
                  </a:lnTo>
                  <a:close/>
                </a:path>
              </a:pathLst>
            </a:custGeom>
            <a:solidFill>
              <a:srgbClr val="7D9531"/>
            </a:solidFill>
          </p:spPr>
          <p:txBody>
            <a:bodyPr wrap="square" lIns="0" tIns="0" rIns="0" bIns="0" rtlCol="0"/>
            <a:lstStyle/>
            <a:p/>
          </p:txBody>
        </p:sp>
      </p:grpSp>
      <p:sp>
        <p:nvSpPr>
          <p:cNvPr id="39" name="object 39"/>
          <p:cNvSpPr txBox="1"/>
          <p:nvPr/>
        </p:nvSpPr>
        <p:spPr>
          <a:xfrm>
            <a:off x="3485769" y="5446572"/>
            <a:ext cx="2837815" cy="803910"/>
          </a:xfrm>
          <a:prstGeom prst="rect">
            <a:avLst/>
          </a:prstGeom>
        </p:spPr>
        <p:txBody>
          <a:bodyPr wrap="square" lIns="0" tIns="12700" rIns="0" bIns="0" rtlCol="0" vert="horz">
            <a:spAutoFit/>
          </a:bodyPr>
          <a:lstStyle/>
          <a:p>
            <a:pPr algn="ctr">
              <a:lnSpc>
                <a:spcPct val="100000"/>
              </a:lnSpc>
              <a:spcBef>
                <a:spcPts val="100"/>
              </a:spcBef>
            </a:pPr>
            <a:r>
              <a:rPr dirty="0" sz="1700" b="1">
                <a:solidFill>
                  <a:srgbClr val="FFFFFF"/>
                </a:solidFill>
                <a:latin typeface="微软雅黑"/>
                <a:cs typeface="微软雅黑"/>
              </a:rPr>
              <a:t>持续增长的市场需求</a:t>
            </a:r>
            <a:endParaRPr sz="1700">
              <a:latin typeface="微软雅黑"/>
              <a:cs typeface="微软雅黑"/>
            </a:endParaRPr>
          </a:p>
          <a:p>
            <a:pPr algn="ctr">
              <a:lnSpc>
                <a:spcPct val="100000"/>
              </a:lnSpc>
              <a:spcBef>
                <a:spcPts val="5"/>
              </a:spcBef>
            </a:pPr>
            <a:r>
              <a:rPr dirty="0" sz="1700" b="1">
                <a:solidFill>
                  <a:srgbClr val="FFFFFF"/>
                </a:solidFill>
                <a:latin typeface="微软雅黑"/>
                <a:cs typeface="微软雅黑"/>
              </a:rPr>
              <a:t>更加复杂的竞争环境（</a:t>
            </a:r>
            <a:r>
              <a:rPr dirty="0" sz="1700" spc="-10" b="1">
                <a:solidFill>
                  <a:srgbClr val="FFFFFF"/>
                </a:solidFill>
                <a:latin typeface="微软雅黑"/>
                <a:cs typeface="微软雅黑"/>
              </a:rPr>
              <a:t>成</a:t>
            </a:r>
            <a:r>
              <a:rPr dirty="0" sz="1700" b="1">
                <a:solidFill>
                  <a:srgbClr val="FFFFFF"/>
                </a:solidFill>
                <a:latin typeface="微软雅黑"/>
                <a:cs typeface="微软雅黑"/>
              </a:rPr>
              <a:t>本）</a:t>
            </a:r>
            <a:endParaRPr sz="1700">
              <a:latin typeface="微软雅黑"/>
              <a:cs typeface="微软雅黑"/>
            </a:endParaRPr>
          </a:p>
          <a:p>
            <a:pPr algn="ctr">
              <a:lnSpc>
                <a:spcPct val="100000"/>
              </a:lnSpc>
            </a:pPr>
            <a:r>
              <a:rPr dirty="0" sz="1700" b="1">
                <a:solidFill>
                  <a:srgbClr val="FFFFFF"/>
                </a:solidFill>
                <a:latin typeface="微软雅黑"/>
                <a:cs typeface="微软雅黑"/>
              </a:rPr>
              <a:t>更多的环境与排放约束</a:t>
            </a:r>
            <a:endParaRPr sz="1700">
              <a:latin typeface="微软雅黑"/>
              <a:cs typeface="微软雅黑"/>
            </a:endParaRPr>
          </a:p>
        </p:txBody>
      </p:sp>
      <p:grpSp>
        <p:nvGrpSpPr>
          <p:cNvPr id="40" name="object 40"/>
          <p:cNvGrpSpPr/>
          <p:nvPr/>
        </p:nvGrpSpPr>
        <p:grpSpPr>
          <a:xfrm>
            <a:off x="5445252" y="1161288"/>
            <a:ext cx="2525395" cy="752475"/>
            <a:chOff x="5445252" y="1161288"/>
            <a:chExt cx="2525395" cy="752475"/>
          </a:xfrm>
        </p:grpSpPr>
        <p:pic>
          <p:nvPicPr>
            <p:cNvPr id="41" name="object 41"/>
            <p:cNvPicPr/>
            <p:nvPr/>
          </p:nvPicPr>
          <p:blipFill>
            <a:blip r:embed="rId14" cstate="print"/>
            <a:stretch>
              <a:fillRect/>
            </a:stretch>
          </p:blipFill>
          <p:spPr>
            <a:xfrm>
              <a:off x="5445252" y="1178052"/>
              <a:ext cx="2524505" cy="735329"/>
            </a:xfrm>
            <a:prstGeom prst="rect">
              <a:avLst/>
            </a:prstGeom>
          </p:spPr>
        </p:pic>
        <p:pic>
          <p:nvPicPr>
            <p:cNvPr id="42" name="object 42"/>
            <p:cNvPicPr/>
            <p:nvPr/>
          </p:nvPicPr>
          <p:blipFill>
            <a:blip r:embed="rId15" cstate="print"/>
            <a:stretch>
              <a:fillRect/>
            </a:stretch>
          </p:blipFill>
          <p:spPr>
            <a:xfrm>
              <a:off x="5590032" y="1362456"/>
              <a:ext cx="2219706" cy="427482"/>
            </a:xfrm>
            <a:prstGeom prst="rect">
              <a:avLst/>
            </a:prstGeom>
          </p:spPr>
        </p:pic>
        <p:sp>
          <p:nvSpPr>
            <p:cNvPr id="43" name="object 43"/>
            <p:cNvSpPr/>
            <p:nvPr/>
          </p:nvSpPr>
          <p:spPr>
            <a:xfrm>
              <a:off x="5446776" y="1161288"/>
              <a:ext cx="2524125" cy="734695"/>
            </a:xfrm>
            <a:custGeom>
              <a:avLst/>
              <a:gdLst/>
              <a:ahLst/>
              <a:cxnLst/>
              <a:rect l="l" t="t" r="r" b="b"/>
              <a:pathLst>
                <a:path w="2524125" h="734694">
                  <a:moveTo>
                    <a:pt x="2401316" y="0"/>
                  </a:moveTo>
                  <a:lnTo>
                    <a:pt x="122427" y="0"/>
                  </a:lnTo>
                  <a:lnTo>
                    <a:pt x="74795" y="9628"/>
                  </a:lnTo>
                  <a:lnTo>
                    <a:pt x="35877" y="35877"/>
                  </a:lnTo>
                  <a:lnTo>
                    <a:pt x="9628" y="74795"/>
                  </a:lnTo>
                  <a:lnTo>
                    <a:pt x="0" y="122427"/>
                  </a:lnTo>
                  <a:lnTo>
                    <a:pt x="0" y="612139"/>
                  </a:lnTo>
                  <a:lnTo>
                    <a:pt x="9628" y="659772"/>
                  </a:lnTo>
                  <a:lnTo>
                    <a:pt x="35877" y="698690"/>
                  </a:lnTo>
                  <a:lnTo>
                    <a:pt x="74795" y="724939"/>
                  </a:lnTo>
                  <a:lnTo>
                    <a:pt x="122427" y="734567"/>
                  </a:lnTo>
                  <a:lnTo>
                    <a:pt x="2401316" y="734567"/>
                  </a:lnTo>
                  <a:lnTo>
                    <a:pt x="2448948" y="724939"/>
                  </a:lnTo>
                  <a:lnTo>
                    <a:pt x="2487866" y="698690"/>
                  </a:lnTo>
                  <a:lnTo>
                    <a:pt x="2514115" y="659772"/>
                  </a:lnTo>
                  <a:lnTo>
                    <a:pt x="2523744" y="612139"/>
                  </a:lnTo>
                  <a:lnTo>
                    <a:pt x="2523744" y="122427"/>
                  </a:lnTo>
                  <a:lnTo>
                    <a:pt x="2514115" y="74795"/>
                  </a:lnTo>
                  <a:lnTo>
                    <a:pt x="2487866" y="35877"/>
                  </a:lnTo>
                  <a:lnTo>
                    <a:pt x="2448948" y="9628"/>
                  </a:lnTo>
                  <a:lnTo>
                    <a:pt x="2401316" y="0"/>
                  </a:lnTo>
                  <a:close/>
                </a:path>
              </a:pathLst>
            </a:custGeom>
            <a:solidFill>
              <a:srgbClr val="7D9531"/>
            </a:solidFill>
          </p:spPr>
          <p:txBody>
            <a:bodyPr wrap="square" lIns="0" tIns="0" rIns="0" bIns="0" rtlCol="0"/>
            <a:lstStyle/>
            <a:p/>
          </p:txBody>
        </p:sp>
      </p:grpSp>
      <p:sp>
        <p:nvSpPr>
          <p:cNvPr id="44" name="object 44"/>
          <p:cNvSpPr txBox="1"/>
          <p:nvPr/>
        </p:nvSpPr>
        <p:spPr>
          <a:xfrm>
            <a:off x="5675629" y="1386331"/>
            <a:ext cx="2066925" cy="269240"/>
          </a:xfrm>
          <a:prstGeom prst="rect">
            <a:avLst/>
          </a:prstGeom>
        </p:spPr>
        <p:txBody>
          <a:bodyPr wrap="square" lIns="0" tIns="12065" rIns="0" bIns="0" rtlCol="0" vert="horz">
            <a:spAutoFit/>
          </a:bodyPr>
          <a:lstStyle/>
          <a:p>
            <a:pPr marL="38100">
              <a:lnSpc>
                <a:spcPct val="100000"/>
              </a:lnSpc>
              <a:spcBef>
                <a:spcPts val="95"/>
              </a:spcBef>
            </a:pPr>
            <a:r>
              <a:rPr dirty="0" sz="1600" spc="-5" b="1">
                <a:solidFill>
                  <a:srgbClr val="FFFFFF"/>
                </a:solidFill>
                <a:latin typeface="微软雅黑"/>
                <a:cs typeface="微软雅黑"/>
              </a:rPr>
              <a:t>碳汇</a:t>
            </a:r>
            <a:r>
              <a:rPr dirty="0" sz="1400" b="1">
                <a:solidFill>
                  <a:srgbClr val="FFFFFF"/>
                </a:solidFill>
                <a:latin typeface="微软雅黑"/>
                <a:cs typeface="微软雅黑"/>
              </a:rPr>
              <a:t>（CO</a:t>
            </a:r>
            <a:r>
              <a:rPr dirty="0" baseline="-21604" sz="1350" b="1">
                <a:solidFill>
                  <a:srgbClr val="FFFFFF"/>
                </a:solidFill>
                <a:latin typeface="微软雅黑"/>
                <a:cs typeface="微软雅黑"/>
              </a:rPr>
              <a:t>2</a:t>
            </a:r>
            <a:r>
              <a:rPr dirty="0" sz="1400" b="1">
                <a:solidFill>
                  <a:srgbClr val="FFFFFF"/>
                </a:solidFill>
                <a:latin typeface="微软雅黑"/>
                <a:cs typeface="微软雅黑"/>
              </a:rPr>
              <a:t>捕获与利用）</a:t>
            </a:r>
            <a:endParaRPr sz="1400">
              <a:latin typeface="微软雅黑"/>
              <a:cs typeface="微软雅黑"/>
            </a:endParaRPr>
          </a:p>
        </p:txBody>
      </p:sp>
      <p:grpSp>
        <p:nvGrpSpPr>
          <p:cNvPr id="45" name="object 45"/>
          <p:cNvGrpSpPr/>
          <p:nvPr/>
        </p:nvGrpSpPr>
        <p:grpSpPr>
          <a:xfrm>
            <a:off x="1780032" y="1159763"/>
            <a:ext cx="2367280" cy="750570"/>
            <a:chOff x="1780032" y="1159763"/>
            <a:chExt cx="2367280" cy="750570"/>
          </a:xfrm>
        </p:grpSpPr>
        <p:pic>
          <p:nvPicPr>
            <p:cNvPr id="46" name="object 46"/>
            <p:cNvPicPr/>
            <p:nvPr/>
          </p:nvPicPr>
          <p:blipFill>
            <a:blip r:embed="rId16" cstate="print"/>
            <a:stretch>
              <a:fillRect/>
            </a:stretch>
          </p:blipFill>
          <p:spPr>
            <a:xfrm>
              <a:off x="1780032" y="1176527"/>
              <a:ext cx="2366010" cy="733806"/>
            </a:xfrm>
            <a:prstGeom prst="rect">
              <a:avLst/>
            </a:prstGeom>
          </p:spPr>
        </p:pic>
        <p:pic>
          <p:nvPicPr>
            <p:cNvPr id="47" name="object 47"/>
            <p:cNvPicPr/>
            <p:nvPr/>
          </p:nvPicPr>
          <p:blipFill>
            <a:blip r:embed="rId17" cstate="print"/>
            <a:stretch>
              <a:fillRect/>
            </a:stretch>
          </p:blipFill>
          <p:spPr>
            <a:xfrm>
              <a:off x="2286000" y="1360931"/>
              <a:ext cx="1354074" cy="427482"/>
            </a:xfrm>
            <a:prstGeom prst="rect">
              <a:avLst/>
            </a:prstGeom>
          </p:spPr>
        </p:pic>
        <p:sp>
          <p:nvSpPr>
            <p:cNvPr id="48" name="object 48"/>
            <p:cNvSpPr/>
            <p:nvPr/>
          </p:nvSpPr>
          <p:spPr>
            <a:xfrm>
              <a:off x="1781556" y="1159763"/>
              <a:ext cx="2365375" cy="733425"/>
            </a:xfrm>
            <a:custGeom>
              <a:avLst/>
              <a:gdLst/>
              <a:ahLst/>
              <a:cxnLst/>
              <a:rect l="l" t="t" r="r" b="b"/>
              <a:pathLst>
                <a:path w="2365375" h="733425">
                  <a:moveTo>
                    <a:pt x="2243073" y="0"/>
                  </a:moveTo>
                  <a:lnTo>
                    <a:pt x="122174" y="0"/>
                  </a:lnTo>
                  <a:lnTo>
                    <a:pt x="74634" y="9606"/>
                  </a:lnTo>
                  <a:lnTo>
                    <a:pt x="35798" y="35798"/>
                  </a:lnTo>
                  <a:lnTo>
                    <a:pt x="9606" y="74634"/>
                  </a:lnTo>
                  <a:lnTo>
                    <a:pt x="0" y="122174"/>
                  </a:lnTo>
                  <a:lnTo>
                    <a:pt x="0" y="610870"/>
                  </a:lnTo>
                  <a:lnTo>
                    <a:pt x="9606" y="658409"/>
                  </a:lnTo>
                  <a:lnTo>
                    <a:pt x="35798" y="697245"/>
                  </a:lnTo>
                  <a:lnTo>
                    <a:pt x="74634" y="723437"/>
                  </a:lnTo>
                  <a:lnTo>
                    <a:pt x="122174" y="733044"/>
                  </a:lnTo>
                  <a:lnTo>
                    <a:pt x="2243073" y="733044"/>
                  </a:lnTo>
                  <a:lnTo>
                    <a:pt x="2290613" y="723437"/>
                  </a:lnTo>
                  <a:lnTo>
                    <a:pt x="2329449" y="697245"/>
                  </a:lnTo>
                  <a:lnTo>
                    <a:pt x="2355641" y="658409"/>
                  </a:lnTo>
                  <a:lnTo>
                    <a:pt x="2365247" y="610870"/>
                  </a:lnTo>
                  <a:lnTo>
                    <a:pt x="2365247" y="122174"/>
                  </a:lnTo>
                  <a:lnTo>
                    <a:pt x="2355641" y="74634"/>
                  </a:lnTo>
                  <a:lnTo>
                    <a:pt x="2329449" y="35798"/>
                  </a:lnTo>
                  <a:lnTo>
                    <a:pt x="2290613" y="9606"/>
                  </a:lnTo>
                  <a:lnTo>
                    <a:pt x="2243073" y="0"/>
                  </a:lnTo>
                  <a:close/>
                </a:path>
              </a:pathLst>
            </a:custGeom>
            <a:solidFill>
              <a:srgbClr val="C00000"/>
            </a:solidFill>
          </p:spPr>
          <p:txBody>
            <a:bodyPr wrap="square" lIns="0" tIns="0" rIns="0" bIns="0" rtlCol="0"/>
            <a:lstStyle/>
            <a:p/>
          </p:txBody>
        </p:sp>
      </p:grpSp>
      <p:sp>
        <p:nvSpPr>
          <p:cNvPr id="49" name="object 49"/>
          <p:cNvSpPr txBox="1"/>
          <p:nvPr/>
        </p:nvSpPr>
        <p:spPr>
          <a:xfrm>
            <a:off x="2371344" y="1383918"/>
            <a:ext cx="1186815" cy="269240"/>
          </a:xfrm>
          <a:prstGeom prst="rect">
            <a:avLst/>
          </a:prstGeom>
        </p:spPr>
        <p:txBody>
          <a:bodyPr wrap="square" lIns="0" tIns="12065" rIns="0" bIns="0" rtlCol="0" vert="horz">
            <a:spAutoFit/>
          </a:bodyPr>
          <a:lstStyle/>
          <a:p>
            <a:pPr marL="38100">
              <a:lnSpc>
                <a:spcPct val="100000"/>
              </a:lnSpc>
              <a:spcBef>
                <a:spcPts val="95"/>
              </a:spcBef>
            </a:pPr>
            <a:r>
              <a:rPr dirty="0" sz="1600" spc="-5" b="1">
                <a:solidFill>
                  <a:srgbClr val="FFFFFF"/>
                </a:solidFill>
                <a:latin typeface="微软雅黑"/>
                <a:cs typeface="微软雅黑"/>
              </a:rPr>
              <a:t>碳排放CO</a:t>
            </a:r>
            <a:r>
              <a:rPr dirty="0" baseline="-21164" sz="1575" spc="-7" b="1">
                <a:solidFill>
                  <a:srgbClr val="FFFFFF"/>
                </a:solidFill>
                <a:latin typeface="微软雅黑"/>
                <a:cs typeface="微软雅黑"/>
              </a:rPr>
              <a:t>2</a:t>
            </a:r>
            <a:r>
              <a:rPr dirty="0" sz="1600" spc="-5" b="1">
                <a:solidFill>
                  <a:srgbClr val="FFFFFF"/>
                </a:solidFill>
                <a:latin typeface="微软雅黑"/>
                <a:cs typeface="微软雅黑"/>
              </a:rPr>
              <a:t>e</a:t>
            </a:r>
            <a:endParaRPr sz="1600">
              <a:latin typeface="微软雅黑"/>
              <a:cs typeface="微软雅黑"/>
            </a:endParaRPr>
          </a:p>
        </p:txBody>
      </p:sp>
      <p:sp>
        <p:nvSpPr>
          <p:cNvPr id="50" name="object 50"/>
          <p:cNvSpPr/>
          <p:nvPr/>
        </p:nvSpPr>
        <p:spPr>
          <a:xfrm>
            <a:off x="4147565" y="1501139"/>
            <a:ext cx="1300480" cy="114300"/>
          </a:xfrm>
          <a:custGeom>
            <a:avLst/>
            <a:gdLst/>
            <a:ahLst/>
            <a:cxnLst/>
            <a:rect l="l" t="t" r="r" b="b"/>
            <a:pathLst>
              <a:path w="1300479" h="114300">
                <a:moveTo>
                  <a:pt x="114300" y="0"/>
                </a:moveTo>
                <a:lnTo>
                  <a:pt x="0" y="57150"/>
                </a:lnTo>
                <a:lnTo>
                  <a:pt x="114300" y="114300"/>
                </a:lnTo>
                <a:lnTo>
                  <a:pt x="114300" y="76200"/>
                </a:lnTo>
                <a:lnTo>
                  <a:pt x="95250" y="76200"/>
                </a:lnTo>
                <a:lnTo>
                  <a:pt x="95250" y="38100"/>
                </a:lnTo>
                <a:lnTo>
                  <a:pt x="114300" y="38100"/>
                </a:lnTo>
                <a:lnTo>
                  <a:pt x="114300" y="0"/>
                </a:lnTo>
                <a:close/>
              </a:path>
              <a:path w="1300479" h="114300">
                <a:moveTo>
                  <a:pt x="114300" y="38100"/>
                </a:moveTo>
                <a:lnTo>
                  <a:pt x="95250" y="38100"/>
                </a:lnTo>
                <a:lnTo>
                  <a:pt x="95250" y="76200"/>
                </a:lnTo>
                <a:lnTo>
                  <a:pt x="114300" y="76200"/>
                </a:lnTo>
                <a:lnTo>
                  <a:pt x="114300" y="38100"/>
                </a:lnTo>
                <a:close/>
              </a:path>
              <a:path w="1300479" h="114300">
                <a:moveTo>
                  <a:pt x="247650" y="38100"/>
                </a:moveTo>
                <a:lnTo>
                  <a:pt x="114300" y="38100"/>
                </a:lnTo>
                <a:lnTo>
                  <a:pt x="114300" y="76200"/>
                </a:lnTo>
                <a:lnTo>
                  <a:pt x="247650" y="76200"/>
                </a:lnTo>
                <a:lnTo>
                  <a:pt x="247650" y="38100"/>
                </a:lnTo>
                <a:close/>
              </a:path>
              <a:path w="1300479" h="114300">
                <a:moveTo>
                  <a:pt x="514350" y="38100"/>
                </a:moveTo>
                <a:lnTo>
                  <a:pt x="361950" y="38100"/>
                </a:lnTo>
                <a:lnTo>
                  <a:pt x="361950" y="76200"/>
                </a:lnTo>
                <a:lnTo>
                  <a:pt x="514350" y="76200"/>
                </a:lnTo>
                <a:lnTo>
                  <a:pt x="514350" y="38100"/>
                </a:lnTo>
                <a:close/>
              </a:path>
              <a:path w="1300479" h="114300">
                <a:moveTo>
                  <a:pt x="781050" y="38100"/>
                </a:moveTo>
                <a:lnTo>
                  <a:pt x="628650" y="38100"/>
                </a:lnTo>
                <a:lnTo>
                  <a:pt x="628650" y="76200"/>
                </a:lnTo>
                <a:lnTo>
                  <a:pt x="781050" y="76200"/>
                </a:lnTo>
                <a:lnTo>
                  <a:pt x="781050" y="38100"/>
                </a:lnTo>
                <a:close/>
              </a:path>
              <a:path w="1300479" h="114300">
                <a:moveTo>
                  <a:pt x="1047750" y="38100"/>
                </a:moveTo>
                <a:lnTo>
                  <a:pt x="895350" y="38100"/>
                </a:lnTo>
                <a:lnTo>
                  <a:pt x="895350" y="76200"/>
                </a:lnTo>
                <a:lnTo>
                  <a:pt x="1047750" y="76200"/>
                </a:lnTo>
                <a:lnTo>
                  <a:pt x="1047750" y="38100"/>
                </a:lnTo>
                <a:close/>
              </a:path>
              <a:path w="1300479" h="114300">
                <a:moveTo>
                  <a:pt x="1185672" y="0"/>
                </a:moveTo>
                <a:lnTo>
                  <a:pt x="1185672" y="114300"/>
                </a:lnTo>
                <a:lnTo>
                  <a:pt x="1261872" y="76200"/>
                </a:lnTo>
                <a:lnTo>
                  <a:pt x="1204722" y="76200"/>
                </a:lnTo>
                <a:lnTo>
                  <a:pt x="1204722" y="38100"/>
                </a:lnTo>
                <a:lnTo>
                  <a:pt x="1261872" y="38100"/>
                </a:lnTo>
                <a:lnTo>
                  <a:pt x="1185672" y="0"/>
                </a:lnTo>
                <a:close/>
              </a:path>
              <a:path w="1300479" h="114300">
                <a:moveTo>
                  <a:pt x="1185672" y="38100"/>
                </a:moveTo>
                <a:lnTo>
                  <a:pt x="1162050" y="38100"/>
                </a:lnTo>
                <a:lnTo>
                  <a:pt x="1162050" y="76200"/>
                </a:lnTo>
                <a:lnTo>
                  <a:pt x="1185672" y="76200"/>
                </a:lnTo>
                <a:lnTo>
                  <a:pt x="1185672" y="38100"/>
                </a:lnTo>
                <a:close/>
              </a:path>
              <a:path w="1300479" h="114300">
                <a:moveTo>
                  <a:pt x="1261872" y="38100"/>
                </a:moveTo>
                <a:lnTo>
                  <a:pt x="1204722" y="38100"/>
                </a:lnTo>
                <a:lnTo>
                  <a:pt x="1204722" y="76200"/>
                </a:lnTo>
                <a:lnTo>
                  <a:pt x="1261872" y="76200"/>
                </a:lnTo>
                <a:lnTo>
                  <a:pt x="1299972" y="57150"/>
                </a:lnTo>
                <a:lnTo>
                  <a:pt x="1261872" y="38100"/>
                </a:lnTo>
                <a:close/>
              </a:path>
            </a:pathLst>
          </a:custGeom>
          <a:solidFill>
            <a:srgbClr val="000000"/>
          </a:solidFill>
        </p:spPr>
        <p:txBody>
          <a:bodyPr wrap="square" lIns="0" tIns="0" rIns="0" bIns="0" rtlCol="0"/>
          <a:lstStyle/>
          <a:p/>
        </p:txBody>
      </p:sp>
      <p:sp>
        <p:nvSpPr>
          <p:cNvPr id="51" name="object 51"/>
          <p:cNvSpPr txBox="1"/>
          <p:nvPr/>
        </p:nvSpPr>
        <p:spPr>
          <a:xfrm>
            <a:off x="3376040" y="2172970"/>
            <a:ext cx="38227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减少</a:t>
            </a:r>
            <a:endParaRPr sz="1400">
              <a:latin typeface="微软雅黑"/>
              <a:cs typeface="微软雅黑"/>
            </a:endParaRPr>
          </a:p>
        </p:txBody>
      </p:sp>
      <p:sp>
        <p:nvSpPr>
          <p:cNvPr id="55" name="object 5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56" name="object 5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52" name="object 52"/>
          <p:cNvSpPr txBox="1"/>
          <p:nvPr/>
        </p:nvSpPr>
        <p:spPr>
          <a:xfrm>
            <a:off x="5888482" y="2195322"/>
            <a:ext cx="38227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增加</a:t>
            </a:r>
            <a:endParaRPr sz="1400">
              <a:latin typeface="微软雅黑"/>
              <a:cs typeface="微软雅黑"/>
            </a:endParaRPr>
          </a:p>
        </p:txBody>
      </p:sp>
      <p:sp>
        <p:nvSpPr>
          <p:cNvPr id="53" name="object 53"/>
          <p:cNvSpPr txBox="1"/>
          <p:nvPr/>
        </p:nvSpPr>
        <p:spPr>
          <a:xfrm>
            <a:off x="9416033" y="2886988"/>
            <a:ext cx="1452245" cy="1773555"/>
          </a:xfrm>
          <a:prstGeom prst="rect">
            <a:avLst/>
          </a:prstGeom>
        </p:spPr>
        <p:txBody>
          <a:bodyPr wrap="square" lIns="0" tIns="36830" rIns="0" bIns="0" rtlCol="0" vert="horz">
            <a:spAutoFit/>
          </a:bodyPr>
          <a:lstStyle/>
          <a:p>
            <a:pPr algn="just" marL="12700" marR="5080" indent="5715">
              <a:lnSpc>
                <a:spcPct val="134600"/>
              </a:lnSpc>
              <a:spcBef>
                <a:spcPts val="290"/>
              </a:spcBef>
            </a:pPr>
            <a:r>
              <a:rPr dirty="0" sz="2800" spc="-5" b="1">
                <a:solidFill>
                  <a:srgbClr val="C00000"/>
                </a:solidFill>
                <a:latin typeface="微软雅黑"/>
                <a:cs typeface="微软雅黑"/>
              </a:rPr>
              <a:t>智慧设计 智慧运行 智慧管理</a:t>
            </a:r>
            <a:endParaRPr sz="2800">
              <a:latin typeface="微软雅黑"/>
              <a:cs typeface="微软雅黑"/>
            </a:endParaRPr>
          </a:p>
        </p:txBody>
      </p:sp>
      <p:sp>
        <p:nvSpPr>
          <p:cNvPr id="54" name="object 54"/>
          <p:cNvSpPr txBox="1"/>
          <p:nvPr/>
        </p:nvSpPr>
        <p:spPr>
          <a:xfrm>
            <a:off x="8835897" y="2153538"/>
            <a:ext cx="251142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2E5496"/>
                </a:solidFill>
                <a:latin typeface="微软雅黑"/>
                <a:cs typeface="微软雅黑"/>
              </a:rPr>
              <a:t>能源系统数字化</a:t>
            </a:r>
            <a:endParaRPr sz="2800">
              <a:latin typeface="微软雅黑"/>
              <a:cs typeface="微软雅黑"/>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7136" y="287477"/>
            <a:ext cx="30111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2.2</a:t>
            </a:r>
            <a:r>
              <a:rPr dirty="0" spc="-70">
                <a:latin typeface="Tahoma"/>
                <a:cs typeface="Tahoma"/>
              </a:rPr>
              <a:t> </a:t>
            </a:r>
            <a:r>
              <a:rPr dirty="0" spc="-10"/>
              <a:t>能源革命</a:t>
            </a: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3" name="object 3"/>
          <p:cNvSpPr txBox="1"/>
          <p:nvPr/>
        </p:nvSpPr>
        <p:spPr>
          <a:xfrm>
            <a:off x="540207" y="1295222"/>
            <a:ext cx="5055870"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a:solidFill>
                  <a:srgbClr val="C00000"/>
                </a:solidFill>
                <a:latin typeface="黑体"/>
                <a:cs typeface="黑体"/>
              </a:rPr>
              <a:t>能</a:t>
            </a:r>
            <a:r>
              <a:rPr dirty="0" sz="2800" spc="-5">
                <a:solidFill>
                  <a:srgbClr val="C00000"/>
                </a:solidFill>
                <a:latin typeface="黑体"/>
                <a:cs typeface="黑体"/>
              </a:rPr>
              <a:t>源消费革</a:t>
            </a:r>
            <a:r>
              <a:rPr dirty="0" sz="2800" spc="10">
                <a:solidFill>
                  <a:srgbClr val="C00000"/>
                </a:solidFill>
                <a:latin typeface="黑体"/>
                <a:cs typeface="黑体"/>
              </a:rPr>
              <a:t>命</a:t>
            </a:r>
            <a:r>
              <a:rPr dirty="0" sz="2400" spc="-5">
                <a:solidFill>
                  <a:srgbClr val="C00000"/>
                </a:solidFill>
                <a:latin typeface="黑体"/>
                <a:cs typeface="黑体"/>
              </a:rPr>
              <a:t>，</a:t>
            </a:r>
            <a:r>
              <a:rPr dirty="0" sz="2400" spc="-15">
                <a:solidFill>
                  <a:srgbClr val="0000CC"/>
                </a:solidFill>
                <a:latin typeface="黑体"/>
                <a:cs typeface="黑体"/>
              </a:rPr>
              <a:t>抑</a:t>
            </a:r>
            <a:r>
              <a:rPr dirty="0" sz="2400">
                <a:solidFill>
                  <a:srgbClr val="0000CC"/>
                </a:solidFill>
                <a:latin typeface="黑体"/>
                <a:cs typeface="黑体"/>
              </a:rPr>
              <a:t>制不合</a:t>
            </a:r>
            <a:r>
              <a:rPr dirty="0" sz="2400" spc="-10">
                <a:solidFill>
                  <a:srgbClr val="0000CC"/>
                </a:solidFill>
                <a:latin typeface="黑体"/>
                <a:cs typeface="黑体"/>
              </a:rPr>
              <a:t>理</a:t>
            </a:r>
            <a:r>
              <a:rPr dirty="0" sz="2400">
                <a:solidFill>
                  <a:srgbClr val="0000CC"/>
                </a:solidFill>
                <a:latin typeface="黑体"/>
                <a:cs typeface="黑体"/>
              </a:rPr>
              <a:t>消费</a:t>
            </a:r>
            <a:endParaRPr sz="2400">
              <a:latin typeface="黑体"/>
              <a:cs typeface="黑体"/>
            </a:endParaRPr>
          </a:p>
        </p:txBody>
      </p:sp>
      <p:sp>
        <p:nvSpPr>
          <p:cNvPr id="4" name="object 4"/>
          <p:cNvSpPr txBox="1"/>
          <p:nvPr/>
        </p:nvSpPr>
        <p:spPr>
          <a:xfrm>
            <a:off x="528827" y="1866900"/>
            <a:ext cx="5017135" cy="1579245"/>
          </a:xfrm>
          <a:prstGeom prst="rect">
            <a:avLst/>
          </a:prstGeom>
          <a:solidFill>
            <a:srgbClr val="C8F9FB"/>
          </a:solidFill>
        </p:spPr>
        <p:txBody>
          <a:bodyPr wrap="square" lIns="0" tIns="1905" rIns="0" bIns="0" rtlCol="0" vert="horz">
            <a:spAutoFit/>
          </a:bodyPr>
          <a:lstStyle/>
          <a:p>
            <a:pPr marL="433705" marR="252095" indent="-342900">
              <a:lnSpc>
                <a:spcPct val="125000"/>
              </a:lnSpc>
              <a:spcBef>
                <a:spcPts val="15"/>
              </a:spcBef>
              <a:buFont typeface="Wingdings"/>
              <a:buChar char=""/>
              <a:tabLst>
                <a:tab pos="434340" algn="l"/>
              </a:tabLst>
            </a:pPr>
            <a:r>
              <a:rPr dirty="0" sz="2000">
                <a:solidFill>
                  <a:srgbClr val="333333"/>
                </a:solidFill>
                <a:latin typeface="黑体"/>
                <a:cs typeface="黑体"/>
              </a:rPr>
              <a:t>坚决</a:t>
            </a:r>
            <a:r>
              <a:rPr dirty="0" sz="2000" spc="5">
                <a:solidFill>
                  <a:srgbClr val="333333"/>
                </a:solidFill>
                <a:latin typeface="黑体"/>
                <a:cs typeface="黑体"/>
              </a:rPr>
              <a:t>控</a:t>
            </a:r>
            <a:r>
              <a:rPr dirty="0" sz="2000" spc="-10">
                <a:solidFill>
                  <a:srgbClr val="333333"/>
                </a:solidFill>
                <a:latin typeface="黑体"/>
                <a:cs typeface="黑体"/>
              </a:rPr>
              <a:t>制</a:t>
            </a:r>
            <a:r>
              <a:rPr dirty="0" sz="2000">
                <a:solidFill>
                  <a:srgbClr val="333333"/>
                </a:solidFill>
                <a:latin typeface="黑体"/>
                <a:cs typeface="黑体"/>
              </a:rPr>
              <a:t>能</a:t>
            </a:r>
            <a:r>
              <a:rPr dirty="0" sz="2000" spc="-10">
                <a:solidFill>
                  <a:srgbClr val="333333"/>
                </a:solidFill>
                <a:latin typeface="黑体"/>
                <a:cs typeface="黑体"/>
              </a:rPr>
              <a:t>源</a:t>
            </a:r>
            <a:r>
              <a:rPr dirty="0" sz="2000">
                <a:solidFill>
                  <a:srgbClr val="333333"/>
                </a:solidFill>
                <a:latin typeface="黑体"/>
                <a:cs typeface="黑体"/>
              </a:rPr>
              <a:t>消费</a:t>
            </a:r>
            <a:r>
              <a:rPr dirty="0" sz="2000" spc="5">
                <a:solidFill>
                  <a:srgbClr val="333333"/>
                </a:solidFill>
                <a:latin typeface="黑体"/>
                <a:cs typeface="黑体"/>
              </a:rPr>
              <a:t>总</a:t>
            </a:r>
            <a:r>
              <a:rPr dirty="0" sz="2000" spc="-10">
                <a:solidFill>
                  <a:srgbClr val="333333"/>
                </a:solidFill>
                <a:latin typeface="黑体"/>
                <a:cs typeface="黑体"/>
              </a:rPr>
              <a:t>量</a:t>
            </a:r>
            <a:r>
              <a:rPr dirty="0" sz="2000">
                <a:solidFill>
                  <a:srgbClr val="333333"/>
                </a:solidFill>
                <a:latin typeface="黑体"/>
                <a:cs typeface="黑体"/>
              </a:rPr>
              <a:t>，</a:t>
            </a:r>
            <a:r>
              <a:rPr dirty="0" sz="2000" spc="-10">
                <a:solidFill>
                  <a:srgbClr val="333333"/>
                </a:solidFill>
                <a:latin typeface="黑体"/>
                <a:cs typeface="黑体"/>
              </a:rPr>
              <a:t>有</a:t>
            </a:r>
            <a:r>
              <a:rPr dirty="0" sz="2000">
                <a:solidFill>
                  <a:srgbClr val="333333"/>
                </a:solidFill>
                <a:latin typeface="黑体"/>
                <a:cs typeface="黑体"/>
              </a:rPr>
              <a:t>效落</a:t>
            </a:r>
            <a:r>
              <a:rPr dirty="0" sz="2000" spc="5">
                <a:solidFill>
                  <a:srgbClr val="333333"/>
                </a:solidFill>
                <a:latin typeface="黑体"/>
                <a:cs typeface="黑体"/>
              </a:rPr>
              <a:t>实</a:t>
            </a:r>
            <a:r>
              <a:rPr dirty="0" sz="2000" spc="-10">
                <a:solidFill>
                  <a:srgbClr val="333333"/>
                </a:solidFill>
                <a:latin typeface="黑体"/>
                <a:cs typeface="黑体"/>
              </a:rPr>
              <a:t>节</a:t>
            </a:r>
            <a:r>
              <a:rPr dirty="0" sz="2000">
                <a:solidFill>
                  <a:srgbClr val="333333"/>
                </a:solidFill>
                <a:latin typeface="黑体"/>
                <a:cs typeface="黑体"/>
              </a:rPr>
              <a:t>能 </a:t>
            </a:r>
            <a:r>
              <a:rPr dirty="0" sz="2000">
                <a:solidFill>
                  <a:srgbClr val="333333"/>
                </a:solidFill>
                <a:latin typeface="黑体"/>
                <a:cs typeface="黑体"/>
              </a:rPr>
              <a:t>优先方针</a:t>
            </a:r>
            <a:endParaRPr sz="2000">
              <a:latin typeface="黑体"/>
              <a:cs typeface="黑体"/>
            </a:endParaRPr>
          </a:p>
          <a:p>
            <a:pPr marL="433705" indent="-343535">
              <a:lnSpc>
                <a:spcPct val="100000"/>
              </a:lnSpc>
              <a:spcBef>
                <a:spcPts val="600"/>
              </a:spcBef>
              <a:buFont typeface="Wingdings"/>
              <a:buChar char=""/>
              <a:tabLst>
                <a:tab pos="434340" algn="l"/>
              </a:tabLst>
            </a:pPr>
            <a:r>
              <a:rPr dirty="0" sz="2000" spc="5">
                <a:solidFill>
                  <a:srgbClr val="333333"/>
                </a:solidFill>
                <a:latin typeface="黑体"/>
                <a:cs typeface="黑体"/>
              </a:rPr>
              <a:t>坚定调</a:t>
            </a:r>
            <a:r>
              <a:rPr dirty="0" sz="2000" spc="-10">
                <a:solidFill>
                  <a:srgbClr val="333333"/>
                </a:solidFill>
                <a:latin typeface="黑体"/>
                <a:cs typeface="黑体"/>
              </a:rPr>
              <a:t>整</a:t>
            </a:r>
            <a:r>
              <a:rPr dirty="0" sz="2000" spc="5">
                <a:solidFill>
                  <a:srgbClr val="333333"/>
                </a:solidFill>
                <a:latin typeface="黑体"/>
                <a:cs typeface="黑体"/>
              </a:rPr>
              <a:t>产</a:t>
            </a:r>
            <a:r>
              <a:rPr dirty="0" sz="2000" spc="-10">
                <a:solidFill>
                  <a:srgbClr val="333333"/>
                </a:solidFill>
                <a:latin typeface="黑体"/>
                <a:cs typeface="黑体"/>
              </a:rPr>
              <a:t>业</a:t>
            </a:r>
            <a:r>
              <a:rPr dirty="0" sz="2000" spc="5">
                <a:solidFill>
                  <a:srgbClr val="333333"/>
                </a:solidFill>
                <a:latin typeface="黑体"/>
                <a:cs typeface="黑体"/>
              </a:rPr>
              <a:t>结构，</a:t>
            </a:r>
            <a:r>
              <a:rPr dirty="0" sz="2000" spc="-10">
                <a:solidFill>
                  <a:srgbClr val="333333"/>
                </a:solidFill>
                <a:latin typeface="黑体"/>
                <a:cs typeface="黑体"/>
              </a:rPr>
              <a:t>加</a:t>
            </a:r>
            <a:r>
              <a:rPr dirty="0" sz="2000" spc="5">
                <a:solidFill>
                  <a:srgbClr val="333333"/>
                </a:solidFill>
                <a:latin typeface="黑体"/>
                <a:cs typeface="黑体"/>
              </a:rPr>
              <a:t>快</a:t>
            </a:r>
            <a:r>
              <a:rPr dirty="0" sz="2000" spc="-10">
                <a:solidFill>
                  <a:srgbClr val="333333"/>
                </a:solidFill>
                <a:latin typeface="黑体"/>
                <a:cs typeface="黑体"/>
              </a:rPr>
              <a:t>形</a:t>
            </a:r>
            <a:r>
              <a:rPr dirty="0" sz="2000" spc="5">
                <a:solidFill>
                  <a:srgbClr val="333333"/>
                </a:solidFill>
                <a:latin typeface="黑体"/>
                <a:cs typeface="黑体"/>
              </a:rPr>
              <a:t>成能源</a:t>
            </a:r>
            <a:r>
              <a:rPr dirty="0" sz="2000" spc="-10">
                <a:solidFill>
                  <a:srgbClr val="333333"/>
                </a:solidFill>
                <a:latin typeface="黑体"/>
                <a:cs typeface="黑体"/>
              </a:rPr>
              <a:t>节</a:t>
            </a:r>
            <a:r>
              <a:rPr dirty="0" sz="2000" spc="5">
                <a:solidFill>
                  <a:srgbClr val="333333"/>
                </a:solidFill>
                <a:latin typeface="黑体"/>
                <a:cs typeface="黑体"/>
              </a:rPr>
              <a:t>约</a:t>
            </a:r>
            <a:endParaRPr sz="2000">
              <a:latin typeface="黑体"/>
              <a:cs typeface="黑体"/>
            </a:endParaRPr>
          </a:p>
          <a:p>
            <a:pPr marL="433705">
              <a:lnSpc>
                <a:spcPct val="100000"/>
              </a:lnSpc>
              <a:spcBef>
                <a:spcPts val="605"/>
              </a:spcBef>
            </a:pPr>
            <a:r>
              <a:rPr dirty="0" sz="2000">
                <a:solidFill>
                  <a:srgbClr val="333333"/>
                </a:solidFill>
                <a:latin typeface="黑体"/>
                <a:cs typeface="黑体"/>
              </a:rPr>
              <a:t>型社会</a:t>
            </a:r>
            <a:endParaRPr sz="2000">
              <a:latin typeface="黑体"/>
              <a:cs typeface="黑体"/>
            </a:endParaRPr>
          </a:p>
        </p:txBody>
      </p:sp>
      <p:sp>
        <p:nvSpPr>
          <p:cNvPr id="5" name="object 5"/>
          <p:cNvSpPr txBox="1"/>
          <p:nvPr/>
        </p:nvSpPr>
        <p:spPr>
          <a:xfrm>
            <a:off x="6200647" y="1295222"/>
            <a:ext cx="5411470"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能</a:t>
            </a:r>
            <a:r>
              <a:rPr dirty="0" sz="2800" spc="-5">
                <a:solidFill>
                  <a:srgbClr val="C00000"/>
                </a:solidFill>
                <a:latin typeface="黑体"/>
                <a:cs typeface="黑体"/>
              </a:rPr>
              <a:t>源供给变革</a:t>
            </a:r>
            <a:r>
              <a:rPr dirty="0" sz="2800" spc="10">
                <a:solidFill>
                  <a:srgbClr val="C00000"/>
                </a:solidFill>
                <a:latin typeface="黑体"/>
                <a:cs typeface="黑体"/>
              </a:rPr>
              <a:t>，</a:t>
            </a:r>
            <a:r>
              <a:rPr dirty="0" sz="2400" spc="-15">
                <a:solidFill>
                  <a:srgbClr val="0000CC"/>
                </a:solidFill>
                <a:latin typeface="黑体"/>
                <a:cs typeface="黑体"/>
              </a:rPr>
              <a:t>建</a:t>
            </a:r>
            <a:r>
              <a:rPr dirty="0" sz="2400">
                <a:solidFill>
                  <a:srgbClr val="0000CC"/>
                </a:solidFill>
                <a:latin typeface="黑体"/>
                <a:cs typeface="黑体"/>
              </a:rPr>
              <a:t>立多元</a:t>
            </a:r>
            <a:r>
              <a:rPr dirty="0" sz="2400" spc="-10">
                <a:solidFill>
                  <a:srgbClr val="0000CC"/>
                </a:solidFill>
                <a:latin typeface="黑体"/>
                <a:cs typeface="黑体"/>
              </a:rPr>
              <a:t>供</a:t>
            </a:r>
            <a:r>
              <a:rPr dirty="0" sz="2400">
                <a:solidFill>
                  <a:srgbClr val="0000CC"/>
                </a:solidFill>
                <a:latin typeface="黑体"/>
                <a:cs typeface="黑体"/>
              </a:rPr>
              <a:t>应体系</a:t>
            </a:r>
            <a:endParaRPr sz="2400">
              <a:latin typeface="黑体"/>
              <a:cs typeface="黑体"/>
            </a:endParaRPr>
          </a:p>
        </p:txBody>
      </p:sp>
      <p:sp>
        <p:nvSpPr>
          <p:cNvPr id="6" name="object 6"/>
          <p:cNvSpPr txBox="1"/>
          <p:nvPr/>
        </p:nvSpPr>
        <p:spPr>
          <a:xfrm>
            <a:off x="6172200" y="1866900"/>
            <a:ext cx="5466715" cy="1579245"/>
          </a:xfrm>
          <a:prstGeom prst="rect">
            <a:avLst/>
          </a:prstGeom>
          <a:solidFill>
            <a:srgbClr val="C8F9FB"/>
          </a:solidFill>
        </p:spPr>
        <p:txBody>
          <a:bodyPr wrap="square" lIns="0" tIns="78105" rIns="0" bIns="0" rtlCol="0" vert="horz">
            <a:spAutoFit/>
          </a:bodyPr>
          <a:lstStyle/>
          <a:p>
            <a:pPr marL="434340" indent="-343535">
              <a:lnSpc>
                <a:spcPct val="100000"/>
              </a:lnSpc>
              <a:spcBef>
                <a:spcPts val="615"/>
              </a:spcBef>
              <a:buFont typeface="Wingdings"/>
              <a:buChar char=""/>
              <a:tabLst>
                <a:tab pos="434975" algn="l"/>
              </a:tabLst>
            </a:pPr>
            <a:r>
              <a:rPr dirty="0" sz="2000">
                <a:solidFill>
                  <a:srgbClr val="333333"/>
                </a:solidFill>
                <a:latin typeface="黑体"/>
                <a:cs typeface="黑体"/>
              </a:rPr>
              <a:t>大力推</a:t>
            </a:r>
            <a:r>
              <a:rPr dirty="0" sz="2000" spc="-15">
                <a:solidFill>
                  <a:srgbClr val="333333"/>
                </a:solidFill>
                <a:latin typeface="黑体"/>
                <a:cs typeface="黑体"/>
              </a:rPr>
              <a:t>进</a:t>
            </a:r>
            <a:r>
              <a:rPr dirty="0" sz="2000">
                <a:solidFill>
                  <a:srgbClr val="333333"/>
                </a:solidFill>
                <a:latin typeface="黑体"/>
                <a:cs typeface="黑体"/>
              </a:rPr>
              <a:t>煤</a:t>
            </a:r>
            <a:r>
              <a:rPr dirty="0" sz="2000" spc="-15">
                <a:solidFill>
                  <a:srgbClr val="333333"/>
                </a:solidFill>
                <a:latin typeface="黑体"/>
                <a:cs typeface="黑体"/>
              </a:rPr>
              <a:t>炭</a:t>
            </a:r>
            <a:r>
              <a:rPr dirty="0" sz="2000">
                <a:solidFill>
                  <a:srgbClr val="333333"/>
                </a:solidFill>
                <a:latin typeface="黑体"/>
                <a:cs typeface="黑体"/>
              </a:rPr>
              <a:t>清洁高</a:t>
            </a:r>
            <a:r>
              <a:rPr dirty="0" sz="2000" spc="-15">
                <a:solidFill>
                  <a:srgbClr val="333333"/>
                </a:solidFill>
                <a:latin typeface="黑体"/>
                <a:cs typeface="黑体"/>
              </a:rPr>
              <a:t>效</a:t>
            </a:r>
            <a:r>
              <a:rPr dirty="0" sz="2000">
                <a:solidFill>
                  <a:srgbClr val="333333"/>
                </a:solidFill>
                <a:latin typeface="黑体"/>
                <a:cs typeface="黑体"/>
              </a:rPr>
              <a:t>利用</a:t>
            </a:r>
            <a:endParaRPr sz="2000">
              <a:latin typeface="黑体"/>
              <a:cs typeface="黑体"/>
            </a:endParaRPr>
          </a:p>
          <a:p>
            <a:pPr marL="434340" indent="-343535">
              <a:lnSpc>
                <a:spcPct val="100000"/>
              </a:lnSpc>
              <a:spcBef>
                <a:spcPts val="600"/>
              </a:spcBef>
              <a:buFont typeface="Wingdings"/>
              <a:buChar char=""/>
              <a:tabLst>
                <a:tab pos="434975" algn="l"/>
              </a:tabLst>
            </a:pPr>
            <a:r>
              <a:rPr dirty="0" sz="2000">
                <a:solidFill>
                  <a:srgbClr val="333333"/>
                </a:solidFill>
                <a:latin typeface="黑体"/>
                <a:cs typeface="黑体"/>
              </a:rPr>
              <a:t>着力发</a:t>
            </a:r>
            <a:r>
              <a:rPr dirty="0" sz="2000" spc="-15">
                <a:solidFill>
                  <a:srgbClr val="333333"/>
                </a:solidFill>
                <a:latin typeface="黑体"/>
                <a:cs typeface="黑体"/>
              </a:rPr>
              <a:t>展</a:t>
            </a:r>
            <a:r>
              <a:rPr dirty="0" sz="2000">
                <a:solidFill>
                  <a:srgbClr val="333333"/>
                </a:solidFill>
                <a:latin typeface="黑体"/>
                <a:cs typeface="黑体"/>
              </a:rPr>
              <a:t>非</a:t>
            </a:r>
            <a:r>
              <a:rPr dirty="0" sz="2000" spc="-15">
                <a:solidFill>
                  <a:srgbClr val="333333"/>
                </a:solidFill>
                <a:latin typeface="黑体"/>
                <a:cs typeface="黑体"/>
              </a:rPr>
              <a:t>煤</a:t>
            </a:r>
            <a:r>
              <a:rPr dirty="0" sz="2000">
                <a:solidFill>
                  <a:srgbClr val="333333"/>
                </a:solidFill>
                <a:latin typeface="黑体"/>
                <a:cs typeface="黑体"/>
              </a:rPr>
              <a:t>能源，</a:t>
            </a:r>
            <a:r>
              <a:rPr dirty="0" sz="2000" spc="-15">
                <a:solidFill>
                  <a:srgbClr val="333333"/>
                </a:solidFill>
                <a:latin typeface="黑体"/>
                <a:cs typeface="黑体"/>
              </a:rPr>
              <a:t>形</a:t>
            </a:r>
            <a:r>
              <a:rPr dirty="0" sz="2000">
                <a:solidFill>
                  <a:srgbClr val="333333"/>
                </a:solidFill>
                <a:latin typeface="黑体"/>
                <a:cs typeface="黑体"/>
              </a:rPr>
              <a:t>成</a:t>
            </a:r>
            <a:r>
              <a:rPr dirty="0" sz="2000" spc="-15">
                <a:solidFill>
                  <a:srgbClr val="333333"/>
                </a:solidFill>
                <a:latin typeface="黑体"/>
                <a:cs typeface="黑体"/>
              </a:rPr>
              <a:t>煤</a:t>
            </a:r>
            <a:r>
              <a:rPr dirty="0" sz="2000">
                <a:solidFill>
                  <a:srgbClr val="333333"/>
                </a:solidFill>
                <a:latin typeface="黑体"/>
                <a:cs typeface="黑体"/>
              </a:rPr>
              <a:t>、油、</a:t>
            </a:r>
            <a:r>
              <a:rPr dirty="0" sz="2000" spc="-15">
                <a:solidFill>
                  <a:srgbClr val="333333"/>
                </a:solidFill>
                <a:latin typeface="黑体"/>
                <a:cs typeface="黑体"/>
              </a:rPr>
              <a:t>气</a:t>
            </a:r>
            <a:r>
              <a:rPr dirty="0" sz="2000">
                <a:solidFill>
                  <a:srgbClr val="333333"/>
                </a:solidFill>
                <a:latin typeface="黑体"/>
                <a:cs typeface="黑体"/>
              </a:rPr>
              <a:t>、</a:t>
            </a:r>
            <a:r>
              <a:rPr dirty="0" sz="2000" spc="-15">
                <a:solidFill>
                  <a:srgbClr val="333333"/>
                </a:solidFill>
                <a:latin typeface="黑体"/>
                <a:cs typeface="黑体"/>
              </a:rPr>
              <a:t>核</a:t>
            </a:r>
            <a:r>
              <a:rPr dirty="0" sz="2000">
                <a:solidFill>
                  <a:srgbClr val="333333"/>
                </a:solidFill>
                <a:latin typeface="黑体"/>
                <a:cs typeface="黑体"/>
              </a:rPr>
              <a:t>、</a:t>
            </a:r>
            <a:endParaRPr sz="2000">
              <a:latin typeface="黑体"/>
              <a:cs typeface="黑体"/>
            </a:endParaRPr>
          </a:p>
          <a:p>
            <a:pPr marL="434340">
              <a:lnSpc>
                <a:spcPct val="100000"/>
              </a:lnSpc>
              <a:spcBef>
                <a:spcPts val="600"/>
              </a:spcBef>
            </a:pPr>
            <a:r>
              <a:rPr dirty="0" sz="2000" spc="5">
                <a:solidFill>
                  <a:srgbClr val="333333"/>
                </a:solidFill>
                <a:latin typeface="黑体"/>
                <a:cs typeface="黑体"/>
              </a:rPr>
              <a:t>新能</a:t>
            </a:r>
            <a:r>
              <a:rPr dirty="0" sz="2000" spc="-5">
                <a:solidFill>
                  <a:srgbClr val="333333"/>
                </a:solidFill>
                <a:latin typeface="黑体"/>
                <a:cs typeface="黑体"/>
              </a:rPr>
              <a:t>源</a:t>
            </a:r>
            <a:r>
              <a:rPr dirty="0" sz="2000" spc="-10">
                <a:solidFill>
                  <a:srgbClr val="333333"/>
                </a:solidFill>
                <a:latin typeface="黑体"/>
                <a:cs typeface="黑体"/>
              </a:rPr>
              <a:t>、</a:t>
            </a:r>
            <a:r>
              <a:rPr dirty="0" sz="2000" spc="5">
                <a:solidFill>
                  <a:srgbClr val="333333"/>
                </a:solidFill>
                <a:latin typeface="黑体"/>
                <a:cs typeface="黑体"/>
              </a:rPr>
              <a:t>可</a:t>
            </a:r>
            <a:r>
              <a:rPr dirty="0" sz="2000" spc="-15">
                <a:solidFill>
                  <a:srgbClr val="333333"/>
                </a:solidFill>
                <a:latin typeface="黑体"/>
                <a:cs typeface="黑体"/>
              </a:rPr>
              <a:t>再</a:t>
            </a:r>
            <a:r>
              <a:rPr dirty="0" sz="2000" spc="5">
                <a:solidFill>
                  <a:srgbClr val="333333"/>
                </a:solidFill>
                <a:latin typeface="黑体"/>
                <a:cs typeface="黑体"/>
              </a:rPr>
              <a:t>生能</a:t>
            </a:r>
            <a:r>
              <a:rPr dirty="0" sz="2000" spc="-5">
                <a:solidFill>
                  <a:srgbClr val="333333"/>
                </a:solidFill>
                <a:latin typeface="黑体"/>
                <a:cs typeface="黑体"/>
              </a:rPr>
              <a:t>源</a:t>
            </a:r>
            <a:r>
              <a:rPr dirty="0" sz="2000" spc="-10">
                <a:solidFill>
                  <a:srgbClr val="333333"/>
                </a:solidFill>
                <a:latin typeface="黑体"/>
                <a:cs typeface="黑体"/>
              </a:rPr>
              <a:t>多</a:t>
            </a:r>
            <a:r>
              <a:rPr dirty="0" sz="2000" spc="5">
                <a:solidFill>
                  <a:srgbClr val="333333"/>
                </a:solidFill>
                <a:latin typeface="黑体"/>
                <a:cs typeface="黑体"/>
              </a:rPr>
              <a:t>轮</a:t>
            </a:r>
            <a:r>
              <a:rPr dirty="0" sz="2000" spc="-15">
                <a:solidFill>
                  <a:srgbClr val="333333"/>
                </a:solidFill>
                <a:latin typeface="黑体"/>
                <a:cs typeface="黑体"/>
              </a:rPr>
              <a:t>驱</a:t>
            </a:r>
            <a:r>
              <a:rPr dirty="0" sz="2000" spc="5">
                <a:solidFill>
                  <a:srgbClr val="333333"/>
                </a:solidFill>
                <a:latin typeface="黑体"/>
                <a:cs typeface="黑体"/>
              </a:rPr>
              <a:t>动能</a:t>
            </a:r>
            <a:r>
              <a:rPr dirty="0" sz="2000" spc="-5">
                <a:solidFill>
                  <a:srgbClr val="333333"/>
                </a:solidFill>
                <a:latin typeface="黑体"/>
                <a:cs typeface="黑体"/>
              </a:rPr>
              <a:t>源</a:t>
            </a:r>
            <a:r>
              <a:rPr dirty="0" sz="2000" spc="-10">
                <a:solidFill>
                  <a:srgbClr val="333333"/>
                </a:solidFill>
                <a:latin typeface="黑体"/>
                <a:cs typeface="黑体"/>
              </a:rPr>
              <a:t>供</a:t>
            </a:r>
            <a:r>
              <a:rPr dirty="0" sz="2000" spc="5">
                <a:solidFill>
                  <a:srgbClr val="333333"/>
                </a:solidFill>
                <a:latin typeface="黑体"/>
                <a:cs typeface="黑体"/>
              </a:rPr>
              <a:t>应</a:t>
            </a:r>
            <a:r>
              <a:rPr dirty="0" sz="2000" spc="-15">
                <a:solidFill>
                  <a:srgbClr val="333333"/>
                </a:solidFill>
                <a:latin typeface="黑体"/>
                <a:cs typeface="黑体"/>
              </a:rPr>
              <a:t>体</a:t>
            </a:r>
            <a:r>
              <a:rPr dirty="0" sz="2000" spc="5">
                <a:solidFill>
                  <a:srgbClr val="333333"/>
                </a:solidFill>
                <a:latin typeface="黑体"/>
                <a:cs typeface="黑体"/>
              </a:rPr>
              <a:t>系</a:t>
            </a:r>
            <a:endParaRPr sz="2000">
              <a:latin typeface="黑体"/>
              <a:cs typeface="黑体"/>
            </a:endParaRPr>
          </a:p>
          <a:p>
            <a:pPr marL="434340" indent="-343535">
              <a:lnSpc>
                <a:spcPct val="100000"/>
              </a:lnSpc>
              <a:spcBef>
                <a:spcPts val="605"/>
              </a:spcBef>
              <a:buFont typeface="Wingdings"/>
              <a:buChar char=""/>
              <a:tabLst>
                <a:tab pos="434975" algn="l"/>
              </a:tabLst>
            </a:pPr>
            <a:r>
              <a:rPr dirty="0" sz="2000">
                <a:solidFill>
                  <a:srgbClr val="333333"/>
                </a:solidFill>
                <a:latin typeface="黑体"/>
                <a:cs typeface="黑体"/>
              </a:rPr>
              <a:t>同步加</a:t>
            </a:r>
            <a:r>
              <a:rPr dirty="0" sz="2000" spc="-15">
                <a:solidFill>
                  <a:srgbClr val="333333"/>
                </a:solidFill>
                <a:latin typeface="黑体"/>
                <a:cs typeface="黑体"/>
              </a:rPr>
              <a:t>强</a:t>
            </a:r>
            <a:r>
              <a:rPr dirty="0" sz="2000">
                <a:solidFill>
                  <a:srgbClr val="333333"/>
                </a:solidFill>
                <a:latin typeface="黑体"/>
                <a:cs typeface="黑体"/>
              </a:rPr>
              <a:t>能</a:t>
            </a:r>
            <a:r>
              <a:rPr dirty="0" sz="2000" spc="-15">
                <a:solidFill>
                  <a:srgbClr val="333333"/>
                </a:solidFill>
                <a:latin typeface="黑体"/>
                <a:cs typeface="黑体"/>
              </a:rPr>
              <a:t>源</a:t>
            </a:r>
            <a:r>
              <a:rPr dirty="0" sz="2000">
                <a:solidFill>
                  <a:srgbClr val="333333"/>
                </a:solidFill>
                <a:latin typeface="黑体"/>
                <a:cs typeface="黑体"/>
              </a:rPr>
              <a:t>输配网</a:t>
            </a:r>
            <a:r>
              <a:rPr dirty="0" sz="2000" spc="-15">
                <a:solidFill>
                  <a:srgbClr val="333333"/>
                </a:solidFill>
                <a:latin typeface="黑体"/>
                <a:cs typeface="黑体"/>
              </a:rPr>
              <a:t>络</a:t>
            </a:r>
            <a:r>
              <a:rPr dirty="0" sz="2000">
                <a:solidFill>
                  <a:srgbClr val="333333"/>
                </a:solidFill>
                <a:latin typeface="黑体"/>
                <a:cs typeface="黑体"/>
              </a:rPr>
              <a:t>和</a:t>
            </a:r>
            <a:r>
              <a:rPr dirty="0" sz="2000" spc="-15">
                <a:solidFill>
                  <a:srgbClr val="333333"/>
                </a:solidFill>
                <a:latin typeface="黑体"/>
                <a:cs typeface="黑体"/>
              </a:rPr>
              <a:t>储</a:t>
            </a:r>
            <a:r>
              <a:rPr dirty="0" sz="2000">
                <a:solidFill>
                  <a:srgbClr val="333333"/>
                </a:solidFill>
                <a:latin typeface="黑体"/>
                <a:cs typeface="黑体"/>
              </a:rPr>
              <a:t>备设施</a:t>
            </a:r>
            <a:r>
              <a:rPr dirty="0" sz="2000" spc="-15">
                <a:solidFill>
                  <a:srgbClr val="333333"/>
                </a:solidFill>
                <a:latin typeface="黑体"/>
                <a:cs typeface="黑体"/>
              </a:rPr>
              <a:t>建</a:t>
            </a:r>
            <a:r>
              <a:rPr dirty="0" sz="2000">
                <a:solidFill>
                  <a:srgbClr val="333333"/>
                </a:solidFill>
                <a:latin typeface="黑体"/>
                <a:cs typeface="黑体"/>
              </a:rPr>
              <a:t>设</a:t>
            </a:r>
            <a:endParaRPr sz="2000">
              <a:latin typeface="黑体"/>
              <a:cs typeface="黑体"/>
            </a:endParaRPr>
          </a:p>
        </p:txBody>
      </p:sp>
      <p:sp>
        <p:nvSpPr>
          <p:cNvPr id="7" name="object 7"/>
          <p:cNvSpPr txBox="1"/>
          <p:nvPr/>
        </p:nvSpPr>
        <p:spPr>
          <a:xfrm>
            <a:off x="626160" y="4107941"/>
            <a:ext cx="4801870"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a:solidFill>
                  <a:srgbClr val="C00000"/>
                </a:solidFill>
                <a:latin typeface="黑体"/>
                <a:cs typeface="黑体"/>
              </a:rPr>
              <a:t>能</a:t>
            </a:r>
            <a:r>
              <a:rPr dirty="0" sz="2800" spc="-5">
                <a:solidFill>
                  <a:srgbClr val="C00000"/>
                </a:solidFill>
                <a:latin typeface="黑体"/>
                <a:cs typeface="黑体"/>
              </a:rPr>
              <a:t>源技术</a:t>
            </a:r>
            <a:r>
              <a:rPr dirty="0" sz="2800">
                <a:solidFill>
                  <a:srgbClr val="C00000"/>
                </a:solidFill>
                <a:latin typeface="黑体"/>
                <a:cs typeface="黑体"/>
              </a:rPr>
              <a:t>革命</a:t>
            </a:r>
            <a:r>
              <a:rPr dirty="0" sz="2800" spc="5">
                <a:solidFill>
                  <a:srgbClr val="0000CC"/>
                </a:solidFill>
                <a:latin typeface="黑体"/>
                <a:cs typeface="黑体"/>
              </a:rPr>
              <a:t>，</a:t>
            </a:r>
            <a:r>
              <a:rPr dirty="0" sz="2400" spc="-10">
                <a:solidFill>
                  <a:srgbClr val="0000CC"/>
                </a:solidFill>
                <a:latin typeface="黑体"/>
                <a:cs typeface="黑体"/>
              </a:rPr>
              <a:t>带</a:t>
            </a:r>
            <a:r>
              <a:rPr dirty="0" sz="2400">
                <a:solidFill>
                  <a:srgbClr val="0000CC"/>
                </a:solidFill>
                <a:latin typeface="黑体"/>
                <a:cs typeface="黑体"/>
              </a:rPr>
              <a:t>动产业</a:t>
            </a:r>
            <a:r>
              <a:rPr dirty="0" sz="2400" spc="5">
                <a:solidFill>
                  <a:srgbClr val="0000CC"/>
                </a:solidFill>
                <a:latin typeface="黑体"/>
                <a:cs typeface="黑体"/>
              </a:rPr>
              <a:t>升</a:t>
            </a:r>
            <a:r>
              <a:rPr dirty="0" sz="2400">
                <a:solidFill>
                  <a:srgbClr val="0000CC"/>
                </a:solidFill>
                <a:latin typeface="黑体"/>
                <a:cs typeface="黑体"/>
              </a:rPr>
              <a:t>级</a:t>
            </a:r>
            <a:endParaRPr sz="2400">
              <a:latin typeface="黑体"/>
              <a:cs typeface="黑体"/>
            </a:endParaRPr>
          </a:p>
        </p:txBody>
      </p:sp>
      <p:sp>
        <p:nvSpPr>
          <p:cNvPr id="8" name="object 8"/>
          <p:cNvSpPr txBox="1"/>
          <p:nvPr/>
        </p:nvSpPr>
        <p:spPr>
          <a:xfrm>
            <a:off x="528827" y="4664964"/>
            <a:ext cx="5084445" cy="1579245"/>
          </a:xfrm>
          <a:prstGeom prst="rect">
            <a:avLst/>
          </a:prstGeom>
          <a:solidFill>
            <a:srgbClr val="C8F9FB"/>
          </a:solidFill>
        </p:spPr>
        <p:txBody>
          <a:bodyPr wrap="square" lIns="0" tIns="3175" rIns="0" bIns="0" rtlCol="0" vert="horz">
            <a:spAutoFit/>
          </a:bodyPr>
          <a:lstStyle/>
          <a:p>
            <a:pPr marL="433705" marR="64769" indent="-342900">
              <a:lnSpc>
                <a:spcPct val="125000"/>
              </a:lnSpc>
              <a:spcBef>
                <a:spcPts val="25"/>
              </a:spcBef>
              <a:buFont typeface="Wingdings"/>
              <a:buChar char=""/>
              <a:tabLst>
                <a:tab pos="434340" algn="l"/>
              </a:tabLst>
            </a:pPr>
            <a:r>
              <a:rPr dirty="0" sz="2000">
                <a:solidFill>
                  <a:srgbClr val="333333"/>
                </a:solidFill>
                <a:latin typeface="黑体"/>
                <a:cs typeface="黑体"/>
              </a:rPr>
              <a:t>以绿</a:t>
            </a:r>
            <a:r>
              <a:rPr dirty="0" sz="2000" spc="5">
                <a:solidFill>
                  <a:srgbClr val="333333"/>
                </a:solidFill>
                <a:latin typeface="黑体"/>
                <a:cs typeface="黑体"/>
              </a:rPr>
              <a:t>色</a:t>
            </a:r>
            <a:r>
              <a:rPr dirty="0" sz="2000" spc="-10">
                <a:solidFill>
                  <a:srgbClr val="333333"/>
                </a:solidFill>
                <a:latin typeface="黑体"/>
                <a:cs typeface="黑体"/>
              </a:rPr>
              <a:t>低</a:t>
            </a:r>
            <a:r>
              <a:rPr dirty="0" sz="2000">
                <a:solidFill>
                  <a:srgbClr val="333333"/>
                </a:solidFill>
                <a:latin typeface="黑体"/>
                <a:cs typeface="黑体"/>
              </a:rPr>
              <a:t>碳</a:t>
            </a:r>
            <a:r>
              <a:rPr dirty="0" sz="2000" spc="-10">
                <a:solidFill>
                  <a:srgbClr val="333333"/>
                </a:solidFill>
                <a:latin typeface="黑体"/>
                <a:cs typeface="黑体"/>
              </a:rPr>
              <a:t>为</a:t>
            </a:r>
            <a:r>
              <a:rPr dirty="0" sz="2000">
                <a:solidFill>
                  <a:srgbClr val="333333"/>
                </a:solidFill>
                <a:latin typeface="黑体"/>
                <a:cs typeface="黑体"/>
              </a:rPr>
              <a:t>方向</a:t>
            </a:r>
            <a:r>
              <a:rPr dirty="0" sz="2000" spc="5">
                <a:solidFill>
                  <a:srgbClr val="333333"/>
                </a:solidFill>
                <a:latin typeface="黑体"/>
                <a:cs typeface="黑体"/>
              </a:rPr>
              <a:t>，</a:t>
            </a:r>
            <a:r>
              <a:rPr dirty="0" sz="2000" spc="-10">
                <a:solidFill>
                  <a:srgbClr val="333333"/>
                </a:solidFill>
                <a:latin typeface="黑体"/>
                <a:cs typeface="黑体"/>
              </a:rPr>
              <a:t>分</a:t>
            </a:r>
            <a:r>
              <a:rPr dirty="0" sz="2000">
                <a:solidFill>
                  <a:srgbClr val="333333"/>
                </a:solidFill>
                <a:latin typeface="黑体"/>
                <a:cs typeface="黑体"/>
              </a:rPr>
              <a:t>类</a:t>
            </a:r>
            <a:r>
              <a:rPr dirty="0" sz="2000" spc="-10">
                <a:solidFill>
                  <a:srgbClr val="333333"/>
                </a:solidFill>
                <a:latin typeface="黑体"/>
                <a:cs typeface="黑体"/>
              </a:rPr>
              <a:t>推</a:t>
            </a:r>
            <a:r>
              <a:rPr dirty="0" sz="2000">
                <a:solidFill>
                  <a:srgbClr val="333333"/>
                </a:solidFill>
                <a:latin typeface="黑体"/>
                <a:cs typeface="黑体"/>
              </a:rPr>
              <a:t>动技</a:t>
            </a:r>
            <a:r>
              <a:rPr dirty="0" sz="2000" spc="5">
                <a:solidFill>
                  <a:srgbClr val="333333"/>
                </a:solidFill>
                <a:latin typeface="黑体"/>
                <a:cs typeface="黑体"/>
              </a:rPr>
              <a:t>术</a:t>
            </a:r>
            <a:r>
              <a:rPr dirty="0" sz="2000" spc="-10">
                <a:solidFill>
                  <a:srgbClr val="333333"/>
                </a:solidFill>
                <a:latin typeface="黑体"/>
                <a:cs typeface="黑体"/>
              </a:rPr>
              <a:t>创</a:t>
            </a:r>
            <a:r>
              <a:rPr dirty="0" sz="2000">
                <a:solidFill>
                  <a:srgbClr val="333333"/>
                </a:solidFill>
                <a:latin typeface="黑体"/>
                <a:cs typeface="黑体"/>
              </a:rPr>
              <a:t>新、 </a:t>
            </a:r>
            <a:r>
              <a:rPr dirty="0" sz="2000">
                <a:solidFill>
                  <a:srgbClr val="333333"/>
                </a:solidFill>
                <a:latin typeface="黑体"/>
                <a:cs typeface="黑体"/>
              </a:rPr>
              <a:t>产业</a:t>
            </a:r>
            <a:r>
              <a:rPr dirty="0" sz="2000" spc="5">
                <a:solidFill>
                  <a:srgbClr val="333333"/>
                </a:solidFill>
                <a:latin typeface="黑体"/>
                <a:cs typeface="黑体"/>
              </a:rPr>
              <a:t>创</a:t>
            </a:r>
            <a:r>
              <a:rPr dirty="0" sz="2000" spc="-10">
                <a:solidFill>
                  <a:srgbClr val="333333"/>
                </a:solidFill>
                <a:latin typeface="黑体"/>
                <a:cs typeface="黑体"/>
              </a:rPr>
              <a:t>新</a:t>
            </a:r>
            <a:r>
              <a:rPr dirty="0" sz="2000">
                <a:solidFill>
                  <a:srgbClr val="333333"/>
                </a:solidFill>
                <a:latin typeface="黑体"/>
                <a:cs typeface="黑体"/>
              </a:rPr>
              <a:t>、</a:t>
            </a:r>
            <a:r>
              <a:rPr dirty="0" sz="2000" spc="-10">
                <a:solidFill>
                  <a:srgbClr val="333333"/>
                </a:solidFill>
                <a:latin typeface="黑体"/>
                <a:cs typeface="黑体"/>
              </a:rPr>
              <a:t>商</a:t>
            </a:r>
            <a:r>
              <a:rPr dirty="0" sz="2000">
                <a:solidFill>
                  <a:srgbClr val="333333"/>
                </a:solidFill>
                <a:latin typeface="黑体"/>
                <a:cs typeface="黑体"/>
              </a:rPr>
              <a:t>业模</a:t>
            </a:r>
            <a:r>
              <a:rPr dirty="0" sz="2000" spc="5">
                <a:solidFill>
                  <a:srgbClr val="333333"/>
                </a:solidFill>
                <a:latin typeface="黑体"/>
                <a:cs typeface="黑体"/>
              </a:rPr>
              <a:t>式</a:t>
            </a:r>
            <a:r>
              <a:rPr dirty="0" sz="2000" spc="-10">
                <a:solidFill>
                  <a:srgbClr val="333333"/>
                </a:solidFill>
                <a:latin typeface="黑体"/>
                <a:cs typeface="黑体"/>
              </a:rPr>
              <a:t>创</a:t>
            </a:r>
            <a:r>
              <a:rPr dirty="0" sz="2000">
                <a:solidFill>
                  <a:srgbClr val="333333"/>
                </a:solidFill>
                <a:latin typeface="黑体"/>
                <a:cs typeface="黑体"/>
              </a:rPr>
              <a:t>新</a:t>
            </a:r>
            <a:endParaRPr sz="2000">
              <a:latin typeface="黑体"/>
              <a:cs typeface="黑体"/>
            </a:endParaRPr>
          </a:p>
          <a:p>
            <a:pPr marL="433705" indent="-343535">
              <a:lnSpc>
                <a:spcPct val="100000"/>
              </a:lnSpc>
              <a:spcBef>
                <a:spcPts val="600"/>
              </a:spcBef>
              <a:buFont typeface="Wingdings"/>
              <a:buChar char=""/>
              <a:tabLst>
                <a:tab pos="434340" algn="l"/>
              </a:tabLst>
            </a:pPr>
            <a:r>
              <a:rPr dirty="0" sz="2000">
                <a:solidFill>
                  <a:srgbClr val="333333"/>
                </a:solidFill>
                <a:latin typeface="黑体"/>
                <a:cs typeface="黑体"/>
              </a:rPr>
              <a:t>把能</a:t>
            </a:r>
            <a:r>
              <a:rPr dirty="0" sz="2000" spc="5">
                <a:solidFill>
                  <a:srgbClr val="333333"/>
                </a:solidFill>
                <a:latin typeface="黑体"/>
                <a:cs typeface="黑体"/>
              </a:rPr>
              <a:t>源</a:t>
            </a:r>
            <a:r>
              <a:rPr dirty="0" sz="2000" spc="-10">
                <a:solidFill>
                  <a:srgbClr val="333333"/>
                </a:solidFill>
                <a:latin typeface="黑体"/>
                <a:cs typeface="黑体"/>
              </a:rPr>
              <a:t>技</a:t>
            </a:r>
            <a:r>
              <a:rPr dirty="0" sz="2000">
                <a:solidFill>
                  <a:srgbClr val="333333"/>
                </a:solidFill>
                <a:latin typeface="黑体"/>
                <a:cs typeface="黑体"/>
              </a:rPr>
              <a:t>术</a:t>
            </a:r>
            <a:r>
              <a:rPr dirty="0" sz="2000" spc="-10">
                <a:solidFill>
                  <a:srgbClr val="333333"/>
                </a:solidFill>
                <a:latin typeface="黑体"/>
                <a:cs typeface="黑体"/>
              </a:rPr>
              <a:t>及</a:t>
            </a:r>
            <a:r>
              <a:rPr dirty="0" sz="2000">
                <a:solidFill>
                  <a:srgbClr val="333333"/>
                </a:solidFill>
                <a:latin typeface="黑体"/>
                <a:cs typeface="黑体"/>
              </a:rPr>
              <a:t>其关</a:t>
            </a:r>
            <a:r>
              <a:rPr dirty="0" sz="2000" spc="5">
                <a:solidFill>
                  <a:srgbClr val="333333"/>
                </a:solidFill>
                <a:latin typeface="黑体"/>
                <a:cs typeface="黑体"/>
              </a:rPr>
              <a:t>联</a:t>
            </a:r>
            <a:r>
              <a:rPr dirty="0" sz="2000" spc="-10">
                <a:solidFill>
                  <a:srgbClr val="333333"/>
                </a:solidFill>
                <a:latin typeface="黑体"/>
                <a:cs typeface="黑体"/>
              </a:rPr>
              <a:t>产</a:t>
            </a:r>
            <a:r>
              <a:rPr dirty="0" sz="2000">
                <a:solidFill>
                  <a:srgbClr val="333333"/>
                </a:solidFill>
                <a:latin typeface="黑体"/>
                <a:cs typeface="黑体"/>
              </a:rPr>
              <a:t>业</a:t>
            </a:r>
            <a:r>
              <a:rPr dirty="0" sz="2000" spc="-10">
                <a:solidFill>
                  <a:srgbClr val="333333"/>
                </a:solidFill>
                <a:latin typeface="黑体"/>
                <a:cs typeface="黑体"/>
              </a:rPr>
              <a:t>培</a:t>
            </a:r>
            <a:r>
              <a:rPr dirty="0" sz="2000">
                <a:solidFill>
                  <a:srgbClr val="333333"/>
                </a:solidFill>
                <a:latin typeface="黑体"/>
                <a:cs typeface="黑体"/>
              </a:rPr>
              <a:t>育成</a:t>
            </a:r>
            <a:r>
              <a:rPr dirty="0" sz="2000" spc="5">
                <a:solidFill>
                  <a:srgbClr val="333333"/>
                </a:solidFill>
                <a:latin typeface="黑体"/>
                <a:cs typeface="黑体"/>
              </a:rPr>
              <a:t>带</a:t>
            </a:r>
            <a:r>
              <a:rPr dirty="0" sz="2000" spc="-10">
                <a:solidFill>
                  <a:srgbClr val="333333"/>
                </a:solidFill>
                <a:latin typeface="黑体"/>
                <a:cs typeface="黑体"/>
              </a:rPr>
              <a:t>动</a:t>
            </a:r>
            <a:r>
              <a:rPr dirty="0" sz="2000">
                <a:solidFill>
                  <a:srgbClr val="333333"/>
                </a:solidFill>
                <a:latin typeface="黑体"/>
                <a:cs typeface="黑体"/>
              </a:rPr>
              <a:t>我</a:t>
            </a:r>
            <a:endParaRPr sz="2000">
              <a:latin typeface="黑体"/>
              <a:cs typeface="黑体"/>
            </a:endParaRPr>
          </a:p>
          <a:p>
            <a:pPr marL="433705">
              <a:lnSpc>
                <a:spcPct val="100000"/>
              </a:lnSpc>
              <a:spcBef>
                <a:spcPts val="600"/>
              </a:spcBef>
            </a:pPr>
            <a:r>
              <a:rPr dirty="0" sz="2000" spc="5">
                <a:solidFill>
                  <a:srgbClr val="333333"/>
                </a:solidFill>
                <a:latin typeface="黑体"/>
                <a:cs typeface="黑体"/>
              </a:rPr>
              <a:t>国产业</a:t>
            </a:r>
            <a:r>
              <a:rPr dirty="0" sz="2000" spc="-10">
                <a:solidFill>
                  <a:srgbClr val="333333"/>
                </a:solidFill>
                <a:latin typeface="黑体"/>
                <a:cs typeface="黑体"/>
              </a:rPr>
              <a:t>升</a:t>
            </a:r>
            <a:r>
              <a:rPr dirty="0" sz="2000" spc="5">
                <a:solidFill>
                  <a:srgbClr val="333333"/>
                </a:solidFill>
                <a:latin typeface="黑体"/>
                <a:cs typeface="黑体"/>
              </a:rPr>
              <a:t>级</a:t>
            </a:r>
            <a:r>
              <a:rPr dirty="0" sz="2000" spc="-10">
                <a:solidFill>
                  <a:srgbClr val="333333"/>
                </a:solidFill>
                <a:latin typeface="黑体"/>
                <a:cs typeface="黑体"/>
              </a:rPr>
              <a:t>的</a:t>
            </a:r>
            <a:r>
              <a:rPr dirty="0" sz="2000" spc="5">
                <a:solidFill>
                  <a:srgbClr val="333333"/>
                </a:solidFill>
                <a:latin typeface="黑体"/>
                <a:cs typeface="黑体"/>
              </a:rPr>
              <a:t>新增长点</a:t>
            </a:r>
            <a:endParaRPr sz="2000">
              <a:latin typeface="黑体"/>
              <a:cs typeface="黑体"/>
            </a:endParaRPr>
          </a:p>
        </p:txBody>
      </p:sp>
      <p:sp>
        <p:nvSpPr>
          <p:cNvPr id="9" name="object 9"/>
          <p:cNvSpPr txBox="1"/>
          <p:nvPr/>
        </p:nvSpPr>
        <p:spPr>
          <a:xfrm>
            <a:off x="6262242" y="4069460"/>
            <a:ext cx="5715635"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spc="5">
                <a:solidFill>
                  <a:srgbClr val="C00000"/>
                </a:solidFill>
                <a:latin typeface="黑体"/>
                <a:cs typeface="黑体"/>
              </a:rPr>
              <a:t>能</a:t>
            </a:r>
            <a:r>
              <a:rPr dirty="0" sz="2800" spc="-5">
                <a:solidFill>
                  <a:srgbClr val="C00000"/>
                </a:solidFill>
                <a:latin typeface="黑体"/>
                <a:cs typeface="黑体"/>
              </a:rPr>
              <a:t>源体制</a:t>
            </a:r>
            <a:r>
              <a:rPr dirty="0" sz="2800" spc="10">
                <a:solidFill>
                  <a:srgbClr val="C00000"/>
                </a:solidFill>
                <a:latin typeface="黑体"/>
                <a:cs typeface="黑体"/>
              </a:rPr>
              <a:t>革</a:t>
            </a:r>
            <a:r>
              <a:rPr dirty="0" sz="2800" spc="-5">
                <a:solidFill>
                  <a:srgbClr val="C00000"/>
                </a:solidFill>
                <a:latin typeface="黑体"/>
                <a:cs typeface="黑体"/>
              </a:rPr>
              <a:t>命</a:t>
            </a:r>
            <a:r>
              <a:rPr dirty="0" sz="2800" spc="5">
                <a:solidFill>
                  <a:srgbClr val="C00000"/>
                </a:solidFill>
                <a:latin typeface="黑体"/>
                <a:cs typeface="黑体"/>
              </a:rPr>
              <a:t>，</a:t>
            </a:r>
            <a:r>
              <a:rPr dirty="0" sz="2400" spc="-15">
                <a:solidFill>
                  <a:srgbClr val="0000CC"/>
                </a:solidFill>
                <a:latin typeface="黑体"/>
                <a:cs typeface="黑体"/>
              </a:rPr>
              <a:t>打</a:t>
            </a:r>
            <a:r>
              <a:rPr dirty="0" sz="2400">
                <a:solidFill>
                  <a:srgbClr val="0000CC"/>
                </a:solidFill>
                <a:latin typeface="黑体"/>
                <a:cs typeface="黑体"/>
              </a:rPr>
              <a:t>通能源发展快车道</a:t>
            </a:r>
            <a:endParaRPr sz="2400">
              <a:latin typeface="黑体"/>
              <a:cs typeface="黑体"/>
            </a:endParaRPr>
          </a:p>
        </p:txBody>
      </p:sp>
      <p:sp>
        <p:nvSpPr>
          <p:cNvPr id="10" name="object 10"/>
          <p:cNvSpPr txBox="1"/>
          <p:nvPr/>
        </p:nvSpPr>
        <p:spPr>
          <a:xfrm>
            <a:off x="6257544" y="4664964"/>
            <a:ext cx="5381625" cy="1579245"/>
          </a:xfrm>
          <a:prstGeom prst="rect">
            <a:avLst/>
          </a:prstGeom>
          <a:solidFill>
            <a:srgbClr val="C8F9FB"/>
          </a:solidFill>
        </p:spPr>
        <p:txBody>
          <a:bodyPr wrap="square" lIns="0" tIns="3175" rIns="0" bIns="0" rtlCol="0" vert="horz">
            <a:spAutoFit/>
          </a:bodyPr>
          <a:lstStyle/>
          <a:p>
            <a:pPr marL="435609" marR="111125" indent="-342900">
              <a:lnSpc>
                <a:spcPct val="125000"/>
              </a:lnSpc>
              <a:spcBef>
                <a:spcPts val="25"/>
              </a:spcBef>
              <a:buFont typeface="Wingdings"/>
              <a:buChar char=""/>
              <a:tabLst>
                <a:tab pos="436245" algn="l"/>
              </a:tabLst>
            </a:pPr>
            <a:r>
              <a:rPr dirty="0" sz="2000">
                <a:solidFill>
                  <a:srgbClr val="333333"/>
                </a:solidFill>
                <a:latin typeface="黑体"/>
                <a:cs typeface="黑体"/>
              </a:rPr>
              <a:t>还原能</a:t>
            </a:r>
            <a:r>
              <a:rPr dirty="0" sz="2000" spc="-15">
                <a:solidFill>
                  <a:srgbClr val="333333"/>
                </a:solidFill>
                <a:latin typeface="黑体"/>
                <a:cs typeface="黑体"/>
              </a:rPr>
              <a:t>源</a:t>
            </a:r>
            <a:r>
              <a:rPr dirty="0" sz="2000">
                <a:solidFill>
                  <a:srgbClr val="333333"/>
                </a:solidFill>
                <a:latin typeface="黑体"/>
                <a:cs typeface="黑体"/>
              </a:rPr>
              <a:t>商</a:t>
            </a:r>
            <a:r>
              <a:rPr dirty="0" sz="2000" spc="-15">
                <a:solidFill>
                  <a:srgbClr val="333333"/>
                </a:solidFill>
                <a:latin typeface="黑体"/>
                <a:cs typeface="黑体"/>
              </a:rPr>
              <a:t>品</a:t>
            </a:r>
            <a:r>
              <a:rPr dirty="0" sz="2000">
                <a:solidFill>
                  <a:srgbClr val="333333"/>
                </a:solidFill>
                <a:latin typeface="黑体"/>
                <a:cs typeface="黑体"/>
              </a:rPr>
              <a:t>属性，</a:t>
            </a:r>
            <a:r>
              <a:rPr dirty="0" sz="2000" spc="-15">
                <a:solidFill>
                  <a:srgbClr val="333333"/>
                </a:solidFill>
                <a:latin typeface="黑体"/>
                <a:cs typeface="黑体"/>
              </a:rPr>
              <a:t>构</a:t>
            </a:r>
            <a:r>
              <a:rPr dirty="0" sz="2000">
                <a:solidFill>
                  <a:srgbClr val="333333"/>
                </a:solidFill>
                <a:latin typeface="黑体"/>
                <a:cs typeface="黑体"/>
              </a:rPr>
              <a:t>建</a:t>
            </a:r>
            <a:r>
              <a:rPr dirty="0" sz="2000" spc="-15">
                <a:solidFill>
                  <a:srgbClr val="333333"/>
                </a:solidFill>
                <a:latin typeface="黑体"/>
                <a:cs typeface="黑体"/>
              </a:rPr>
              <a:t>有</a:t>
            </a:r>
            <a:r>
              <a:rPr dirty="0" sz="2000">
                <a:solidFill>
                  <a:srgbClr val="333333"/>
                </a:solidFill>
                <a:latin typeface="黑体"/>
                <a:cs typeface="黑体"/>
              </a:rPr>
              <a:t>效竞争</a:t>
            </a:r>
            <a:r>
              <a:rPr dirty="0" sz="2000" spc="-15">
                <a:solidFill>
                  <a:srgbClr val="333333"/>
                </a:solidFill>
                <a:latin typeface="黑体"/>
                <a:cs typeface="黑体"/>
              </a:rPr>
              <a:t>的</a:t>
            </a:r>
            <a:r>
              <a:rPr dirty="0" sz="2000">
                <a:solidFill>
                  <a:srgbClr val="333333"/>
                </a:solidFill>
                <a:latin typeface="黑体"/>
                <a:cs typeface="黑体"/>
              </a:rPr>
              <a:t>市</a:t>
            </a:r>
            <a:r>
              <a:rPr dirty="0" sz="2000" spc="-15">
                <a:solidFill>
                  <a:srgbClr val="333333"/>
                </a:solidFill>
                <a:latin typeface="黑体"/>
                <a:cs typeface="黑体"/>
              </a:rPr>
              <a:t>场</a:t>
            </a:r>
            <a:r>
              <a:rPr dirty="0" sz="2000">
                <a:solidFill>
                  <a:srgbClr val="333333"/>
                </a:solidFill>
                <a:latin typeface="黑体"/>
                <a:cs typeface="黑体"/>
              </a:rPr>
              <a:t>结 </a:t>
            </a:r>
            <a:r>
              <a:rPr dirty="0" sz="2000">
                <a:solidFill>
                  <a:srgbClr val="333333"/>
                </a:solidFill>
                <a:latin typeface="黑体"/>
                <a:cs typeface="黑体"/>
              </a:rPr>
              <a:t>构和市</a:t>
            </a:r>
            <a:r>
              <a:rPr dirty="0" sz="2000" spc="-15">
                <a:solidFill>
                  <a:srgbClr val="333333"/>
                </a:solidFill>
                <a:latin typeface="黑体"/>
                <a:cs typeface="黑体"/>
              </a:rPr>
              <a:t>场</a:t>
            </a:r>
            <a:r>
              <a:rPr dirty="0" sz="2000">
                <a:solidFill>
                  <a:srgbClr val="333333"/>
                </a:solidFill>
                <a:latin typeface="黑体"/>
                <a:cs typeface="黑体"/>
              </a:rPr>
              <a:t>体系</a:t>
            </a:r>
            <a:endParaRPr sz="2000">
              <a:latin typeface="黑体"/>
              <a:cs typeface="黑体"/>
            </a:endParaRPr>
          </a:p>
          <a:p>
            <a:pPr marL="435609" indent="-343535">
              <a:lnSpc>
                <a:spcPct val="100000"/>
              </a:lnSpc>
              <a:spcBef>
                <a:spcPts val="600"/>
              </a:spcBef>
              <a:buFont typeface="Wingdings"/>
              <a:buChar char=""/>
              <a:tabLst>
                <a:tab pos="436245" algn="l"/>
              </a:tabLst>
            </a:pPr>
            <a:r>
              <a:rPr dirty="0" sz="2000">
                <a:solidFill>
                  <a:srgbClr val="333333"/>
                </a:solidFill>
                <a:latin typeface="黑体"/>
                <a:cs typeface="黑体"/>
              </a:rPr>
              <a:t>转变政</a:t>
            </a:r>
            <a:r>
              <a:rPr dirty="0" sz="2000" spc="-15">
                <a:solidFill>
                  <a:srgbClr val="333333"/>
                </a:solidFill>
                <a:latin typeface="黑体"/>
                <a:cs typeface="黑体"/>
              </a:rPr>
              <a:t>府</a:t>
            </a:r>
            <a:r>
              <a:rPr dirty="0" sz="2000">
                <a:solidFill>
                  <a:srgbClr val="333333"/>
                </a:solidFill>
                <a:latin typeface="黑体"/>
                <a:cs typeface="黑体"/>
              </a:rPr>
              <a:t>对</a:t>
            </a:r>
            <a:r>
              <a:rPr dirty="0" sz="2000" spc="-15">
                <a:solidFill>
                  <a:srgbClr val="333333"/>
                </a:solidFill>
                <a:latin typeface="黑体"/>
                <a:cs typeface="黑体"/>
              </a:rPr>
              <a:t>能</a:t>
            </a:r>
            <a:r>
              <a:rPr dirty="0" sz="2000">
                <a:solidFill>
                  <a:srgbClr val="333333"/>
                </a:solidFill>
                <a:latin typeface="黑体"/>
                <a:cs typeface="黑体"/>
              </a:rPr>
              <a:t>源的监</a:t>
            </a:r>
            <a:r>
              <a:rPr dirty="0" sz="2000" spc="-15">
                <a:solidFill>
                  <a:srgbClr val="333333"/>
                </a:solidFill>
                <a:latin typeface="黑体"/>
                <a:cs typeface="黑体"/>
              </a:rPr>
              <a:t>管</a:t>
            </a:r>
            <a:r>
              <a:rPr dirty="0" sz="2000">
                <a:solidFill>
                  <a:srgbClr val="333333"/>
                </a:solidFill>
                <a:latin typeface="黑体"/>
                <a:cs typeface="黑体"/>
              </a:rPr>
              <a:t>方</a:t>
            </a:r>
            <a:r>
              <a:rPr dirty="0" sz="2000" spc="-15">
                <a:solidFill>
                  <a:srgbClr val="333333"/>
                </a:solidFill>
                <a:latin typeface="黑体"/>
                <a:cs typeface="黑体"/>
              </a:rPr>
              <a:t>式</a:t>
            </a:r>
            <a:r>
              <a:rPr dirty="0" sz="2000">
                <a:solidFill>
                  <a:srgbClr val="333333"/>
                </a:solidFill>
                <a:latin typeface="黑体"/>
                <a:cs typeface="黑体"/>
              </a:rPr>
              <a:t>，建立</a:t>
            </a:r>
            <a:r>
              <a:rPr dirty="0" sz="2000" spc="-15">
                <a:solidFill>
                  <a:srgbClr val="333333"/>
                </a:solidFill>
                <a:latin typeface="黑体"/>
                <a:cs typeface="黑体"/>
              </a:rPr>
              <a:t>健</a:t>
            </a:r>
            <a:r>
              <a:rPr dirty="0" sz="2000">
                <a:solidFill>
                  <a:srgbClr val="333333"/>
                </a:solidFill>
                <a:latin typeface="黑体"/>
                <a:cs typeface="黑体"/>
              </a:rPr>
              <a:t>全</a:t>
            </a:r>
            <a:r>
              <a:rPr dirty="0" sz="2000" spc="-15">
                <a:solidFill>
                  <a:srgbClr val="333333"/>
                </a:solidFill>
                <a:latin typeface="黑体"/>
                <a:cs typeface="黑体"/>
              </a:rPr>
              <a:t>能</a:t>
            </a:r>
            <a:r>
              <a:rPr dirty="0" sz="2000">
                <a:solidFill>
                  <a:srgbClr val="333333"/>
                </a:solidFill>
                <a:latin typeface="黑体"/>
                <a:cs typeface="黑体"/>
              </a:rPr>
              <a:t>源</a:t>
            </a:r>
            <a:endParaRPr sz="2000">
              <a:latin typeface="黑体"/>
              <a:cs typeface="黑体"/>
            </a:endParaRPr>
          </a:p>
          <a:p>
            <a:pPr marL="435609">
              <a:lnSpc>
                <a:spcPct val="100000"/>
              </a:lnSpc>
              <a:spcBef>
                <a:spcPts val="600"/>
              </a:spcBef>
            </a:pPr>
            <a:r>
              <a:rPr dirty="0" sz="2000">
                <a:solidFill>
                  <a:srgbClr val="333333"/>
                </a:solidFill>
                <a:latin typeface="黑体"/>
                <a:cs typeface="黑体"/>
              </a:rPr>
              <a:t>法治体系</a:t>
            </a:r>
            <a:endParaRPr sz="2000">
              <a:latin typeface="黑体"/>
              <a:cs typeface="黑体"/>
            </a:endParaRPr>
          </a:p>
        </p:txBody>
      </p:sp>
      <p:sp>
        <p:nvSpPr>
          <p:cNvPr id="11" name="object 11"/>
          <p:cNvSpPr txBox="1"/>
          <p:nvPr/>
        </p:nvSpPr>
        <p:spPr>
          <a:xfrm>
            <a:off x="5860160" y="540207"/>
            <a:ext cx="5359400" cy="391795"/>
          </a:xfrm>
          <a:prstGeom prst="rect">
            <a:avLst/>
          </a:prstGeom>
        </p:spPr>
        <p:txBody>
          <a:bodyPr wrap="square" lIns="0" tIns="12700" rIns="0" bIns="0" rtlCol="0" vert="horz">
            <a:spAutoFit/>
          </a:bodyPr>
          <a:lstStyle/>
          <a:p>
            <a:pPr marL="12700">
              <a:lnSpc>
                <a:spcPct val="100000"/>
              </a:lnSpc>
              <a:spcBef>
                <a:spcPts val="100"/>
              </a:spcBef>
            </a:pPr>
            <a:r>
              <a:rPr dirty="0" sz="2400" spc="-5">
                <a:solidFill>
                  <a:srgbClr val="FF0000"/>
                </a:solidFill>
                <a:latin typeface="黑体"/>
                <a:cs typeface="黑体"/>
              </a:rPr>
              <a:t>2014年6月中央财经领导小组第六次会议</a:t>
            </a:r>
            <a:endParaRPr sz="2400">
              <a:latin typeface="黑体"/>
              <a:cs typeface="黑体"/>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158" y="170510"/>
            <a:ext cx="753427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2.3</a:t>
            </a:r>
            <a:r>
              <a:rPr dirty="0" spc="-20">
                <a:latin typeface="Tahoma"/>
                <a:cs typeface="Tahoma"/>
              </a:rPr>
              <a:t> </a:t>
            </a:r>
            <a:r>
              <a:rPr dirty="0" spc="-10"/>
              <a:t>智慧能源</a:t>
            </a:r>
            <a:r>
              <a:rPr dirty="0" spc="-5"/>
              <a:t>（</a:t>
            </a:r>
            <a:r>
              <a:rPr dirty="0" spc="-5">
                <a:latin typeface="Times New Roman"/>
                <a:cs typeface="Times New Roman"/>
              </a:rPr>
              <a:t>Smarter</a:t>
            </a:r>
            <a:r>
              <a:rPr dirty="0" spc="-70">
                <a:latin typeface="Times New Roman"/>
                <a:cs typeface="Times New Roman"/>
              </a:rPr>
              <a:t> </a:t>
            </a:r>
            <a:r>
              <a:rPr dirty="0">
                <a:latin typeface="Times New Roman"/>
                <a:cs typeface="Times New Roman"/>
              </a:rPr>
              <a:t>Energy</a:t>
            </a:r>
            <a:r>
              <a:rPr dirty="0"/>
              <a:t>）</a:t>
            </a:r>
          </a:p>
        </p:txBody>
      </p:sp>
      <p:sp>
        <p:nvSpPr>
          <p:cNvPr id="4" name="object 4"/>
          <p:cNvSpPr txBox="1"/>
          <p:nvPr/>
        </p:nvSpPr>
        <p:spPr>
          <a:xfrm>
            <a:off x="1042822" y="1139698"/>
            <a:ext cx="6356985" cy="452120"/>
          </a:xfrm>
          <a:prstGeom prst="rect">
            <a:avLst/>
          </a:prstGeom>
        </p:spPr>
        <p:txBody>
          <a:bodyPr wrap="square" lIns="0" tIns="12065" rIns="0" bIns="0" rtlCol="0" vert="horz">
            <a:spAutoFit/>
          </a:bodyPr>
          <a:lstStyle/>
          <a:p>
            <a:pPr marL="469265" indent="-457200">
              <a:lnSpc>
                <a:spcPct val="100000"/>
              </a:lnSpc>
              <a:spcBef>
                <a:spcPts val="95"/>
              </a:spcBef>
              <a:buFont typeface="Wingdings"/>
              <a:buChar char=""/>
              <a:tabLst>
                <a:tab pos="469900" algn="l"/>
                <a:tab pos="4110354" algn="l"/>
              </a:tabLst>
            </a:pPr>
            <a:r>
              <a:rPr dirty="0" sz="2800">
                <a:solidFill>
                  <a:srgbClr val="C00000"/>
                </a:solidFill>
                <a:latin typeface="黑体"/>
                <a:cs typeface="黑体"/>
              </a:rPr>
              <a:t>载</a:t>
            </a:r>
            <a:r>
              <a:rPr dirty="0" sz="2800" spc="-5">
                <a:solidFill>
                  <a:srgbClr val="C00000"/>
                </a:solidFill>
                <a:latin typeface="黑体"/>
                <a:cs typeface="黑体"/>
              </a:rPr>
              <a:t>体是能源	</a:t>
            </a:r>
            <a:r>
              <a:rPr dirty="0" sz="2800" spc="-5">
                <a:solidFill>
                  <a:srgbClr val="C00000"/>
                </a:solidFill>
                <a:latin typeface="Wingdings"/>
                <a:cs typeface="Wingdings"/>
              </a:rPr>
              <a:t></a:t>
            </a:r>
            <a:r>
              <a:rPr dirty="0" sz="2800" spc="25">
                <a:solidFill>
                  <a:srgbClr val="C00000"/>
                </a:solidFill>
                <a:latin typeface="Times New Roman"/>
                <a:cs typeface="Times New Roman"/>
              </a:rPr>
              <a:t> </a:t>
            </a:r>
            <a:r>
              <a:rPr dirty="0" sz="2800">
                <a:solidFill>
                  <a:srgbClr val="C00000"/>
                </a:solidFill>
                <a:latin typeface="黑体"/>
                <a:cs typeface="黑体"/>
              </a:rPr>
              <a:t>保</a:t>
            </a:r>
            <a:r>
              <a:rPr dirty="0" sz="2800" spc="-5">
                <a:solidFill>
                  <a:srgbClr val="C00000"/>
                </a:solidFill>
                <a:latin typeface="黑体"/>
                <a:cs typeface="黑体"/>
              </a:rPr>
              <a:t>障是制度</a:t>
            </a:r>
            <a:endParaRPr sz="2800">
              <a:latin typeface="黑体"/>
              <a:cs typeface="黑体"/>
            </a:endParaRPr>
          </a:p>
        </p:txBody>
      </p:sp>
      <p:sp>
        <p:nvSpPr>
          <p:cNvPr id="5" name="object 5"/>
          <p:cNvSpPr txBox="1"/>
          <p:nvPr/>
        </p:nvSpPr>
        <p:spPr>
          <a:xfrm>
            <a:off x="5131308" y="1693164"/>
            <a:ext cx="6565900" cy="481965"/>
          </a:xfrm>
          <a:prstGeom prst="rect">
            <a:avLst/>
          </a:prstGeom>
          <a:solidFill>
            <a:srgbClr val="C8F9FB"/>
          </a:solidFill>
        </p:spPr>
        <p:txBody>
          <a:bodyPr wrap="square" lIns="0" tIns="135255" rIns="0" bIns="0" rtlCol="0" vert="horz">
            <a:spAutoFit/>
          </a:bodyPr>
          <a:lstStyle/>
          <a:p>
            <a:pPr marL="435609" indent="-343535">
              <a:lnSpc>
                <a:spcPct val="100000"/>
              </a:lnSpc>
              <a:spcBef>
                <a:spcPts val="1065"/>
              </a:spcBef>
              <a:buFont typeface="Wingdings"/>
              <a:buChar char=""/>
              <a:tabLst>
                <a:tab pos="435609" algn="l"/>
              </a:tabLst>
            </a:pPr>
            <a:r>
              <a:rPr dirty="0" sz="2000">
                <a:solidFill>
                  <a:srgbClr val="333333"/>
                </a:solidFill>
                <a:latin typeface="黑体"/>
                <a:cs typeface="黑体"/>
              </a:rPr>
              <a:t>鼓励科</a:t>
            </a:r>
            <a:r>
              <a:rPr dirty="0" sz="2000" spc="-15">
                <a:solidFill>
                  <a:srgbClr val="333333"/>
                </a:solidFill>
                <a:latin typeface="黑体"/>
                <a:cs typeface="黑体"/>
              </a:rPr>
              <a:t>技</a:t>
            </a:r>
            <a:r>
              <a:rPr dirty="0" sz="2000">
                <a:solidFill>
                  <a:srgbClr val="333333"/>
                </a:solidFill>
                <a:latin typeface="黑体"/>
                <a:cs typeface="黑体"/>
              </a:rPr>
              <a:t>创</a:t>
            </a:r>
            <a:r>
              <a:rPr dirty="0" sz="2000" spc="-15">
                <a:solidFill>
                  <a:srgbClr val="333333"/>
                </a:solidFill>
                <a:latin typeface="黑体"/>
                <a:cs typeface="黑体"/>
              </a:rPr>
              <a:t>新</a:t>
            </a:r>
            <a:r>
              <a:rPr dirty="0" sz="2000">
                <a:solidFill>
                  <a:srgbClr val="333333"/>
                </a:solidFill>
                <a:latin typeface="黑体"/>
                <a:cs typeface="黑体"/>
              </a:rPr>
              <a:t>、优化</a:t>
            </a:r>
            <a:r>
              <a:rPr dirty="0" sz="2000" spc="-15">
                <a:solidFill>
                  <a:srgbClr val="333333"/>
                </a:solidFill>
                <a:latin typeface="黑体"/>
                <a:cs typeface="黑体"/>
              </a:rPr>
              <a:t>产</a:t>
            </a:r>
            <a:r>
              <a:rPr dirty="0" sz="2000">
                <a:solidFill>
                  <a:srgbClr val="333333"/>
                </a:solidFill>
                <a:latin typeface="黑体"/>
                <a:cs typeface="黑体"/>
              </a:rPr>
              <a:t>业</a:t>
            </a:r>
            <a:r>
              <a:rPr dirty="0" sz="2000" spc="-15">
                <a:solidFill>
                  <a:srgbClr val="333333"/>
                </a:solidFill>
                <a:latin typeface="黑体"/>
                <a:cs typeface="黑体"/>
              </a:rPr>
              <a:t>组</a:t>
            </a:r>
            <a:r>
              <a:rPr dirty="0" sz="2000">
                <a:solidFill>
                  <a:srgbClr val="333333"/>
                </a:solidFill>
                <a:latin typeface="黑体"/>
                <a:cs typeface="黑体"/>
              </a:rPr>
              <a:t>织、倡</a:t>
            </a:r>
            <a:r>
              <a:rPr dirty="0" sz="2000" spc="-15">
                <a:solidFill>
                  <a:srgbClr val="333333"/>
                </a:solidFill>
                <a:latin typeface="黑体"/>
                <a:cs typeface="黑体"/>
              </a:rPr>
              <a:t>导</a:t>
            </a:r>
            <a:r>
              <a:rPr dirty="0" sz="2000">
                <a:solidFill>
                  <a:srgbClr val="333333"/>
                </a:solidFill>
                <a:latin typeface="黑体"/>
                <a:cs typeface="黑体"/>
              </a:rPr>
              <a:t>节</a:t>
            </a:r>
            <a:r>
              <a:rPr dirty="0" sz="2000" spc="-15">
                <a:solidFill>
                  <a:srgbClr val="333333"/>
                </a:solidFill>
                <a:latin typeface="黑体"/>
                <a:cs typeface="黑体"/>
              </a:rPr>
              <a:t>约</a:t>
            </a:r>
            <a:r>
              <a:rPr dirty="0" sz="2000">
                <a:solidFill>
                  <a:srgbClr val="333333"/>
                </a:solidFill>
                <a:latin typeface="黑体"/>
                <a:cs typeface="黑体"/>
              </a:rPr>
              <a:t>能源</a:t>
            </a:r>
            <a:endParaRPr sz="2000">
              <a:latin typeface="黑体"/>
              <a:cs typeface="黑体"/>
            </a:endParaRPr>
          </a:p>
        </p:txBody>
      </p:sp>
      <p:sp>
        <p:nvSpPr>
          <p:cNvPr id="6" name="object 6"/>
          <p:cNvSpPr txBox="1"/>
          <p:nvPr/>
        </p:nvSpPr>
        <p:spPr>
          <a:xfrm>
            <a:off x="1098803" y="1709927"/>
            <a:ext cx="3447415" cy="481965"/>
          </a:xfrm>
          <a:prstGeom prst="rect">
            <a:avLst/>
          </a:prstGeom>
          <a:solidFill>
            <a:srgbClr val="C8F9FB"/>
          </a:solidFill>
        </p:spPr>
        <p:txBody>
          <a:bodyPr wrap="square" lIns="0" tIns="135255" rIns="0" bIns="0" rtlCol="0" vert="horz">
            <a:spAutoFit/>
          </a:bodyPr>
          <a:lstStyle/>
          <a:p>
            <a:pPr marL="434340" indent="-343535">
              <a:lnSpc>
                <a:spcPct val="100000"/>
              </a:lnSpc>
              <a:spcBef>
                <a:spcPts val="1065"/>
              </a:spcBef>
              <a:buFont typeface="Wingdings"/>
              <a:buChar char=""/>
              <a:tabLst>
                <a:tab pos="434975" algn="l"/>
              </a:tabLst>
            </a:pPr>
            <a:r>
              <a:rPr dirty="0" sz="2000">
                <a:solidFill>
                  <a:srgbClr val="333333"/>
                </a:solidFill>
                <a:latin typeface="黑体"/>
                <a:cs typeface="黑体"/>
              </a:rPr>
              <a:t>安全、</a:t>
            </a:r>
            <a:r>
              <a:rPr dirty="0" sz="2000" spc="-15">
                <a:solidFill>
                  <a:srgbClr val="333333"/>
                </a:solidFill>
                <a:latin typeface="黑体"/>
                <a:cs typeface="黑体"/>
              </a:rPr>
              <a:t>充</a:t>
            </a:r>
            <a:r>
              <a:rPr dirty="0" sz="2000">
                <a:solidFill>
                  <a:srgbClr val="333333"/>
                </a:solidFill>
                <a:latin typeface="黑体"/>
                <a:cs typeface="黑体"/>
              </a:rPr>
              <a:t>足</a:t>
            </a:r>
            <a:r>
              <a:rPr dirty="0" sz="2000" spc="-15">
                <a:solidFill>
                  <a:srgbClr val="333333"/>
                </a:solidFill>
                <a:latin typeface="黑体"/>
                <a:cs typeface="黑体"/>
              </a:rPr>
              <a:t>、</a:t>
            </a:r>
            <a:r>
              <a:rPr dirty="0" sz="2000">
                <a:solidFill>
                  <a:srgbClr val="333333"/>
                </a:solidFill>
                <a:latin typeface="黑体"/>
                <a:cs typeface="黑体"/>
              </a:rPr>
              <a:t>清洁能源</a:t>
            </a:r>
            <a:endParaRPr sz="2000">
              <a:latin typeface="黑体"/>
              <a:cs typeface="黑体"/>
            </a:endParaRPr>
          </a:p>
        </p:txBody>
      </p:sp>
      <p:sp>
        <p:nvSpPr>
          <p:cNvPr id="7" name="object 7"/>
          <p:cNvSpPr txBox="1"/>
          <p:nvPr/>
        </p:nvSpPr>
        <p:spPr>
          <a:xfrm>
            <a:off x="1056132" y="3044951"/>
            <a:ext cx="3534410" cy="401320"/>
          </a:xfrm>
          <a:prstGeom prst="rect">
            <a:avLst/>
          </a:prstGeom>
          <a:solidFill>
            <a:srgbClr val="C8F9FB"/>
          </a:solidFill>
        </p:spPr>
        <p:txBody>
          <a:bodyPr wrap="square" lIns="0" tIns="55244" rIns="0" bIns="0" rtlCol="0" vert="horz">
            <a:spAutoFit/>
          </a:bodyPr>
          <a:lstStyle/>
          <a:p>
            <a:pPr marL="377825" indent="-287020">
              <a:lnSpc>
                <a:spcPct val="100000"/>
              </a:lnSpc>
              <a:spcBef>
                <a:spcPts val="434"/>
              </a:spcBef>
              <a:buFont typeface="Wingdings"/>
              <a:buChar char=""/>
              <a:tabLst>
                <a:tab pos="378460" algn="l"/>
              </a:tabLst>
            </a:pPr>
            <a:r>
              <a:rPr dirty="0" sz="2000">
                <a:solidFill>
                  <a:srgbClr val="333333"/>
                </a:solidFill>
                <a:latin typeface="黑体"/>
                <a:cs typeface="黑体"/>
              </a:rPr>
              <a:t>核能、</a:t>
            </a:r>
            <a:r>
              <a:rPr dirty="0" sz="2000" spc="-15">
                <a:solidFill>
                  <a:srgbClr val="333333"/>
                </a:solidFill>
                <a:latin typeface="黑体"/>
                <a:cs typeface="黑体"/>
              </a:rPr>
              <a:t>太</a:t>
            </a:r>
            <a:r>
              <a:rPr dirty="0" sz="2000">
                <a:solidFill>
                  <a:srgbClr val="333333"/>
                </a:solidFill>
                <a:latin typeface="黑体"/>
                <a:cs typeface="黑体"/>
              </a:rPr>
              <a:t>阳</a:t>
            </a:r>
            <a:r>
              <a:rPr dirty="0" sz="2000" spc="-15">
                <a:solidFill>
                  <a:srgbClr val="333333"/>
                </a:solidFill>
                <a:latin typeface="黑体"/>
                <a:cs typeface="黑体"/>
              </a:rPr>
              <a:t>能</a:t>
            </a:r>
            <a:r>
              <a:rPr dirty="0" sz="2000">
                <a:solidFill>
                  <a:srgbClr val="333333"/>
                </a:solidFill>
                <a:latin typeface="黑体"/>
                <a:cs typeface="黑体"/>
              </a:rPr>
              <a:t>、风能等</a:t>
            </a:r>
            <a:endParaRPr sz="2000">
              <a:latin typeface="黑体"/>
              <a:cs typeface="黑体"/>
            </a:endParaRPr>
          </a:p>
        </p:txBody>
      </p:sp>
      <p:sp>
        <p:nvSpPr>
          <p:cNvPr id="8" name="object 8"/>
          <p:cNvSpPr txBox="1"/>
          <p:nvPr/>
        </p:nvSpPr>
        <p:spPr>
          <a:xfrm>
            <a:off x="1087932" y="2400426"/>
            <a:ext cx="2259330" cy="452120"/>
          </a:xfrm>
          <a:prstGeom prst="rect">
            <a:avLst/>
          </a:prstGeom>
        </p:spPr>
        <p:txBody>
          <a:bodyPr wrap="square" lIns="0" tIns="12065" rIns="0" bIns="0" rtlCol="0" vert="horz">
            <a:spAutoFit/>
          </a:bodyPr>
          <a:lstStyle/>
          <a:p>
            <a:pPr marL="469265" indent="-457200">
              <a:lnSpc>
                <a:spcPct val="100000"/>
              </a:lnSpc>
              <a:spcBef>
                <a:spcPts val="95"/>
              </a:spcBef>
              <a:buFont typeface="Wingdings"/>
              <a:buChar char=""/>
              <a:tabLst>
                <a:tab pos="469900" algn="l"/>
              </a:tabLst>
            </a:pPr>
            <a:r>
              <a:rPr dirty="0" sz="2800">
                <a:solidFill>
                  <a:srgbClr val="C00000"/>
                </a:solidFill>
                <a:latin typeface="黑体"/>
                <a:cs typeface="黑体"/>
              </a:rPr>
              <a:t>动</a:t>
            </a:r>
            <a:r>
              <a:rPr dirty="0" sz="2800" spc="-5">
                <a:solidFill>
                  <a:srgbClr val="C00000"/>
                </a:solidFill>
                <a:latin typeface="黑体"/>
                <a:cs typeface="黑体"/>
              </a:rPr>
              <a:t>力是科技</a:t>
            </a:r>
            <a:endParaRPr sz="2800">
              <a:latin typeface="黑体"/>
              <a:cs typeface="黑体"/>
            </a:endParaRPr>
          </a:p>
        </p:txBody>
      </p:sp>
      <p:sp>
        <p:nvSpPr>
          <p:cNvPr id="9" name="object 9"/>
          <p:cNvSpPr txBox="1"/>
          <p:nvPr/>
        </p:nvSpPr>
        <p:spPr>
          <a:xfrm>
            <a:off x="5218176" y="2994660"/>
            <a:ext cx="6478905" cy="483234"/>
          </a:xfrm>
          <a:prstGeom prst="rect">
            <a:avLst/>
          </a:prstGeom>
          <a:solidFill>
            <a:srgbClr val="C8F9FB"/>
          </a:solidFill>
        </p:spPr>
        <p:txBody>
          <a:bodyPr wrap="square" lIns="0" tIns="135890" rIns="0" bIns="0" rtlCol="0" vert="horz">
            <a:spAutoFit/>
          </a:bodyPr>
          <a:lstStyle/>
          <a:p>
            <a:pPr marL="434340" indent="-343535">
              <a:lnSpc>
                <a:spcPct val="100000"/>
              </a:lnSpc>
              <a:spcBef>
                <a:spcPts val="1070"/>
              </a:spcBef>
              <a:buFont typeface="Wingdings"/>
              <a:buChar char=""/>
              <a:tabLst>
                <a:tab pos="434975" algn="l"/>
              </a:tabLst>
            </a:pPr>
            <a:r>
              <a:rPr dirty="0" sz="2000">
                <a:solidFill>
                  <a:srgbClr val="333333"/>
                </a:solidFill>
                <a:latin typeface="黑体"/>
                <a:cs typeface="黑体"/>
              </a:rPr>
              <a:t>智慧是</a:t>
            </a:r>
            <a:r>
              <a:rPr dirty="0" sz="2000" spc="-15">
                <a:solidFill>
                  <a:srgbClr val="333333"/>
                </a:solidFill>
                <a:latin typeface="黑体"/>
                <a:cs typeface="黑体"/>
              </a:rPr>
              <a:t>对</a:t>
            </a:r>
            <a:r>
              <a:rPr dirty="0" sz="2000">
                <a:solidFill>
                  <a:srgbClr val="333333"/>
                </a:solidFill>
                <a:latin typeface="黑体"/>
                <a:cs typeface="黑体"/>
              </a:rPr>
              <a:t>事</a:t>
            </a:r>
            <a:r>
              <a:rPr dirty="0" sz="2000" spc="-15">
                <a:solidFill>
                  <a:srgbClr val="333333"/>
                </a:solidFill>
                <a:latin typeface="黑体"/>
                <a:cs typeface="黑体"/>
              </a:rPr>
              <a:t>物</a:t>
            </a:r>
            <a:r>
              <a:rPr dirty="0" sz="2000">
                <a:solidFill>
                  <a:srgbClr val="333333"/>
                </a:solidFill>
                <a:latin typeface="黑体"/>
                <a:cs typeface="黑体"/>
              </a:rPr>
              <a:t>认识、</a:t>
            </a:r>
            <a:r>
              <a:rPr dirty="0" sz="2000" spc="-15">
                <a:solidFill>
                  <a:srgbClr val="333333"/>
                </a:solidFill>
                <a:latin typeface="黑体"/>
                <a:cs typeface="黑体"/>
              </a:rPr>
              <a:t>辨</a:t>
            </a:r>
            <a:r>
              <a:rPr dirty="0" sz="2000">
                <a:solidFill>
                  <a:srgbClr val="333333"/>
                </a:solidFill>
                <a:latin typeface="黑体"/>
                <a:cs typeface="黑体"/>
              </a:rPr>
              <a:t>析</a:t>
            </a:r>
            <a:r>
              <a:rPr dirty="0" sz="2000" spc="-15">
                <a:solidFill>
                  <a:srgbClr val="333333"/>
                </a:solidFill>
                <a:latin typeface="黑体"/>
                <a:cs typeface="黑体"/>
              </a:rPr>
              <a:t>、</a:t>
            </a:r>
            <a:r>
              <a:rPr dirty="0" sz="2000">
                <a:solidFill>
                  <a:srgbClr val="333333"/>
                </a:solidFill>
                <a:latin typeface="黑体"/>
                <a:cs typeface="黑体"/>
              </a:rPr>
              <a:t>判断处</a:t>
            </a:r>
            <a:r>
              <a:rPr dirty="0" sz="2000" spc="-15">
                <a:solidFill>
                  <a:srgbClr val="333333"/>
                </a:solidFill>
                <a:latin typeface="黑体"/>
                <a:cs typeface="黑体"/>
              </a:rPr>
              <a:t>理</a:t>
            </a:r>
            <a:r>
              <a:rPr dirty="0" sz="2000">
                <a:solidFill>
                  <a:srgbClr val="333333"/>
                </a:solidFill>
                <a:latin typeface="黑体"/>
                <a:cs typeface="黑体"/>
              </a:rPr>
              <a:t>和</a:t>
            </a:r>
            <a:r>
              <a:rPr dirty="0" sz="2000" spc="-15">
                <a:solidFill>
                  <a:srgbClr val="333333"/>
                </a:solidFill>
                <a:latin typeface="黑体"/>
                <a:cs typeface="黑体"/>
              </a:rPr>
              <a:t>发</a:t>
            </a:r>
            <a:r>
              <a:rPr dirty="0" sz="2000">
                <a:solidFill>
                  <a:srgbClr val="333333"/>
                </a:solidFill>
                <a:latin typeface="黑体"/>
                <a:cs typeface="黑体"/>
              </a:rPr>
              <a:t>明创造</a:t>
            </a:r>
            <a:r>
              <a:rPr dirty="0" sz="2000" spc="-15">
                <a:solidFill>
                  <a:srgbClr val="333333"/>
                </a:solidFill>
                <a:latin typeface="黑体"/>
                <a:cs typeface="黑体"/>
              </a:rPr>
              <a:t>能</a:t>
            </a:r>
            <a:r>
              <a:rPr dirty="0" sz="2000">
                <a:solidFill>
                  <a:srgbClr val="333333"/>
                </a:solidFill>
                <a:latin typeface="黑体"/>
                <a:cs typeface="黑体"/>
              </a:rPr>
              <a:t>力</a:t>
            </a:r>
            <a:endParaRPr sz="2000">
              <a:latin typeface="黑体"/>
              <a:cs typeface="黑体"/>
            </a:endParaRPr>
          </a:p>
        </p:txBody>
      </p:sp>
      <p:sp>
        <p:nvSpPr>
          <p:cNvPr id="10" name="object 10"/>
          <p:cNvSpPr txBox="1"/>
          <p:nvPr/>
        </p:nvSpPr>
        <p:spPr>
          <a:xfrm>
            <a:off x="5193919" y="2447289"/>
            <a:ext cx="2259330"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a:solidFill>
                  <a:srgbClr val="C00000"/>
                </a:solidFill>
                <a:latin typeface="黑体"/>
                <a:cs typeface="黑体"/>
              </a:rPr>
              <a:t>精</a:t>
            </a:r>
            <a:r>
              <a:rPr dirty="0" sz="2800" spc="-5">
                <a:solidFill>
                  <a:srgbClr val="C00000"/>
                </a:solidFill>
                <a:latin typeface="黑体"/>
                <a:cs typeface="黑体"/>
              </a:rPr>
              <a:t>髓是智慧</a:t>
            </a:r>
            <a:endParaRPr sz="2800">
              <a:latin typeface="黑体"/>
              <a:cs typeface="黑体"/>
            </a:endParaRPr>
          </a:p>
        </p:txBody>
      </p:sp>
      <p:pic>
        <p:nvPicPr>
          <p:cNvPr id="11" name="object 11"/>
          <p:cNvPicPr/>
          <p:nvPr/>
        </p:nvPicPr>
        <p:blipFill>
          <a:blip r:embed="rId2" cstate="print"/>
          <a:stretch>
            <a:fillRect/>
          </a:stretch>
        </p:blipFill>
        <p:spPr>
          <a:xfrm>
            <a:off x="1008888" y="3730752"/>
            <a:ext cx="10375392" cy="2697480"/>
          </a:xfrm>
          <a:prstGeom prst="rect">
            <a:avLst/>
          </a:prstGeom>
        </p:spPr>
      </p:pic>
      <p:sp>
        <p:nvSpPr>
          <p:cNvPr id="12" name="object 12"/>
          <p:cNvSpPr txBox="1"/>
          <p:nvPr/>
        </p:nvSpPr>
        <p:spPr>
          <a:xfrm>
            <a:off x="990396" y="3900881"/>
            <a:ext cx="3688715" cy="514350"/>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C00000"/>
                </a:solidFill>
                <a:latin typeface="等线"/>
                <a:cs typeface="等线"/>
              </a:rPr>
              <a:t>当能源充满智</a:t>
            </a:r>
            <a:r>
              <a:rPr dirty="0" sz="3200" spc="5" b="1">
                <a:solidFill>
                  <a:srgbClr val="C00000"/>
                </a:solidFill>
                <a:latin typeface="等线"/>
                <a:cs typeface="等线"/>
              </a:rPr>
              <a:t>慧</a:t>
            </a:r>
            <a:r>
              <a:rPr dirty="0" sz="3200" spc="5" b="1">
                <a:solidFill>
                  <a:srgbClr val="C00000"/>
                </a:solidFill>
                <a:latin typeface="Tahoma"/>
                <a:cs typeface="Tahoma"/>
              </a:rPr>
              <a:t>……</a:t>
            </a:r>
            <a:endParaRPr sz="3200">
              <a:latin typeface="Tahoma"/>
              <a:cs typeface="Tahoma"/>
            </a:endParaRP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477136" y="287477"/>
            <a:ext cx="30111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2.3</a:t>
            </a:r>
            <a:r>
              <a:rPr dirty="0" spc="-70">
                <a:latin typeface="Tahoma"/>
                <a:cs typeface="Tahoma"/>
              </a:rPr>
              <a:t> </a:t>
            </a:r>
            <a:r>
              <a:rPr dirty="0" spc="-10"/>
              <a:t>智慧能源</a:t>
            </a:r>
          </a:p>
        </p:txBody>
      </p:sp>
      <p:sp>
        <p:nvSpPr>
          <p:cNvPr id="4" name="object 4"/>
          <p:cNvSpPr/>
          <p:nvPr/>
        </p:nvSpPr>
        <p:spPr>
          <a:xfrm>
            <a:off x="630936" y="1859279"/>
            <a:ext cx="6967855" cy="1015365"/>
          </a:xfrm>
          <a:custGeom>
            <a:avLst/>
            <a:gdLst/>
            <a:ahLst/>
            <a:cxnLst/>
            <a:rect l="l" t="t" r="r" b="b"/>
            <a:pathLst>
              <a:path w="6967855" h="1015364">
                <a:moveTo>
                  <a:pt x="6967728" y="0"/>
                </a:moveTo>
                <a:lnTo>
                  <a:pt x="0" y="0"/>
                </a:lnTo>
                <a:lnTo>
                  <a:pt x="0" y="1014984"/>
                </a:lnTo>
                <a:lnTo>
                  <a:pt x="6967728" y="1014984"/>
                </a:lnTo>
                <a:lnTo>
                  <a:pt x="6967728" y="0"/>
                </a:lnTo>
                <a:close/>
              </a:path>
            </a:pathLst>
          </a:custGeom>
          <a:solidFill>
            <a:srgbClr val="C8F9FB"/>
          </a:solidFill>
        </p:spPr>
        <p:txBody>
          <a:bodyPr wrap="square" lIns="0" tIns="0" rIns="0" bIns="0" rtlCol="0"/>
          <a:lstStyle/>
          <a:p/>
        </p:txBody>
      </p:sp>
      <p:sp>
        <p:nvSpPr>
          <p:cNvPr id="5" name="object 5"/>
          <p:cNvSpPr txBox="1"/>
          <p:nvPr/>
        </p:nvSpPr>
        <p:spPr>
          <a:xfrm>
            <a:off x="722071" y="1829536"/>
            <a:ext cx="1635760" cy="939800"/>
          </a:xfrm>
          <a:prstGeom prst="rect">
            <a:avLst/>
          </a:prstGeom>
        </p:spPr>
        <p:txBody>
          <a:bodyPr wrap="square" lIns="0" tIns="165100" rIns="0" bIns="0" rtlCol="0" vert="horz">
            <a:spAutoFit/>
          </a:bodyPr>
          <a:lstStyle/>
          <a:p>
            <a:pPr marL="342900" indent="-342900">
              <a:lnSpc>
                <a:spcPct val="100000"/>
              </a:lnSpc>
              <a:spcBef>
                <a:spcPts val="1300"/>
              </a:spcBef>
              <a:buFont typeface="Wingdings"/>
              <a:buChar char=""/>
              <a:tabLst>
                <a:tab pos="342900" algn="l"/>
              </a:tabLst>
            </a:pPr>
            <a:r>
              <a:rPr dirty="0" sz="2000" spc="5" b="1">
                <a:solidFill>
                  <a:srgbClr val="0000CC"/>
                </a:solidFill>
                <a:latin typeface="黑体"/>
                <a:cs typeface="黑体"/>
              </a:rPr>
              <a:t>改进性技术</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spc="5" b="1">
                <a:solidFill>
                  <a:srgbClr val="0000CC"/>
                </a:solidFill>
                <a:latin typeface="黑体"/>
                <a:cs typeface="黑体"/>
              </a:rPr>
              <a:t>更替性技术</a:t>
            </a:r>
            <a:endParaRPr sz="2000">
              <a:latin typeface="黑体"/>
              <a:cs typeface="黑体"/>
            </a:endParaRPr>
          </a:p>
        </p:txBody>
      </p:sp>
      <p:sp>
        <p:nvSpPr>
          <p:cNvPr id="6" name="object 6"/>
          <p:cNvSpPr txBox="1"/>
          <p:nvPr/>
        </p:nvSpPr>
        <p:spPr>
          <a:xfrm>
            <a:off x="642619" y="1249425"/>
            <a:ext cx="2616200"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智</a:t>
            </a:r>
            <a:r>
              <a:rPr dirty="0" sz="2800" spc="-5">
                <a:solidFill>
                  <a:srgbClr val="C00000"/>
                </a:solidFill>
                <a:latin typeface="黑体"/>
                <a:cs typeface="黑体"/>
              </a:rPr>
              <a:t>慧能源</a:t>
            </a:r>
            <a:r>
              <a:rPr dirty="0" sz="2800">
                <a:solidFill>
                  <a:srgbClr val="C00000"/>
                </a:solidFill>
                <a:latin typeface="黑体"/>
                <a:cs typeface="黑体"/>
              </a:rPr>
              <a:t>技</a:t>
            </a:r>
            <a:r>
              <a:rPr dirty="0" sz="2800" spc="-5">
                <a:solidFill>
                  <a:srgbClr val="C00000"/>
                </a:solidFill>
                <a:latin typeface="黑体"/>
                <a:cs typeface="黑体"/>
              </a:rPr>
              <a:t>术</a:t>
            </a:r>
            <a:endParaRPr sz="2800">
              <a:latin typeface="黑体"/>
              <a:cs typeface="黑体"/>
            </a:endParaRPr>
          </a:p>
        </p:txBody>
      </p:sp>
      <p:sp>
        <p:nvSpPr>
          <p:cNvPr id="7" name="object 7"/>
          <p:cNvSpPr/>
          <p:nvPr/>
        </p:nvSpPr>
        <p:spPr>
          <a:xfrm>
            <a:off x="563880" y="4020311"/>
            <a:ext cx="10777855" cy="2399030"/>
          </a:xfrm>
          <a:custGeom>
            <a:avLst/>
            <a:gdLst/>
            <a:ahLst/>
            <a:cxnLst/>
            <a:rect l="l" t="t" r="r" b="b"/>
            <a:pathLst>
              <a:path w="10777855" h="2399029">
                <a:moveTo>
                  <a:pt x="10777728" y="0"/>
                </a:moveTo>
                <a:lnTo>
                  <a:pt x="0" y="0"/>
                </a:lnTo>
                <a:lnTo>
                  <a:pt x="0" y="2398776"/>
                </a:lnTo>
                <a:lnTo>
                  <a:pt x="10777728" y="2398776"/>
                </a:lnTo>
                <a:lnTo>
                  <a:pt x="10777728" y="0"/>
                </a:lnTo>
                <a:close/>
              </a:path>
            </a:pathLst>
          </a:custGeom>
          <a:solidFill>
            <a:srgbClr val="C8F9FB"/>
          </a:solidFill>
        </p:spPr>
        <p:txBody>
          <a:bodyPr wrap="square" lIns="0" tIns="0" rIns="0" bIns="0" rtlCol="0"/>
          <a:lstStyle/>
          <a:p/>
        </p:txBody>
      </p:sp>
      <p:sp>
        <p:nvSpPr>
          <p:cNvPr id="8" name="object 8"/>
          <p:cNvSpPr txBox="1"/>
          <p:nvPr/>
        </p:nvSpPr>
        <p:spPr>
          <a:xfrm>
            <a:off x="642619" y="4141977"/>
            <a:ext cx="881380" cy="330835"/>
          </a:xfrm>
          <a:prstGeom prst="rect">
            <a:avLst/>
          </a:prstGeom>
        </p:spPr>
        <p:txBody>
          <a:bodyPr wrap="square" lIns="0" tIns="12700" rIns="0" bIns="0" rtlCol="0" vert="horz">
            <a:spAutoFit/>
          </a:bodyPr>
          <a:lstStyle/>
          <a:p>
            <a:pPr marL="355600" indent="-342900">
              <a:lnSpc>
                <a:spcPct val="100000"/>
              </a:lnSpc>
              <a:spcBef>
                <a:spcPts val="100"/>
              </a:spcBef>
              <a:buFont typeface="Wingdings"/>
              <a:buChar char=""/>
              <a:tabLst>
                <a:tab pos="355600" algn="l"/>
              </a:tabLst>
            </a:pPr>
            <a:r>
              <a:rPr dirty="0" sz="2000" spc="5" b="1">
                <a:solidFill>
                  <a:srgbClr val="0000CC"/>
                </a:solidFill>
                <a:latin typeface="黑体"/>
                <a:cs typeface="黑体"/>
              </a:rPr>
              <a:t>系统</a:t>
            </a:r>
            <a:endParaRPr sz="2000">
              <a:latin typeface="黑体"/>
              <a:cs typeface="黑体"/>
            </a:endParaRPr>
          </a:p>
        </p:txBody>
      </p:sp>
      <p:sp>
        <p:nvSpPr>
          <p:cNvPr id="9" name="object 9"/>
          <p:cNvSpPr txBox="1"/>
          <p:nvPr/>
        </p:nvSpPr>
        <p:spPr>
          <a:xfrm>
            <a:off x="642619" y="4904232"/>
            <a:ext cx="881380" cy="1398270"/>
          </a:xfrm>
          <a:prstGeom prst="rect">
            <a:avLst/>
          </a:prstGeom>
        </p:spPr>
        <p:txBody>
          <a:bodyPr wrap="square" lIns="0" tIns="165100" rIns="0" bIns="0" rtlCol="0" vert="horz">
            <a:spAutoFit/>
          </a:bodyPr>
          <a:lstStyle/>
          <a:p>
            <a:pPr marL="355600" indent="-342900">
              <a:lnSpc>
                <a:spcPct val="100000"/>
              </a:lnSpc>
              <a:spcBef>
                <a:spcPts val="1300"/>
              </a:spcBef>
              <a:buFont typeface="Wingdings"/>
              <a:buChar char=""/>
              <a:tabLst>
                <a:tab pos="355600" algn="l"/>
              </a:tabLst>
            </a:pPr>
            <a:r>
              <a:rPr dirty="0" sz="2000" spc="5" b="1">
                <a:solidFill>
                  <a:srgbClr val="0000CC"/>
                </a:solidFill>
                <a:latin typeface="黑体"/>
                <a:cs typeface="黑体"/>
              </a:rPr>
              <a:t>安全</a:t>
            </a:r>
            <a:endParaRPr sz="2000">
              <a:latin typeface="黑体"/>
              <a:cs typeface="黑体"/>
            </a:endParaRPr>
          </a:p>
          <a:p>
            <a:pPr marL="355600" indent="-342900">
              <a:lnSpc>
                <a:spcPct val="100000"/>
              </a:lnSpc>
              <a:spcBef>
                <a:spcPts val="1205"/>
              </a:spcBef>
              <a:buFont typeface="Wingdings"/>
              <a:buChar char=""/>
              <a:tabLst>
                <a:tab pos="355600" algn="l"/>
              </a:tabLst>
            </a:pPr>
            <a:r>
              <a:rPr dirty="0" sz="2000" spc="5" b="1">
                <a:solidFill>
                  <a:srgbClr val="0000CC"/>
                </a:solidFill>
                <a:latin typeface="黑体"/>
                <a:cs typeface="黑体"/>
              </a:rPr>
              <a:t>清洁</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solidFill>
                  <a:srgbClr val="0000CC"/>
                </a:solidFill>
                <a:latin typeface="黑体"/>
                <a:cs typeface="黑体"/>
              </a:rPr>
              <a:t>经济</a:t>
            </a:r>
            <a:endParaRPr sz="2000">
              <a:latin typeface="黑体"/>
              <a:cs typeface="黑体"/>
            </a:endParaRPr>
          </a:p>
        </p:txBody>
      </p:sp>
      <p:sp>
        <p:nvSpPr>
          <p:cNvPr id="10" name="object 10"/>
          <p:cNvSpPr txBox="1"/>
          <p:nvPr/>
        </p:nvSpPr>
        <p:spPr>
          <a:xfrm>
            <a:off x="2005329" y="3990187"/>
            <a:ext cx="9171305" cy="2312035"/>
          </a:xfrm>
          <a:prstGeom prst="rect">
            <a:avLst/>
          </a:prstGeom>
        </p:spPr>
        <p:txBody>
          <a:bodyPr wrap="square" lIns="0" tIns="12700" rIns="0" bIns="0" rtlCol="0" vert="horz">
            <a:spAutoFit/>
          </a:bodyPr>
          <a:lstStyle/>
          <a:p>
            <a:pPr marL="173990" marR="386715" indent="-35560">
              <a:lnSpc>
                <a:spcPct val="150000"/>
              </a:lnSpc>
              <a:spcBef>
                <a:spcPts val="100"/>
              </a:spcBef>
            </a:pPr>
            <a:r>
              <a:rPr dirty="0" sz="2000">
                <a:solidFill>
                  <a:srgbClr val="333333"/>
                </a:solidFill>
                <a:latin typeface="黑体"/>
                <a:cs typeface="黑体"/>
              </a:rPr>
              <a:t>结合互联</a:t>
            </a:r>
            <a:r>
              <a:rPr dirty="0" sz="2000" spc="-15">
                <a:solidFill>
                  <a:srgbClr val="333333"/>
                </a:solidFill>
                <a:latin typeface="黑体"/>
                <a:cs typeface="黑体"/>
              </a:rPr>
              <a:t>网</a:t>
            </a:r>
            <a:r>
              <a:rPr dirty="0" sz="2000">
                <a:solidFill>
                  <a:srgbClr val="333333"/>
                </a:solidFill>
                <a:latin typeface="黑体"/>
                <a:cs typeface="黑体"/>
              </a:rPr>
              <a:t>、</a:t>
            </a:r>
            <a:r>
              <a:rPr dirty="0" sz="2000" spc="-15">
                <a:solidFill>
                  <a:srgbClr val="333333"/>
                </a:solidFill>
                <a:latin typeface="黑体"/>
                <a:cs typeface="黑体"/>
              </a:rPr>
              <a:t>云</a:t>
            </a:r>
            <a:r>
              <a:rPr dirty="0" sz="2000">
                <a:solidFill>
                  <a:srgbClr val="333333"/>
                </a:solidFill>
                <a:latin typeface="黑体"/>
                <a:cs typeface="黑体"/>
              </a:rPr>
              <a:t>计算、</a:t>
            </a:r>
            <a:r>
              <a:rPr dirty="0" sz="2000" spc="-15">
                <a:solidFill>
                  <a:srgbClr val="333333"/>
                </a:solidFill>
                <a:latin typeface="黑体"/>
                <a:cs typeface="黑体"/>
              </a:rPr>
              <a:t>通</a:t>
            </a:r>
            <a:r>
              <a:rPr dirty="0" sz="2000">
                <a:solidFill>
                  <a:srgbClr val="333333"/>
                </a:solidFill>
                <a:latin typeface="黑体"/>
                <a:cs typeface="黑体"/>
              </a:rPr>
              <a:t>信</a:t>
            </a:r>
            <a:r>
              <a:rPr dirty="0" sz="2000" spc="-15">
                <a:solidFill>
                  <a:srgbClr val="333333"/>
                </a:solidFill>
                <a:latin typeface="黑体"/>
                <a:cs typeface="黑体"/>
              </a:rPr>
              <a:t>控</a:t>
            </a:r>
            <a:r>
              <a:rPr dirty="0" sz="2000">
                <a:solidFill>
                  <a:srgbClr val="333333"/>
                </a:solidFill>
                <a:latin typeface="黑体"/>
                <a:cs typeface="黑体"/>
              </a:rPr>
              <a:t>制技术</a:t>
            </a:r>
            <a:r>
              <a:rPr dirty="0" sz="2000" spc="-15">
                <a:solidFill>
                  <a:srgbClr val="333333"/>
                </a:solidFill>
                <a:latin typeface="黑体"/>
                <a:cs typeface="黑体"/>
              </a:rPr>
              <a:t>，</a:t>
            </a:r>
            <a:r>
              <a:rPr dirty="0" sz="2000">
                <a:solidFill>
                  <a:srgbClr val="333333"/>
                </a:solidFill>
                <a:latin typeface="黑体"/>
                <a:cs typeface="黑体"/>
              </a:rPr>
              <a:t>实</a:t>
            </a:r>
            <a:r>
              <a:rPr dirty="0" sz="2000" spc="-15">
                <a:solidFill>
                  <a:srgbClr val="333333"/>
                </a:solidFill>
                <a:latin typeface="黑体"/>
                <a:cs typeface="黑体"/>
              </a:rPr>
              <a:t>现</a:t>
            </a:r>
            <a:r>
              <a:rPr dirty="0" sz="2000">
                <a:solidFill>
                  <a:srgbClr val="333333"/>
                </a:solidFill>
                <a:latin typeface="黑体"/>
                <a:cs typeface="黑体"/>
              </a:rPr>
              <a:t>能源生</a:t>
            </a:r>
            <a:r>
              <a:rPr dirty="0" sz="2000" spc="-15">
                <a:solidFill>
                  <a:srgbClr val="333333"/>
                </a:solidFill>
                <a:latin typeface="黑体"/>
                <a:cs typeface="黑体"/>
              </a:rPr>
              <a:t>产</a:t>
            </a:r>
            <a:r>
              <a:rPr dirty="0" sz="2000">
                <a:solidFill>
                  <a:srgbClr val="333333"/>
                </a:solidFill>
                <a:latin typeface="黑体"/>
                <a:cs typeface="黑体"/>
              </a:rPr>
              <a:t>、</a:t>
            </a:r>
            <a:r>
              <a:rPr dirty="0" sz="2000" spc="-15">
                <a:solidFill>
                  <a:srgbClr val="333333"/>
                </a:solidFill>
                <a:latin typeface="黑体"/>
                <a:cs typeface="黑体"/>
              </a:rPr>
              <a:t>传</a:t>
            </a:r>
            <a:r>
              <a:rPr dirty="0" sz="2000">
                <a:solidFill>
                  <a:srgbClr val="333333"/>
                </a:solidFill>
                <a:latin typeface="黑体"/>
                <a:cs typeface="黑体"/>
              </a:rPr>
              <a:t>输、利</a:t>
            </a:r>
            <a:r>
              <a:rPr dirty="0" sz="2000" spc="-15">
                <a:solidFill>
                  <a:srgbClr val="333333"/>
                </a:solidFill>
                <a:latin typeface="黑体"/>
                <a:cs typeface="黑体"/>
              </a:rPr>
              <a:t>用</a:t>
            </a:r>
            <a:r>
              <a:rPr dirty="0" sz="2000">
                <a:solidFill>
                  <a:srgbClr val="333333"/>
                </a:solidFill>
                <a:latin typeface="黑体"/>
                <a:cs typeface="黑体"/>
              </a:rPr>
              <a:t>等</a:t>
            </a:r>
            <a:r>
              <a:rPr dirty="0" sz="2000" spc="-15">
                <a:solidFill>
                  <a:srgbClr val="333333"/>
                </a:solidFill>
                <a:latin typeface="黑体"/>
                <a:cs typeface="黑体"/>
              </a:rPr>
              <a:t>环</a:t>
            </a:r>
            <a:r>
              <a:rPr dirty="0" sz="2000">
                <a:solidFill>
                  <a:srgbClr val="333333"/>
                </a:solidFill>
                <a:latin typeface="黑体"/>
                <a:cs typeface="黑体"/>
              </a:rPr>
              <a:t>节多项 技术优</a:t>
            </a:r>
            <a:r>
              <a:rPr dirty="0" sz="2000" spc="-15">
                <a:solidFill>
                  <a:srgbClr val="333333"/>
                </a:solidFill>
                <a:latin typeface="黑体"/>
                <a:cs typeface="黑体"/>
              </a:rPr>
              <a:t>势</a:t>
            </a:r>
            <a:r>
              <a:rPr dirty="0" sz="2000">
                <a:solidFill>
                  <a:srgbClr val="333333"/>
                </a:solidFill>
                <a:latin typeface="黑体"/>
                <a:cs typeface="黑体"/>
              </a:rPr>
              <a:t>；</a:t>
            </a:r>
            <a:r>
              <a:rPr dirty="0" sz="2000" spc="-15">
                <a:solidFill>
                  <a:srgbClr val="333333"/>
                </a:solidFill>
                <a:latin typeface="黑体"/>
                <a:cs typeface="黑体"/>
              </a:rPr>
              <a:t>结</a:t>
            </a:r>
            <a:r>
              <a:rPr dirty="0" sz="2000">
                <a:solidFill>
                  <a:srgbClr val="333333"/>
                </a:solidFill>
                <a:latin typeface="黑体"/>
                <a:cs typeface="黑体"/>
              </a:rPr>
              <a:t>合环境</a:t>
            </a:r>
            <a:r>
              <a:rPr dirty="0" sz="2000" spc="-15">
                <a:solidFill>
                  <a:srgbClr val="333333"/>
                </a:solidFill>
                <a:latin typeface="黑体"/>
                <a:cs typeface="黑体"/>
              </a:rPr>
              <a:t>、</a:t>
            </a:r>
            <a:r>
              <a:rPr dirty="0" sz="2000">
                <a:solidFill>
                  <a:srgbClr val="333333"/>
                </a:solidFill>
                <a:latin typeface="黑体"/>
                <a:cs typeface="黑体"/>
              </a:rPr>
              <a:t>社</a:t>
            </a:r>
            <a:r>
              <a:rPr dirty="0" sz="2000" spc="-15">
                <a:solidFill>
                  <a:srgbClr val="333333"/>
                </a:solidFill>
                <a:latin typeface="黑体"/>
                <a:cs typeface="黑体"/>
              </a:rPr>
              <a:t>会</a:t>
            </a:r>
            <a:r>
              <a:rPr dirty="0" sz="2000">
                <a:solidFill>
                  <a:srgbClr val="333333"/>
                </a:solidFill>
                <a:latin typeface="黑体"/>
                <a:cs typeface="黑体"/>
              </a:rPr>
              <a:t>、人文</a:t>
            </a:r>
            <a:r>
              <a:rPr dirty="0" sz="2000" spc="-15">
                <a:solidFill>
                  <a:srgbClr val="333333"/>
                </a:solidFill>
                <a:latin typeface="黑体"/>
                <a:cs typeface="黑体"/>
              </a:rPr>
              <a:t>、</a:t>
            </a:r>
            <a:r>
              <a:rPr dirty="0" sz="2000">
                <a:solidFill>
                  <a:srgbClr val="333333"/>
                </a:solidFill>
                <a:latin typeface="黑体"/>
                <a:cs typeface="黑体"/>
              </a:rPr>
              <a:t>政</a:t>
            </a:r>
            <a:r>
              <a:rPr dirty="0" sz="2000" spc="-15">
                <a:solidFill>
                  <a:srgbClr val="333333"/>
                </a:solidFill>
                <a:latin typeface="黑体"/>
                <a:cs typeface="黑体"/>
              </a:rPr>
              <a:t>治</a:t>
            </a:r>
            <a:r>
              <a:rPr dirty="0" sz="2000">
                <a:solidFill>
                  <a:srgbClr val="333333"/>
                </a:solidFill>
                <a:latin typeface="黑体"/>
                <a:cs typeface="黑体"/>
              </a:rPr>
              <a:t>等指标</a:t>
            </a:r>
            <a:r>
              <a:rPr dirty="0" sz="2000" spc="-15">
                <a:solidFill>
                  <a:srgbClr val="333333"/>
                </a:solidFill>
                <a:latin typeface="黑体"/>
                <a:cs typeface="黑体"/>
              </a:rPr>
              <a:t>建</a:t>
            </a:r>
            <a:r>
              <a:rPr dirty="0" sz="2000">
                <a:solidFill>
                  <a:srgbClr val="333333"/>
                </a:solidFill>
                <a:latin typeface="黑体"/>
                <a:cs typeface="黑体"/>
              </a:rPr>
              <a:t>立</a:t>
            </a:r>
            <a:r>
              <a:rPr dirty="0" sz="2000" spc="-15">
                <a:solidFill>
                  <a:srgbClr val="333333"/>
                </a:solidFill>
                <a:latin typeface="黑体"/>
                <a:cs typeface="黑体"/>
              </a:rPr>
              <a:t>的</a:t>
            </a:r>
            <a:r>
              <a:rPr dirty="0" sz="2000">
                <a:solidFill>
                  <a:srgbClr val="333333"/>
                </a:solidFill>
                <a:latin typeface="黑体"/>
                <a:cs typeface="黑体"/>
              </a:rPr>
              <a:t>综合体系</a:t>
            </a:r>
            <a:endParaRPr sz="2000">
              <a:latin typeface="黑体"/>
              <a:cs typeface="黑体"/>
            </a:endParaRPr>
          </a:p>
          <a:p>
            <a:pPr marL="12700" marR="5080">
              <a:lnSpc>
                <a:spcPts val="3600"/>
              </a:lnSpc>
              <a:spcBef>
                <a:spcPts val="320"/>
              </a:spcBef>
            </a:pPr>
            <a:r>
              <a:rPr dirty="0" sz="2000">
                <a:solidFill>
                  <a:srgbClr val="333333"/>
                </a:solidFill>
                <a:latin typeface="黑体"/>
                <a:cs typeface="黑体"/>
              </a:rPr>
              <a:t>提</a:t>
            </a:r>
            <a:r>
              <a:rPr dirty="0" sz="2000" spc="-15">
                <a:solidFill>
                  <a:srgbClr val="333333"/>
                </a:solidFill>
                <a:latin typeface="黑体"/>
                <a:cs typeface="黑体"/>
              </a:rPr>
              <a:t>供</a:t>
            </a:r>
            <a:r>
              <a:rPr dirty="0" sz="2000">
                <a:solidFill>
                  <a:srgbClr val="333333"/>
                </a:solidFill>
                <a:latin typeface="黑体"/>
                <a:cs typeface="黑体"/>
              </a:rPr>
              <a:t>安全、</a:t>
            </a:r>
            <a:r>
              <a:rPr dirty="0" sz="2000" spc="-15">
                <a:solidFill>
                  <a:srgbClr val="333333"/>
                </a:solidFill>
                <a:latin typeface="黑体"/>
                <a:cs typeface="黑体"/>
              </a:rPr>
              <a:t>稳</a:t>
            </a:r>
            <a:r>
              <a:rPr dirty="0" sz="2000">
                <a:solidFill>
                  <a:srgbClr val="333333"/>
                </a:solidFill>
                <a:latin typeface="黑体"/>
                <a:cs typeface="黑体"/>
              </a:rPr>
              <a:t>定</a:t>
            </a:r>
            <a:r>
              <a:rPr dirty="0" sz="2000" spc="-15">
                <a:solidFill>
                  <a:srgbClr val="333333"/>
                </a:solidFill>
                <a:latin typeface="黑体"/>
                <a:cs typeface="黑体"/>
              </a:rPr>
              <a:t>、</a:t>
            </a:r>
            <a:r>
              <a:rPr dirty="0" sz="2000">
                <a:solidFill>
                  <a:srgbClr val="333333"/>
                </a:solidFill>
                <a:latin typeface="黑体"/>
                <a:cs typeface="黑体"/>
              </a:rPr>
              <a:t>持续能</a:t>
            </a:r>
            <a:r>
              <a:rPr dirty="0" sz="2000" spc="-15">
                <a:solidFill>
                  <a:srgbClr val="333333"/>
                </a:solidFill>
                <a:latin typeface="黑体"/>
                <a:cs typeface="黑体"/>
              </a:rPr>
              <a:t>源</a:t>
            </a:r>
            <a:r>
              <a:rPr dirty="0" sz="2000">
                <a:solidFill>
                  <a:srgbClr val="333333"/>
                </a:solidFill>
                <a:latin typeface="黑体"/>
                <a:cs typeface="黑体"/>
              </a:rPr>
              <a:t>，</a:t>
            </a:r>
            <a:r>
              <a:rPr dirty="0" sz="2000" spc="-15">
                <a:solidFill>
                  <a:srgbClr val="333333"/>
                </a:solidFill>
                <a:latin typeface="黑体"/>
                <a:cs typeface="黑体"/>
              </a:rPr>
              <a:t>解</a:t>
            </a:r>
            <a:r>
              <a:rPr dirty="0" sz="2000">
                <a:solidFill>
                  <a:srgbClr val="333333"/>
                </a:solidFill>
                <a:latin typeface="黑体"/>
                <a:cs typeface="黑体"/>
              </a:rPr>
              <a:t>决能量</a:t>
            </a:r>
            <a:r>
              <a:rPr dirty="0" sz="2000" spc="-15">
                <a:solidFill>
                  <a:srgbClr val="333333"/>
                </a:solidFill>
                <a:latin typeface="黑体"/>
                <a:cs typeface="黑体"/>
              </a:rPr>
              <a:t>不</a:t>
            </a:r>
            <a:r>
              <a:rPr dirty="0" sz="2000">
                <a:solidFill>
                  <a:srgbClr val="333333"/>
                </a:solidFill>
                <a:latin typeface="黑体"/>
                <a:cs typeface="黑体"/>
              </a:rPr>
              <a:t>可</a:t>
            </a:r>
            <a:r>
              <a:rPr dirty="0" sz="2000" spc="-15">
                <a:solidFill>
                  <a:srgbClr val="333333"/>
                </a:solidFill>
                <a:latin typeface="黑体"/>
                <a:cs typeface="黑体"/>
              </a:rPr>
              <a:t>控</a:t>
            </a:r>
            <a:r>
              <a:rPr dirty="0" sz="2000">
                <a:solidFill>
                  <a:srgbClr val="333333"/>
                </a:solidFill>
                <a:latin typeface="黑体"/>
                <a:cs typeface="黑体"/>
              </a:rPr>
              <a:t>带来的</a:t>
            </a:r>
            <a:r>
              <a:rPr dirty="0" sz="2000" spc="-15">
                <a:solidFill>
                  <a:srgbClr val="333333"/>
                </a:solidFill>
                <a:latin typeface="黑体"/>
                <a:cs typeface="黑体"/>
              </a:rPr>
              <a:t>危</a:t>
            </a:r>
            <a:r>
              <a:rPr dirty="0" sz="2000">
                <a:solidFill>
                  <a:srgbClr val="333333"/>
                </a:solidFill>
                <a:latin typeface="黑体"/>
                <a:cs typeface="黑体"/>
              </a:rPr>
              <a:t>害</a:t>
            </a:r>
            <a:r>
              <a:rPr dirty="0" sz="2000" spc="-15">
                <a:solidFill>
                  <a:srgbClr val="333333"/>
                </a:solidFill>
                <a:latin typeface="黑体"/>
                <a:cs typeface="黑体"/>
              </a:rPr>
              <a:t>（</a:t>
            </a:r>
            <a:r>
              <a:rPr dirty="0" sz="2000">
                <a:solidFill>
                  <a:srgbClr val="333333"/>
                </a:solidFill>
                <a:latin typeface="黑体"/>
                <a:cs typeface="黑体"/>
              </a:rPr>
              <a:t>火灾、</a:t>
            </a:r>
            <a:r>
              <a:rPr dirty="0" sz="2000" spc="-15">
                <a:solidFill>
                  <a:srgbClr val="333333"/>
                </a:solidFill>
                <a:latin typeface="黑体"/>
                <a:cs typeface="黑体"/>
              </a:rPr>
              <a:t>洪</a:t>
            </a:r>
            <a:r>
              <a:rPr dirty="0" sz="2000">
                <a:solidFill>
                  <a:srgbClr val="333333"/>
                </a:solidFill>
                <a:latin typeface="黑体"/>
                <a:cs typeface="黑体"/>
              </a:rPr>
              <a:t>水</a:t>
            </a:r>
            <a:r>
              <a:rPr dirty="0" sz="2000" spc="-15">
                <a:solidFill>
                  <a:srgbClr val="333333"/>
                </a:solidFill>
                <a:latin typeface="黑体"/>
                <a:cs typeface="黑体"/>
              </a:rPr>
              <a:t>、</a:t>
            </a:r>
            <a:r>
              <a:rPr dirty="0" sz="2000">
                <a:solidFill>
                  <a:srgbClr val="333333"/>
                </a:solidFill>
                <a:latin typeface="黑体"/>
                <a:cs typeface="黑体"/>
              </a:rPr>
              <a:t>核辐射）  控</a:t>
            </a:r>
            <a:r>
              <a:rPr dirty="0" sz="2000" spc="-15">
                <a:solidFill>
                  <a:srgbClr val="333333"/>
                </a:solidFill>
                <a:latin typeface="黑体"/>
                <a:cs typeface="黑体"/>
              </a:rPr>
              <a:t>制</a:t>
            </a:r>
            <a:r>
              <a:rPr dirty="0" sz="2000">
                <a:solidFill>
                  <a:srgbClr val="333333"/>
                </a:solidFill>
                <a:latin typeface="黑体"/>
                <a:cs typeface="黑体"/>
              </a:rPr>
              <a:t>可见、</a:t>
            </a:r>
            <a:r>
              <a:rPr dirty="0" sz="2000" spc="-15">
                <a:solidFill>
                  <a:srgbClr val="333333"/>
                </a:solidFill>
                <a:latin typeface="黑体"/>
                <a:cs typeface="黑体"/>
              </a:rPr>
              <a:t>有</a:t>
            </a:r>
            <a:r>
              <a:rPr dirty="0" sz="2000">
                <a:solidFill>
                  <a:srgbClr val="333333"/>
                </a:solidFill>
                <a:latin typeface="黑体"/>
                <a:cs typeface="黑体"/>
              </a:rPr>
              <a:t>形</a:t>
            </a:r>
            <a:r>
              <a:rPr dirty="0" sz="2000" spc="-15">
                <a:solidFill>
                  <a:srgbClr val="333333"/>
                </a:solidFill>
                <a:latin typeface="黑体"/>
                <a:cs typeface="黑体"/>
              </a:rPr>
              <a:t>污</a:t>
            </a:r>
            <a:r>
              <a:rPr dirty="0" sz="2000">
                <a:solidFill>
                  <a:srgbClr val="333333"/>
                </a:solidFill>
                <a:latin typeface="黑体"/>
                <a:cs typeface="黑体"/>
              </a:rPr>
              <a:t>染物和</a:t>
            </a:r>
            <a:r>
              <a:rPr dirty="0" sz="2000" spc="-15">
                <a:solidFill>
                  <a:srgbClr val="333333"/>
                </a:solidFill>
                <a:latin typeface="黑体"/>
                <a:cs typeface="黑体"/>
              </a:rPr>
              <a:t>消</a:t>
            </a:r>
            <a:r>
              <a:rPr dirty="0" sz="2000">
                <a:solidFill>
                  <a:srgbClr val="333333"/>
                </a:solidFill>
                <a:latin typeface="黑体"/>
                <a:cs typeface="黑体"/>
              </a:rPr>
              <a:t>除</a:t>
            </a:r>
            <a:r>
              <a:rPr dirty="0" sz="2000" spc="-15">
                <a:solidFill>
                  <a:srgbClr val="333333"/>
                </a:solidFill>
                <a:latin typeface="黑体"/>
                <a:cs typeface="黑体"/>
              </a:rPr>
              <a:t>辐</a:t>
            </a:r>
            <a:r>
              <a:rPr dirty="0" sz="2000">
                <a:solidFill>
                  <a:srgbClr val="333333"/>
                </a:solidFill>
                <a:latin typeface="黑体"/>
                <a:cs typeface="黑体"/>
              </a:rPr>
              <a:t>射、电</a:t>
            </a:r>
            <a:r>
              <a:rPr dirty="0" sz="2000" spc="-15">
                <a:solidFill>
                  <a:srgbClr val="333333"/>
                </a:solidFill>
                <a:latin typeface="黑体"/>
                <a:cs typeface="黑体"/>
              </a:rPr>
              <a:t>磁</a:t>
            </a:r>
            <a:r>
              <a:rPr dirty="0" sz="2000">
                <a:solidFill>
                  <a:srgbClr val="333333"/>
                </a:solidFill>
                <a:latin typeface="黑体"/>
                <a:cs typeface="黑体"/>
              </a:rPr>
              <a:t>波</a:t>
            </a:r>
            <a:r>
              <a:rPr dirty="0" sz="2000" spc="-15">
                <a:solidFill>
                  <a:srgbClr val="333333"/>
                </a:solidFill>
                <a:latin typeface="黑体"/>
                <a:cs typeface="黑体"/>
              </a:rPr>
              <a:t>等</a:t>
            </a:r>
            <a:r>
              <a:rPr dirty="0" sz="2000">
                <a:solidFill>
                  <a:srgbClr val="333333"/>
                </a:solidFill>
                <a:latin typeface="黑体"/>
                <a:cs typeface="黑体"/>
              </a:rPr>
              <a:t>无形污</a:t>
            </a:r>
            <a:r>
              <a:rPr dirty="0" sz="2000" spc="-15">
                <a:solidFill>
                  <a:srgbClr val="333333"/>
                </a:solidFill>
                <a:latin typeface="黑体"/>
                <a:cs typeface="黑体"/>
              </a:rPr>
              <a:t>染</a:t>
            </a:r>
            <a:r>
              <a:rPr dirty="0" sz="2000">
                <a:solidFill>
                  <a:srgbClr val="333333"/>
                </a:solidFill>
                <a:latin typeface="黑体"/>
                <a:cs typeface="黑体"/>
              </a:rPr>
              <a:t>物</a:t>
            </a:r>
            <a:r>
              <a:rPr dirty="0" sz="2000" spc="-15">
                <a:solidFill>
                  <a:srgbClr val="333333"/>
                </a:solidFill>
                <a:latin typeface="黑体"/>
                <a:cs typeface="黑体"/>
              </a:rPr>
              <a:t>的</a:t>
            </a:r>
            <a:r>
              <a:rPr dirty="0" sz="2000">
                <a:solidFill>
                  <a:srgbClr val="333333"/>
                </a:solidFill>
                <a:latin typeface="黑体"/>
                <a:cs typeface="黑体"/>
              </a:rPr>
              <a:t>危害</a:t>
            </a:r>
            <a:endParaRPr sz="2000">
              <a:latin typeface="黑体"/>
              <a:cs typeface="黑体"/>
            </a:endParaRPr>
          </a:p>
          <a:p>
            <a:pPr marL="12700">
              <a:lnSpc>
                <a:spcPct val="100000"/>
              </a:lnSpc>
              <a:spcBef>
                <a:spcPts val="880"/>
              </a:spcBef>
            </a:pPr>
            <a:r>
              <a:rPr dirty="0" sz="2000">
                <a:solidFill>
                  <a:srgbClr val="333333"/>
                </a:solidFill>
                <a:latin typeface="黑体"/>
                <a:cs typeface="黑体"/>
              </a:rPr>
              <a:t>在</a:t>
            </a:r>
            <a:r>
              <a:rPr dirty="0" sz="2000" spc="-15">
                <a:solidFill>
                  <a:srgbClr val="333333"/>
                </a:solidFill>
                <a:latin typeface="黑体"/>
                <a:cs typeface="黑体"/>
              </a:rPr>
              <a:t>生</a:t>
            </a:r>
            <a:r>
              <a:rPr dirty="0" sz="2000">
                <a:solidFill>
                  <a:srgbClr val="333333"/>
                </a:solidFill>
                <a:latin typeface="黑体"/>
                <a:cs typeface="黑体"/>
              </a:rPr>
              <a:t>态环境</a:t>
            </a:r>
            <a:r>
              <a:rPr dirty="0" sz="2000" spc="-15">
                <a:solidFill>
                  <a:srgbClr val="333333"/>
                </a:solidFill>
                <a:latin typeface="黑体"/>
                <a:cs typeface="黑体"/>
              </a:rPr>
              <a:t>和</a:t>
            </a:r>
            <a:r>
              <a:rPr dirty="0" sz="2000">
                <a:solidFill>
                  <a:srgbClr val="333333"/>
                </a:solidFill>
                <a:latin typeface="黑体"/>
                <a:cs typeface="黑体"/>
              </a:rPr>
              <a:t>社</a:t>
            </a:r>
            <a:r>
              <a:rPr dirty="0" sz="2000" spc="-15">
                <a:solidFill>
                  <a:srgbClr val="333333"/>
                </a:solidFill>
                <a:latin typeface="黑体"/>
                <a:cs typeface="黑体"/>
              </a:rPr>
              <a:t>会</a:t>
            </a:r>
            <a:r>
              <a:rPr dirty="0" sz="2000">
                <a:solidFill>
                  <a:srgbClr val="333333"/>
                </a:solidFill>
                <a:latin typeface="黑体"/>
                <a:cs typeface="黑体"/>
              </a:rPr>
              <a:t>经济可</a:t>
            </a:r>
            <a:r>
              <a:rPr dirty="0" sz="2000" spc="-15">
                <a:solidFill>
                  <a:srgbClr val="333333"/>
                </a:solidFill>
                <a:latin typeface="黑体"/>
                <a:cs typeface="黑体"/>
              </a:rPr>
              <a:t>持</a:t>
            </a:r>
            <a:r>
              <a:rPr dirty="0" sz="2000">
                <a:solidFill>
                  <a:srgbClr val="333333"/>
                </a:solidFill>
                <a:latin typeface="黑体"/>
                <a:cs typeface="黑体"/>
              </a:rPr>
              <a:t>续</a:t>
            </a:r>
            <a:r>
              <a:rPr dirty="0" sz="2000" spc="-15">
                <a:solidFill>
                  <a:srgbClr val="333333"/>
                </a:solidFill>
                <a:latin typeface="黑体"/>
                <a:cs typeface="黑体"/>
              </a:rPr>
              <a:t>发</a:t>
            </a:r>
            <a:r>
              <a:rPr dirty="0" sz="2000">
                <a:solidFill>
                  <a:srgbClr val="333333"/>
                </a:solidFill>
                <a:latin typeface="黑体"/>
                <a:cs typeface="黑体"/>
              </a:rPr>
              <a:t>展能力</a:t>
            </a:r>
            <a:r>
              <a:rPr dirty="0" sz="2000" spc="-15">
                <a:solidFill>
                  <a:srgbClr val="333333"/>
                </a:solidFill>
                <a:latin typeface="黑体"/>
                <a:cs typeface="黑体"/>
              </a:rPr>
              <a:t>内</a:t>
            </a:r>
            <a:r>
              <a:rPr dirty="0" sz="2000">
                <a:solidFill>
                  <a:srgbClr val="333333"/>
                </a:solidFill>
                <a:latin typeface="黑体"/>
                <a:cs typeface="黑体"/>
              </a:rPr>
              <a:t>的</a:t>
            </a:r>
            <a:r>
              <a:rPr dirty="0" sz="2000" spc="-15">
                <a:solidFill>
                  <a:srgbClr val="333333"/>
                </a:solidFill>
                <a:latin typeface="黑体"/>
                <a:cs typeface="黑体"/>
              </a:rPr>
              <a:t>高</a:t>
            </a:r>
            <a:r>
              <a:rPr dirty="0" sz="2000">
                <a:solidFill>
                  <a:srgbClr val="333333"/>
                </a:solidFill>
                <a:latin typeface="黑体"/>
                <a:cs typeface="黑体"/>
              </a:rPr>
              <a:t>效率、</a:t>
            </a:r>
            <a:r>
              <a:rPr dirty="0" sz="2000" spc="-15">
                <a:solidFill>
                  <a:srgbClr val="333333"/>
                </a:solidFill>
                <a:latin typeface="黑体"/>
                <a:cs typeface="黑体"/>
              </a:rPr>
              <a:t>低</a:t>
            </a:r>
            <a:r>
              <a:rPr dirty="0" sz="2000">
                <a:solidFill>
                  <a:srgbClr val="333333"/>
                </a:solidFill>
                <a:latin typeface="黑体"/>
                <a:cs typeface="黑体"/>
              </a:rPr>
              <a:t>成</a:t>
            </a:r>
            <a:r>
              <a:rPr dirty="0" sz="2000" spc="-15">
                <a:solidFill>
                  <a:srgbClr val="333333"/>
                </a:solidFill>
                <a:latin typeface="黑体"/>
                <a:cs typeface="黑体"/>
              </a:rPr>
              <a:t>本</a:t>
            </a:r>
            <a:r>
              <a:rPr dirty="0" sz="2000">
                <a:solidFill>
                  <a:srgbClr val="333333"/>
                </a:solidFill>
                <a:latin typeface="黑体"/>
                <a:cs typeface="黑体"/>
              </a:rPr>
              <a:t>、高产出</a:t>
            </a:r>
            <a:endParaRPr sz="2000">
              <a:latin typeface="黑体"/>
              <a:cs typeface="黑体"/>
            </a:endParaRPr>
          </a:p>
        </p:txBody>
      </p:sp>
      <p:sp>
        <p:nvSpPr>
          <p:cNvPr id="11" name="object 11"/>
          <p:cNvSpPr txBox="1"/>
          <p:nvPr/>
        </p:nvSpPr>
        <p:spPr>
          <a:xfrm>
            <a:off x="642619" y="3433698"/>
            <a:ext cx="2259965"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spc="5">
                <a:solidFill>
                  <a:srgbClr val="C00000"/>
                </a:solidFill>
                <a:latin typeface="黑体"/>
                <a:cs typeface="黑体"/>
              </a:rPr>
              <a:t>关</a:t>
            </a:r>
            <a:r>
              <a:rPr dirty="0" sz="2800" spc="-5">
                <a:solidFill>
                  <a:srgbClr val="C00000"/>
                </a:solidFill>
                <a:latin typeface="黑体"/>
                <a:cs typeface="黑体"/>
              </a:rPr>
              <a:t>键性特征</a:t>
            </a:r>
            <a:endParaRPr sz="2800">
              <a:latin typeface="黑体"/>
              <a:cs typeface="黑体"/>
            </a:endParaRPr>
          </a:p>
        </p:txBody>
      </p:sp>
      <p:sp>
        <p:nvSpPr>
          <p:cNvPr id="12" name="object 12"/>
          <p:cNvSpPr/>
          <p:nvPr/>
        </p:nvSpPr>
        <p:spPr>
          <a:xfrm>
            <a:off x="630936" y="2749295"/>
            <a:ext cx="6969759" cy="553720"/>
          </a:xfrm>
          <a:custGeom>
            <a:avLst/>
            <a:gdLst/>
            <a:ahLst/>
            <a:cxnLst/>
            <a:rect l="l" t="t" r="r" b="b"/>
            <a:pathLst>
              <a:path w="6969759" h="553720">
                <a:moveTo>
                  <a:pt x="6969252" y="0"/>
                </a:moveTo>
                <a:lnTo>
                  <a:pt x="0" y="0"/>
                </a:lnTo>
                <a:lnTo>
                  <a:pt x="0" y="553212"/>
                </a:lnTo>
                <a:lnTo>
                  <a:pt x="6969252" y="553212"/>
                </a:lnTo>
                <a:lnTo>
                  <a:pt x="6969252" y="0"/>
                </a:lnTo>
                <a:close/>
              </a:path>
            </a:pathLst>
          </a:custGeom>
          <a:solidFill>
            <a:srgbClr val="C8F9FB"/>
          </a:solidFill>
        </p:spPr>
        <p:txBody>
          <a:bodyPr wrap="square" lIns="0" tIns="0" rIns="0" bIns="0" rtlCol="0"/>
          <a:lstStyle/>
          <a:p/>
        </p:txBody>
      </p:sp>
      <p:sp>
        <p:nvSpPr>
          <p:cNvPr id="13" name="object 13"/>
          <p:cNvSpPr txBox="1"/>
          <p:nvPr/>
        </p:nvSpPr>
        <p:spPr>
          <a:xfrm>
            <a:off x="3105911" y="1829536"/>
            <a:ext cx="4082415" cy="1372235"/>
          </a:xfrm>
          <a:prstGeom prst="rect">
            <a:avLst/>
          </a:prstGeom>
        </p:spPr>
        <p:txBody>
          <a:bodyPr wrap="square" lIns="0" tIns="165100" rIns="0" bIns="0" rtlCol="0" vert="horz">
            <a:spAutoFit/>
          </a:bodyPr>
          <a:lstStyle/>
          <a:p>
            <a:pPr>
              <a:lnSpc>
                <a:spcPct val="100000"/>
              </a:lnSpc>
              <a:spcBef>
                <a:spcPts val="1300"/>
              </a:spcBef>
            </a:pPr>
            <a:r>
              <a:rPr dirty="0" sz="2000">
                <a:solidFill>
                  <a:srgbClr val="333333"/>
                </a:solidFill>
                <a:latin typeface="黑体"/>
                <a:cs typeface="黑体"/>
              </a:rPr>
              <a:t>（阶段</a:t>
            </a:r>
            <a:r>
              <a:rPr dirty="0" sz="2000" spc="-15">
                <a:solidFill>
                  <a:srgbClr val="333333"/>
                </a:solidFill>
                <a:latin typeface="黑体"/>
                <a:cs typeface="黑体"/>
              </a:rPr>
              <a:t>性</a:t>
            </a:r>
            <a:r>
              <a:rPr dirty="0" sz="2000">
                <a:solidFill>
                  <a:srgbClr val="333333"/>
                </a:solidFill>
                <a:latin typeface="黑体"/>
                <a:cs typeface="黑体"/>
              </a:rPr>
              <a:t>、过渡</a:t>
            </a:r>
            <a:r>
              <a:rPr dirty="0" sz="2000" spc="-15">
                <a:solidFill>
                  <a:srgbClr val="333333"/>
                </a:solidFill>
                <a:latin typeface="黑体"/>
                <a:cs typeface="黑体"/>
              </a:rPr>
              <a:t>性</a:t>
            </a:r>
            <a:r>
              <a:rPr dirty="0" sz="2000">
                <a:solidFill>
                  <a:srgbClr val="333333"/>
                </a:solidFill>
                <a:latin typeface="黑体"/>
                <a:cs typeface="黑体"/>
              </a:rPr>
              <a:t>；</a:t>
            </a:r>
            <a:r>
              <a:rPr dirty="0" sz="2000" spc="-15">
                <a:solidFill>
                  <a:srgbClr val="333333"/>
                </a:solidFill>
                <a:latin typeface="黑体"/>
                <a:cs typeface="黑体"/>
              </a:rPr>
              <a:t>重</a:t>
            </a:r>
            <a:r>
              <a:rPr dirty="0" sz="2000">
                <a:solidFill>
                  <a:srgbClr val="333333"/>
                </a:solidFill>
                <a:latin typeface="黑体"/>
                <a:cs typeface="黑体"/>
              </a:rPr>
              <a:t>在“守</a:t>
            </a:r>
            <a:r>
              <a:rPr dirty="0" sz="2000" spc="-15">
                <a:solidFill>
                  <a:srgbClr val="333333"/>
                </a:solidFill>
                <a:latin typeface="黑体"/>
                <a:cs typeface="黑体"/>
              </a:rPr>
              <a:t>成</a:t>
            </a:r>
            <a:r>
              <a:rPr dirty="0" sz="2000">
                <a:solidFill>
                  <a:srgbClr val="333333"/>
                </a:solidFill>
                <a:latin typeface="黑体"/>
                <a:cs typeface="黑体"/>
              </a:rPr>
              <a:t>”）</a:t>
            </a:r>
            <a:endParaRPr sz="2000">
              <a:latin typeface="黑体"/>
              <a:cs typeface="黑体"/>
            </a:endParaRPr>
          </a:p>
          <a:p>
            <a:pPr marL="537845" marR="5080" indent="-535305">
              <a:lnSpc>
                <a:spcPct val="141900"/>
              </a:lnSpc>
              <a:spcBef>
                <a:spcPts val="190"/>
              </a:spcBef>
            </a:pPr>
            <a:r>
              <a:rPr dirty="0" sz="2000">
                <a:solidFill>
                  <a:srgbClr val="333333"/>
                </a:solidFill>
                <a:latin typeface="黑体"/>
                <a:cs typeface="黑体"/>
              </a:rPr>
              <a:t>（长期</a:t>
            </a:r>
            <a:r>
              <a:rPr dirty="0" sz="2000" spc="-15">
                <a:solidFill>
                  <a:srgbClr val="333333"/>
                </a:solidFill>
                <a:latin typeface="黑体"/>
                <a:cs typeface="黑体"/>
              </a:rPr>
              <a:t>性</a:t>
            </a:r>
            <a:r>
              <a:rPr dirty="0" sz="2000">
                <a:solidFill>
                  <a:srgbClr val="333333"/>
                </a:solidFill>
                <a:latin typeface="黑体"/>
                <a:cs typeface="黑体"/>
              </a:rPr>
              <a:t>、革命</a:t>
            </a:r>
            <a:r>
              <a:rPr dirty="0" sz="2000" spc="-15">
                <a:solidFill>
                  <a:srgbClr val="333333"/>
                </a:solidFill>
                <a:latin typeface="黑体"/>
                <a:cs typeface="黑体"/>
              </a:rPr>
              <a:t>性</a:t>
            </a:r>
            <a:r>
              <a:rPr dirty="0" sz="2000">
                <a:solidFill>
                  <a:srgbClr val="333333"/>
                </a:solidFill>
                <a:latin typeface="黑体"/>
                <a:cs typeface="黑体"/>
              </a:rPr>
              <a:t>；</a:t>
            </a:r>
            <a:r>
              <a:rPr dirty="0" sz="2000" spc="-15">
                <a:solidFill>
                  <a:srgbClr val="333333"/>
                </a:solidFill>
                <a:latin typeface="黑体"/>
                <a:cs typeface="黑体"/>
              </a:rPr>
              <a:t>重</a:t>
            </a:r>
            <a:r>
              <a:rPr dirty="0" sz="2000">
                <a:solidFill>
                  <a:srgbClr val="333333"/>
                </a:solidFill>
                <a:latin typeface="黑体"/>
                <a:cs typeface="黑体"/>
              </a:rPr>
              <a:t>在“开</a:t>
            </a:r>
            <a:r>
              <a:rPr dirty="0" sz="2000" spc="-15">
                <a:solidFill>
                  <a:srgbClr val="333333"/>
                </a:solidFill>
                <a:latin typeface="黑体"/>
                <a:cs typeface="黑体"/>
              </a:rPr>
              <a:t>拓</a:t>
            </a:r>
            <a:r>
              <a:rPr dirty="0" sz="2000">
                <a:solidFill>
                  <a:srgbClr val="333333"/>
                </a:solidFill>
                <a:latin typeface="黑体"/>
                <a:cs typeface="黑体"/>
              </a:rPr>
              <a:t>”） </a:t>
            </a:r>
            <a:r>
              <a:rPr dirty="0" sz="2000">
                <a:solidFill>
                  <a:srgbClr val="C00000"/>
                </a:solidFill>
                <a:latin typeface="黑体"/>
                <a:cs typeface="黑体"/>
              </a:rPr>
              <a:t>太阳</a:t>
            </a:r>
            <a:r>
              <a:rPr dirty="0" sz="2000" spc="5">
                <a:solidFill>
                  <a:srgbClr val="C00000"/>
                </a:solidFill>
                <a:latin typeface="黑体"/>
                <a:cs typeface="黑体"/>
              </a:rPr>
              <a:t>风</a:t>
            </a:r>
            <a:r>
              <a:rPr dirty="0" sz="2000" spc="-10">
                <a:solidFill>
                  <a:srgbClr val="C00000"/>
                </a:solidFill>
                <a:latin typeface="黑体"/>
                <a:cs typeface="黑体"/>
              </a:rPr>
              <a:t>、</a:t>
            </a:r>
            <a:r>
              <a:rPr dirty="0" sz="2000">
                <a:solidFill>
                  <a:srgbClr val="C00000"/>
                </a:solidFill>
                <a:latin typeface="黑体"/>
                <a:cs typeface="黑体"/>
              </a:rPr>
              <a:t>地</a:t>
            </a:r>
            <a:r>
              <a:rPr dirty="0" sz="2000" spc="-10">
                <a:solidFill>
                  <a:srgbClr val="C00000"/>
                </a:solidFill>
                <a:latin typeface="黑体"/>
                <a:cs typeface="黑体"/>
              </a:rPr>
              <a:t>磁</a:t>
            </a:r>
            <a:r>
              <a:rPr dirty="0" sz="2000">
                <a:solidFill>
                  <a:srgbClr val="C00000"/>
                </a:solidFill>
                <a:latin typeface="黑体"/>
                <a:cs typeface="黑体"/>
              </a:rPr>
              <a:t>、反</a:t>
            </a:r>
            <a:r>
              <a:rPr dirty="0" sz="2000" spc="5">
                <a:solidFill>
                  <a:srgbClr val="C00000"/>
                </a:solidFill>
                <a:latin typeface="黑体"/>
                <a:cs typeface="黑体"/>
              </a:rPr>
              <a:t>物</a:t>
            </a:r>
            <a:r>
              <a:rPr dirty="0" sz="2000">
                <a:solidFill>
                  <a:srgbClr val="C00000"/>
                </a:solidFill>
                <a:latin typeface="黑体"/>
                <a:cs typeface="黑体"/>
              </a:rPr>
              <a:t>质</a:t>
            </a:r>
            <a:endParaRPr sz="2000">
              <a:latin typeface="黑体"/>
              <a:cs typeface="黑体"/>
            </a:endParaRPr>
          </a:p>
        </p:txBody>
      </p:sp>
      <p:grpSp>
        <p:nvGrpSpPr>
          <p:cNvPr id="14" name="object 14"/>
          <p:cNvGrpSpPr/>
          <p:nvPr/>
        </p:nvGrpSpPr>
        <p:grpSpPr>
          <a:xfrm>
            <a:off x="7780019" y="1552955"/>
            <a:ext cx="3566160" cy="1963420"/>
            <a:chOff x="7780019" y="1552955"/>
            <a:chExt cx="3566160" cy="1963420"/>
          </a:xfrm>
        </p:grpSpPr>
        <p:pic>
          <p:nvPicPr>
            <p:cNvPr id="15" name="object 15"/>
            <p:cNvPicPr/>
            <p:nvPr/>
          </p:nvPicPr>
          <p:blipFill>
            <a:blip r:embed="rId2" cstate="print"/>
            <a:stretch>
              <a:fillRect/>
            </a:stretch>
          </p:blipFill>
          <p:spPr>
            <a:xfrm>
              <a:off x="7780019" y="1688591"/>
              <a:ext cx="3560064" cy="1773936"/>
            </a:xfrm>
            <a:prstGeom prst="rect">
              <a:avLst/>
            </a:prstGeom>
          </p:spPr>
        </p:pic>
        <p:sp>
          <p:nvSpPr>
            <p:cNvPr id="16" name="object 16"/>
            <p:cNvSpPr/>
            <p:nvPr/>
          </p:nvSpPr>
          <p:spPr>
            <a:xfrm>
              <a:off x="8933687" y="1559051"/>
              <a:ext cx="2406650" cy="1950720"/>
            </a:xfrm>
            <a:custGeom>
              <a:avLst/>
              <a:gdLst/>
              <a:ahLst/>
              <a:cxnLst/>
              <a:rect l="l" t="t" r="r" b="b"/>
              <a:pathLst>
                <a:path w="2406650" h="1950720">
                  <a:moveTo>
                    <a:pt x="2406396" y="0"/>
                  </a:moveTo>
                  <a:lnTo>
                    <a:pt x="0" y="0"/>
                  </a:lnTo>
                  <a:lnTo>
                    <a:pt x="0" y="1950720"/>
                  </a:lnTo>
                  <a:lnTo>
                    <a:pt x="2406396" y="1950720"/>
                  </a:lnTo>
                  <a:lnTo>
                    <a:pt x="2406396" y="0"/>
                  </a:lnTo>
                  <a:close/>
                </a:path>
              </a:pathLst>
            </a:custGeom>
            <a:solidFill>
              <a:srgbClr val="FFFFFF"/>
            </a:solidFill>
          </p:spPr>
          <p:txBody>
            <a:bodyPr wrap="square" lIns="0" tIns="0" rIns="0" bIns="0" rtlCol="0"/>
            <a:lstStyle/>
            <a:p/>
          </p:txBody>
        </p:sp>
        <p:sp>
          <p:nvSpPr>
            <p:cNvPr id="17" name="object 17"/>
            <p:cNvSpPr/>
            <p:nvPr/>
          </p:nvSpPr>
          <p:spPr>
            <a:xfrm>
              <a:off x="8933687" y="1559051"/>
              <a:ext cx="2406650" cy="1950720"/>
            </a:xfrm>
            <a:custGeom>
              <a:avLst/>
              <a:gdLst/>
              <a:ahLst/>
              <a:cxnLst/>
              <a:rect l="l" t="t" r="r" b="b"/>
              <a:pathLst>
                <a:path w="2406650" h="1950720">
                  <a:moveTo>
                    <a:pt x="0" y="1950720"/>
                  </a:moveTo>
                  <a:lnTo>
                    <a:pt x="2406396" y="1950720"/>
                  </a:lnTo>
                  <a:lnTo>
                    <a:pt x="2406396" y="0"/>
                  </a:lnTo>
                  <a:lnTo>
                    <a:pt x="0" y="0"/>
                  </a:lnTo>
                  <a:lnTo>
                    <a:pt x="0" y="1950720"/>
                  </a:lnTo>
                  <a:close/>
                </a:path>
              </a:pathLst>
            </a:custGeom>
            <a:ln w="12192">
              <a:solidFill>
                <a:srgbClr val="FFFFFF"/>
              </a:solidFill>
            </a:ln>
          </p:spPr>
          <p:txBody>
            <a:bodyPr wrap="square" lIns="0" tIns="0" rIns="0" bIns="0" rtlCol="0"/>
            <a:lstStyle/>
            <a:p/>
          </p:txBody>
        </p:sp>
      </p:grpSp>
      <p:sp>
        <p:nvSpPr>
          <p:cNvPr id="18" name="object 1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52</a:t>
            </a:fld>
            <a:r>
              <a:rPr dirty="0" spc="5"/>
              <a:t>/120</a:t>
            </a:r>
          </a:p>
        </p:txBody>
      </p:sp>
      <p:sp>
        <p:nvSpPr>
          <p:cNvPr id="19" name="object 1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477136" y="287477"/>
            <a:ext cx="30111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2.3</a:t>
            </a:r>
            <a:r>
              <a:rPr dirty="0" spc="-70">
                <a:latin typeface="Tahoma"/>
                <a:cs typeface="Tahoma"/>
              </a:rPr>
              <a:t> </a:t>
            </a:r>
            <a:r>
              <a:rPr dirty="0" spc="-10"/>
              <a:t>智慧能源</a:t>
            </a:r>
          </a:p>
        </p:txBody>
      </p:sp>
      <p:sp>
        <p:nvSpPr>
          <p:cNvPr id="4" name="object 4"/>
          <p:cNvSpPr/>
          <p:nvPr/>
        </p:nvSpPr>
        <p:spPr>
          <a:xfrm>
            <a:off x="647700" y="1725167"/>
            <a:ext cx="10610215" cy="1477010"/>
          </a:xfrm>
          <a:custGeom>
            <a:avLst/>
            <a:gdLst/>
            <a:ahLst/>
            <a:cxnLst/>
            <a:rect l="l" t="t" r="r" b="b"/>
            <a:pathLst>
              <a:path w="10610215" h="1477010">
                <a:moveTo>
                  <a:pt x="10610088" y="0"/>
                </a:moveTo>
                <a:lnTo>
                  <a:pt x="0" y="0"/>
                </a:lnTo>
                <a:lnTo>
                  <a:pt x="0" y="1476755"/>
                </a:lnTo>
                <a:lnTo>
                  <a:pt x="10610088" y="1476755"/>
                </a:lnTo>
                <a:lnTo>
                  <a:pt x="10610088" y="0"/>
                </a:lnTo>
                <a:close/>
              </a:path>
            </a:pathLst>
          </a:custGeom>
          <a:solidFill>
            <a:srgbClr val="C8F9FB"/>
          </a:solidFill>
        </p:spPr>
        <p:txBody>
          <a:bodyPr wrap="square" lIns="0" tIns="0" rIns="0" bIns="0" rtlCol="0"/>
          <a:lstStyle/>
          <a:p/>
        </p:txBody>
      </p:sp>
      <p:sp>
        <p:nvSpPr>
          <p:cNvPr id="5" name="object 5"/>
          <p:cNvSpPr txBox="1"/>
          <p:nvPr/>
        </p:nvSpPr>
        <p:spPr>
          <a:xfrm>
            <a:off x="738530" y="1847214"/>
            <a:ext cx="1637664" cy="1245870"/>
          </a:xfrm>
          <a:prstGeom prst="rect">
            <a:avLst/>
          </a:prstGeom>
        </p:spPr>
        <p:txBody>
          <a:bodyPr wrap="square" lIns="0" tIns="13335" rIns="0" bIns="0" rtlCol="0" vert="horz">
            <a:spAutoFit/>
          </a:bodyPr>
          <a:lstStyle/>
          <a:p>
            <a:pPr marL="342900" indent="-342900">
              <a:lnSpc>
                <a:spcPct val="100000"/>
              </a:lnSpc>
              <a:spcBef>
                <a:spcPts val="105"/>
              </a:spcBef>
              <a:buFont typeface="Wingdings"/>
              <a:buChar char=""/>
              <a:tabLst>
                <a:tab pos="342900" algn="l"/>
              </a:tabLst>
            </a:pPr>
            <a:r>
              <a:rPr dirty="0" sz="2000" spc="5" b="1">
                <a:solidFill>
                  <a:srgbClr val="0000CC"/>
                </a:solidFill>
                <a:latin typeface="黑体"/>
                <a:cs typeface="黑体"/>
              </a:rPr>
              <a:t>深度和广度</a:t>
            </a:r>
            <a:endParaRPr sz="2000">
              <a:latin typeface="黑体"/>
              <a:cs typeface="黑体"/>
            </a:endParaRPr>
          </a:p>
          <a:p>
            <a:pPr>
              <a:lnSpc>
                <a:spcPct val="100000"/>
              </a:lnSpc>
              <a:buClr>
                <a:srgbClr val="0000CC"/>
              </a:buClr>
              <a:buFont typeface="Wingdings"/>
              <a:buChar char=""/>
            </a:pPr>
            <a:endParaRPr sz="2200">
              <a:latin typeface="黑体"/>
              <a:cs typeface="黑体"/>
            </a:endParaRPr>
          </a:p>
          <a:p>
            <a:pPr>
              <a:lnSpc>
                <a:spcPct val="100000"/>
              </a:lnSpc>
              <a:spcBef>
                <a:spcPts val="60"/>
              </a:spcBef>
              <a:buClr>
                <a:srgbClr val="0000CC"/>
              </a:buClr>
              <a:buFont typeface="Wingdings"/>
              <a:buChar char=""/>
            </a:pPr>
            <a:endParaRPr sz="1500">
              <a:latin typeface="黑体"/>
              <a:cs typeface="黑体"/>
            </a:endParaRPr>
          </a:p>
          <a:p>
            <a:pPr marL="342900" indent="-342900">
              <a:lnSpc>
                <a:spcPct val="100000"/>
              </a:lnSpc>
              <a:buFont typeface="Wingdings"/>
              <a:buChar char=""/>
              <a:tabLst>
                <a:tab pos="342900" algn="l"/>
              </a:tabLst>
            </a:pPr>
            <a:r>
              <a:rPr dirty="0" sz="2000" spc="5" b="1">
                <a:solidFill>
                  <a:srgbClr val="0000CC"/>
                </a:solidFill>
                <a:latin typeface="黑体"/>
                <a:cs typeface="黑体"/>
              </a:rPr>
              <a:t>综合体系</a:t>
            </a:r>
            <a:endParaRPr sz="2000">
              <a:latin typeface="黑体"/>
              <a:cs typeface="黑体"/>
            </a:endParaRPr>
          </a:p>
        </p:txBody>
      </p:sp>
      <p:sp>
        <p:nvSpPr>
          <p:cNvPr id="6" name="object 6"/>
          <p:cNvSpPr txBox="1"/>
          <p:nvPr/>
        </p:nvSpPr>
        <p:spPr>
          <a:xfrm>
            <a:off x="3122422" y="1695424"/>
            <a:ext cx="7410450" cy="1397635"/>
          </a:xfrm>
          <a:prstGeom prst="rect">
            <a:avLst/>
          </a:prstGeom>
        </p:spPr>
        <p:txBody>
          <a:bodyPr wrap="square" lIns="0" tIns="12700" rIns="0" bIns="0" rtlCol="0" vert="horz">
            <a:spAutoFit/>
          </a:bodyPr>
          <a:lstStyle/>
          <a:p>
            <a:pPr marR="5080">
              <a:lnSpc>
                <a:spcPct val="150000"/>
              </a:lnSpc>
              <a:spcBef>
                <a:spcPts val="100"/>
              </a:spcBef>
            </a:pPr>
            <a:r>
              <a:rPr dirty="0" sz="2000">
                <a:solidFill>
                  <a:srgbClr val="333333"/>
                </a:solidFill>
                <a:latin typeface="黑体"/>
                <a:cs typeface="黑体"/>
              </a:rPr>
              <a:t>能源研</a:t>
            </a:r>
            <a:r>
              <a:rPr dirty="0" sz="2000" spc="-15">
                <a:solidFill>
                  <a:srgbClr val="333333"/>
                </a:solidFill>
                <a:latin typeface="黑体"/>
                <a:cs typeface="黑体"/>
              </a:rPr>
              <a:t>发</a:t>
            </a:r>
            <a:r>
              <a:rPr dirty="0" sz="2000">
                <a:solidFill>
                  <a:srgbClr val="333333"/>
                </a:solidFill>
                <a:latin typeface="黑体"/>
                <a:cs typeface="黑体"/>
              </a:rPr>
              <a:t>、生产</a:t>
            </a:r>
            <a:r>
              <a:rPr dirty="0" sz="2000" spc="-15">
                <a:solidFill>
                  <a:srgbClr val="333333"/>
                </a:solidFill>
                <a:latin typeface="黑体"/>
                <a:cs typeface="黑体"/>
              </a:rPr>
              <a:t>、</a:t>
            </a:r>
            <a:r>
              <a:rPr dirty="0" sz="2000">
                <a:solidFill>
                  <a:srgbClr val="333333"/>
                </a:solidFill>
                <a:latin typeface="黑体"/>
                <a:cs typeface="黑体"/>
              </a:rPr>
              <a:t>加</a:t>
            </a:r>
            <a:r>
              <a:rPr dirty="0" sz="2000" spc="-15">
                <a:solidFill>
                  <a:srgbClr val="333333"/>
                </a:solidFill>
                <a:latin typeface="黑体"/>
                <a:cs typeface="黑体"/>
              </a:rPr>
              <a:t>工</a:t>
            </a:r>
            <a:r>
              <a:rPr dirty="0" sz="2000">
                <a:solidFill>
                  <a:srgbClr val="333333"/>
                </a:solidFill>
                <a:latin typeface="黑体"/>
                <a:cs typeface="黑体"/>
              </a:rPr>
              <a:t>、储存</a:t>
            </a:r>
            <a:r>
              <a:rPr dirty="0" sz="2000" spc="-15">
                <a:solidFill>
                  <a:srgbClr val="333333"/>
                </a:solidFill>
                <a:latin typeface="黑体"/>
                <a:cs typeface="黑体"/>
              </a:rPr>
              <a:t>、</a:t>
            </a:r>
            <a:r>
              <a:rPr dirty="0" sz="2000">
                <a:solidFill>
                  <a:srgbClr val="333333"/>
                </a:solidFill>
                <a:latin typeface="黑体"/>
                <a:cs typeface="黑体"/>
              </a:rPr>
              <a:t>运</a:t>
            </a:r>
            <a:r>
              <a:rPr dirty="0" sz="2000" spc="-15">
                <a:solidFill>
                  <a:srgbClr val="333333"/>
                </a:solidFill>
                <a:latin typeface="黑体"/>
                <a:cs typeface="黑体"/>
              </a:rPr>
              <a:t>输</a:t>
            </a:r>
            <a:r>
              <a:rPr dirty="0" sz="2000">
                <a:solidFill>
                  <a:srgbClr val="333333"/>
                </a:solidFill>
                <a:latin typeface="黑体"/>
                <a:cs typeface="黑体"/>
              </a:rPr>
              <a:t>、转换</a:t>
            </a:r>
            <a:r>
              <a:rPr dirty="0" sz="2000" spc="-15">
                <a:solidFill>
                  <a:srgbClr val="333333"/>
                </a:solidFill>
                <a:latin typeface="黑体"/>
                <a:cs typeface="黑体"/>
              </a:rPr>
              <a:t>、</a:t>
            </a:r>
            <a:r>
              <a:rPr dirty="0" sz="2000">
                <a:solidFill>
                  <a:srgbClr val="333333"/>
                </a:solidFill>
                <a:latin typeface="黑体"/>
                <a:cs typeface="黑体"/>
              </a:rPr>
              <a:t>消</a:t>
            </a:r>
            <a:r>
              <a:rPr dirty="0" sz="2000" spc="-15">
                <a:solidFill>
                  <a:srgbClr val="333333"/>
                </a:solidFill>
                <a:latin typeface="黑体"/>
                <a:cs typeface="黑体"/>
              </a:rPr>
              <a:t>费</a:t>
            </a:r>
            <a:r>
              <a:rPr dirty="0" sz="2000">
                <a:solidFill>
                  <a:srgbClr val="333333"/>
                </a:solidFill>
                <a:latin typeface="黑体"/>
                <a:cs typeface="黑体"/>
              </a:rPr>
              <a:t>、回收</a:t>
            </a:r>
            <a:r>
              <a:rPr dirty="0" sz="2000" spc="-15">
                <a:solidFill>
                  <a:srgbClr val="333333"/>
                </a:solidFill>
                <a:latin typeface="黑体"/>
                <a:cs typeface="黑体"/>
              </a:rPr>
              <a:t>和</a:t>
            </a:r>
            <a:r>
              <a:rPr dirty="0" sz="2000">
                <a:solidFill>
                  <a:srgbClr val="333333"/>
                </a:solidFill>
                <a:latin typeface="黑体"/>
                <a:cs typeface="黑体"/>
              </a:rPr>
              <a:t>合作 制度法律、</a:t>
            </a:r>
            <a:r>
              <a:rPr dirty="0" sz="2000" spc="-15">
                <a:solidFill>
                  <a:srgbClr val="333333"/>
                </a:solidFill>
                <a:latin typeface="黑体"/>
                <a:cs typeface="黑体"/>
              </a:rPr>
              <a:t>经</a:t>
            </a:r>
            <a:r>
              <a:rPr dirty="0" sz="2000">
                <a:solidFill>
                  <a:srgbClr val="333333"/>
                </a:solidFill>
                <a:latin typeface="黑体"/>
                <a:cs typeface="黑体"/>
              </a:rPr>
              <a:t>济</a:t>
            </a:r>
            <a:r>
              <a:rPr dirty="0" sz="2000" spc="-15">
                <a:solidFill>
                  <a:srgbClr val="333333"/>
                </a:solidFill>
                <a:latin typeface="黑体"/>
                <a:cs typeface="黑体"/>
              </a:rPr>
              <a:t>政</a:t>
            </a:r>
            <a:r>
              <a:rPr dirty="0" sz="2000">
                <a:solidFill>
                  <a:srgbClr val="333333"/>
                </a:solidFill>
                <a:latin typeface="黑体"/>
                <a:cs typeface="黑体"/>
              </a:rPr>
              <a:t>策、价</a:t>
            </a:r>
            <a:r>
              <a:rPr dirty="0" sz="2000" spc="-15">
                <a:solidFill>
                  <a:srgbClr val="333333"/>
                </a:solidFill>
                <a:latin typeface="黑体"/>
                <a:cs typeface="黑体"/>
              </a:rPr>
              <a:t>值</a:t>
            </a:r>
            <a:r>
              <a:rPr dirty="0" sz="2000">
                <a:solidFill>
                  <a:srgbClr val="333333"/>
                </a:solidFill>
                <a:latin typeface="黑体"/>
                <a:cs typeface="黑体"/>
              </a:rPr>
              <a:t>信</a:t>
            </a:r>
            <a:r>
              <a:rPr dirty="0" sz="2000" spc="-15">
                <a:solidFill>
                  <a:srgbClr val="333333"/>
                </a:solidFill>
                <a:latin typeface="黑体"/>
                <a:cs typeface="黑体"/>
              </a:rPr>
              <a:t>念</a:t>
            </a:r>
            <a:r>
              <a:rPr dirty="0" sz="2000">
                <a:solidFill>
                  <a:srgbClr val="333333"/>
                </a:solidFill>
                <a:latin typeface="黑体"/>
                <a:cs typeface="黑体"/>
              </a:rPr>
              <a:t>、伦理</a:t>
            </a:r>
            <a:r>
              <a:rPr dirty="0" sz="2000" spc="-15">
                <a:solidFill>
                  <a:srgbClr val="333333"/>
                </a:solidFill>
                <a:latin typeface="黑体"/>
                <a:cs typeface="黑体"/>
              </a:rPr>
              <a:t>规</a:t>
            </a:r>
            <a:r>
              <a:rPr dirty="0" sz="2000">
                <a:solidFill>
                  <a:srgbClr val="333333"/>
                </a:solidFill>
                <a:latin typeface="黑体"/>
                <a:cs typeface="黑体"/>
              </a:rPr>
              <a:t>范</a:t>
            </a:r>
            <a:r>
              <a:rPr dirty="0" sz="2000" spc="-15">
                <a:solidFill>
                  <a:srgbClr val="333333"/>
                </a:solidFill>
                <a:latin typeface="黑体"/>
                <a:cs typeface="黑体"/>
              </a:rPr>
              <a:t>、</a:t>
            </a:r>
            <a:r>
              <a:rPr dirty="0" sz="2000">
                <a:solidFill>
                  <a:srgbClr val="333333"/>
                </a:solidFill>
                <a:latin typeface="黑体"/>
                <a:cs typeface="黑体"/>
              </a:rPr>
              <a:t>道德观</a:t>
            </a:r>
            <a:r>
              <a:rPr dirty="0" sz="2000" spc="-15">
                <a:solidFill>
                  <a:srgbClr val="333333"/>
                </a:solidFill>
                <a:latin typeface="黑体"/>
                <a:cs typeface="黑体"/>
              </a:rPr>
              <a:t>念</a:t>
            </a:r>
            <a:r>
              <a:rPr dirty="0" sz="2000">
                <a:solidFill>
                  <a:srgbClr val="333333"/>
                </a:solidFill>
                <a:latin typeface="黑体"/>
                <a:cs typeface="黑体"/>
              </a:rPr>
              <a:t>、</a:t>
            </a:r>
            <a:r>
              <a:rPr dirty="0" sz="2000" spc="-15">
                <a:solidFill>
                  <a:srgbClr val="333333"/>
                </a:solidFill>
                <a:latin typeface="黑体"/>
                <a:cs typeface="黑体"/>
              </a:rPr>
              <a:t>风</a:t>
            </a:r>
            <a:r>
              <a:rPr dirty="0" sz="2000">
                <a:solidFill>
                  <a:srgbClr val="333333"/>
                </a:solidFill>
                <a:latin typeface="黑体"/>
                <a:cs typeface="黑体"/>
              </a:rPr>
              <a:t>俗习惯 能源政</a:t>
            </a:r>
            <a:r>
              <a:rPr dirty="0" sz="2000" spc="-15">
                <a:solidFill>
                  <a:srgbClr val="333333"/>
                </a:solidFill>
                <a:latin typeface="黑体"/>
                <a:cs typeface="黑体"/>
              </a:rPr>
              <a:t>治</a:t>
            </a:r>
            <a:r>
              <a:rPr dirty="0" sz="2000">
                <a:solidFill>
                  <a:srgbClr val="333333"/>
                </a:solidFill>
                <a:latin typeface="黑体"/>
                <a:cs typeface="黑体"/>
              </a:rPr>
              <a:t>、经济</a:t>
            </a:r>
            <a:r>
              <a:rPr dirty="0" sz="2000" spc="-15">
                <a:solidFill>
                  <a:srgbClr val="333333"/>
                </a:solidFill>
                <a:latin typeface="黑体"/>
                <a:cs typeface="黑体"/>
              </a:rPr>
              <a:t>、</a:t>
            </a:r>
            <a:r>
              <a:rPr dirty="0" sz="2000">
                <a:solidFill>
                  <a:srgbClr val="333333"/>
                </a:solidFill>
                <a:latin typeface="黑体"/>
                <a:cs typeface="黑体"/>
              </a:rPr>
              <a:t>文</a:t>
            </a:r>
            <a:r>
              <a:rPr dirty="0" sz="2000" spc="-15">
                <a:solidFill>
                  <a:srgbClr val="333333"/>
                </a:solidFill>
                <a:latin typeface="黑体"/>
                <a:cs typeface="黑体"/>
              </a:rPr>
              <a:t>化</a:t>
            </a:r>
            <a:r>
              <a:rPr dirty="0" sz="2000">
                <a:solidFill>
                  <a:srgbClr val="333333"/>
                </a:solidFill>
                <a:latin typeface="黑体"/>
                <a:cs typeface="黑体"/>
              </a:rPr>
              <a:t>等方面</a:t>
            </a:r>
            <a:endParaRPr sz="2000">
              <a:latin typeface="黑体"/>
              <a:cs typeface="黑体"/>
            </a:endParaRPr>
          </a:p>
        </p:txBody>
      </p:sp>
      <p:sp>
        <p:nvSpPr>
          <p:cNvPr id="7" name="object 7"/>
          <p:cNvSpPr txBox="1"/>
          <p:nvPr/>
        </p:nvSpPr>
        <p:spPr>
          <a:xfrm>
            <a:off x="642619" y="1154429"/>
            <a:ext cx="2616200"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智</a:t>
            </a:r>
            <a:r>
              <a:rPr dirty="0" sz="2800" spc="-5">
                <a:solidFill>
                  <a:srgbClr val="C00000"/>
                </a:solidFill>
                <a:latin typeface="黑体"/>
                <a:cs typeface="黑体"/>
              </a:rPr>
              <a:t>慧能源</a:t>
            </a:r>
            <a:r>
              <a:rPr dirty="0" sz="2800">
                <a:solidFill>
                  <a:srgbClr val="C00000"/>
                </a:solidFill>
                <a:latin typeface="黑体"/>
                <a:cs typeface="黑体"/>
              </a:rPr>
              <a:t>制</a:t>
            </a:r>
            <a:r>
              <a:rPr dirty="0" sz="2800" spc="-5">
                <a:solidFill>
                  <a:srgbClr val="C00000"/>
                </a:solidFill>
                <a:latin typeface="黑体"/>
                <a:cs typeface="黑体"/>
              </a:rPr>
              <a:t>度</a:t>
            </a:r>
            <a:endParaRPr sz="2800">
              <a:latin typeface="黑体"/>
              <a:cs typeface="黑体"/>
            </a:endParaRPr>
          </a:p>
        </p:txBody>
      </p:sp>
      <p:sp>
        <p:nvSpPr>
          <p:cNvPr id="8" name="object 8"/>
          <p:cNvSpPr/>
          <p:nvPr/>
        </p:nvSpPr>
        <p:spPr>
          <a:xfrm>
            <a:off x="612648" y="4029455"/>
            <a:ext cx="10776585" cy="2400300"/>
          </a:xfrm>
          <a:custGeom>
            <a:avLst/>
            <a:gdLst/>
            <a:ahLst/>
            <a:cxnLst/>
            <a:rect l="l" t="t" r="r" b="b"/>
            <a:pathLst>
              <a:path w="10776585" h="2400300">
                <a:moveTo>
                  <a:pt x="10776204" y="0"/>
                </a:moveTo>
                <a:lnTo>
                  <a:pt x="0" y="0"/>
                </a:lnTo>
                <a:lnTo>
                  <a:pt x="0" y="2400300"/>
                </a:lnTo>
                <a:lnTo>
                  <a:pt x="10776204" y="2400300"/>
                </a:lnTo>
                <a:lnTo>
                  <a:pt x="10776204" y="0"/>
                </a:lnTo>
                <a:close/>
              </a:path>
            </a:pathLst>
          </a:custGeom>
          <a:solidFill>
            <a:srgbClr val="C8F9FB"/>
          </a:solidFill>
        </p:spPr>
        <p:txBody>
          <a:bodyPr wrap="square" lIns="0" tIns="0" rIns="0" bIns="0" rtlCol="0"/>
          <a:lstStyle/>
          <a:p/>
        </p:txBody>
      </p:sp>
      <p:sp>
        <p:nvSpPr>
          <p:cNvPr id="9" name="object 9"/>
          <p:cNvSpPr txBox="1"/>
          <p:nvPr/>
        </p:nvSpPr>
        <p:spPr>
          <a:xfrm>
            <a:off x="691083" y="4000347"/>
            <a:ext cx="1900555" cy="2312035"/>
          </a:xfrm>
          <a:prstGeom prst="rect">
            <a:avLst/>
          </a:prstGeom>
        </p:spPr>
        <p:txBody>
          <a:bodyPr wrap="square" lIns="0" tIns="165100" rIns="0" bIns="0" rtlCol="0" vert="horz">
            <a:spAutoFit/>
          </a:bodyPr>
          <a:lstStyle/>
          <a:p>
            <a:pPr marL="355600" indent="-342900">
              <a:lnSpc>
                <a:spcPct val="100000"/>
              </a:lnSpc>
              <a:spcBef>
                <a:spcPts val="1300"/>
              </a:spcBef>
              <a:buFont typeface="Wingdings"/>
              <a:buChar char=""/>
              <a:tabLst>
                <a:tab pos="355600" algn="l"/>
              </a:tabLst>
            </a:pPr>
            <a:r>
              <a:rPr dirty="0" sz="2000" spc="5" b="1">
                <a:solidFill>
                  <a:srgbClr val="0000CC"/>
                </a:solidFill>
                <a:latin typeface="黑体"/>
                <a:cs typeface="黑体"/>
              </a:rPr>
              <a:t>鼓励科技</a:t>
            </a:r>
            <a:r>
              <a:rPr dirty="0" sz="2000" spc="-5" b="1">
                <a:solidFill>
                  <a:srgbClr val="0000CC"/>
                </a:solidFill>
                <a:latin typeface="黑体"/>
                <a:cs typeface="黑体"/>
              </a:rPr>
              <a:t>创新</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solidFill>
                  <a:srgbClr val="0000CC"/>
                </a:solidFill>
                <a:latin typeface="黑体"/>
                <a:cs typeface="黑体"/>
              </a:rPr>
              <a:t>整合能源</a:t>
            </a:r>
            <a:r>
              <a:rPr dirty="0" sz="2000" spc="-5" b="1">
                <a:solidFill>
                  <a:srgbClr val="0000CC"/>
                </a:solidFill>
                <a:latin typeface="黑体"/>
                <a:cs typeface="黑体"/>
              </a:rPr>
              <a:t>资源</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solidFill>
                  <a:srgbClr val="0000CC"/>
                </a:solidFill>
                <a:latin typeface="黑体"/>
                <a:cs typeface="黑体"/>
              </a:rPr>
              <a:t>优化产业</a:t>
            </a:r>
            <a:r>
              <a:rPr dirty="0" sz="2000" spc="-5" b="1">
                <a:solidFill>
                  <a:srgbClr val="0000CC"/>
                </a:solidFill>
                <a:latin typeface="黑体"/>
                <a:cs typeface="黑体"/>
              </a:rPr>
              <a:t>组织</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solidFill>
                  <a:srgbClr val="0000CC"/>
                </a:solidFill>
                <a:latin typeface="黑体"/>
                <a:cs typeface="黑体"/>
              </a:rPr>
              <a:t>倡导节约</a:t>
            </a:r>
            <a:r>
              <a:rPr dirty="0" sz="2000" spc="-5" b="1">
                <a:solidFill>
                  <a:srgbClr val="0000CC"/>
                </a:solidFill>
                <a:latin typeface="黑体"/>
                <a:cs typeface="黑体"/>
              </a:rPr>
              <a:t>能源</a:t>
            </a:r>
            <a:endParaRPr sz="2000">
              <a:latin typeface="黑体"/>
              <a:cs typeface="黑体"/>
            </a:endParaRPr>
          </a:p>
          <a:p>
            <a:pPr marL="355600" indent="-342900">
              <a:lnSpc>
                <a:spcPct val="100000"/>
              </a:lnSpc>
              <a:spcBef>
                <a:spcPts val="1200"/>
              </a:spcBef>
              <a:buFont typeface="Wingdings"/>
              <a:buChar char=""/>
              <a:tabLst>
                <a:tab pos="355600" algn="l"/>
              </a:tabLst>
            </a:pPr>
            <a:r>
              <a:rPr dirty="0" sz="2000" spc="5" b="1">
                <a:solidFill>
                  <a:srgbClr val="0000CC"/>
                </a:solidFill>
                <a:latin typeface="黑体"/>
                <a:cs typeface="黑体"/>
              </a:rPr>
              <a:t>促进国际</a:t>
            </a:r>
            <a:r>
              <a:rPr dirty="0" sz="2000" spc="-5" b="1">
                <a:solidFill>
                  <a:srgbClr val="0000CC"/>
                </a:solidFill>
                <a:latin typeface="黑体"/>
                <a:cs typeface="黑体"/>
              </a:rPr>
              <a:t>合作</a:t>
            </a:r>
            <a:endParaRPr sz="2000">
              <a:latin typeface="黑体"/>
              <a:cs typeface="黑体"/>
            </a:endParaRPr>
          </a:p>
        </p:txBody>
      </p:sp>
      <p:sp>
        <p:nvSpPr>
          <p:cNvPr id="13" name="object 13"/>
          <p:cNvSpPr txBox="1"/>
          <p:nvPr/>
        </p:nvSpPr>
        <p:spPr>
          <a:xfrm>
            <a:off x="11609069" y="6596186"/>
            <a:ext cx="525780" cy="222885"/>
          </a:xfrm>
          <a:prstGeom prst="rect">
            <a:avLst/>
          </a:prstGeom>
        </p:spPr>
        <p:txBody>
          <a:bodyPr wrap="square" lIns="0" tIns="0" rIns="0" bIns="0" rtlCol="0" vert="horz">
            <a:spAutoFit/>
          </a:bodyPr>
          <a:lstStyle/>
          <a:p>
            <a:pPr marL="12700">
              <a:lnSpc>
                <a:spcPts val="1630"/>
              </a:lnSpc>
            </a:pPr>
            <a:r>
              <a:rPr dirty="0" sz="1400" spc="5" b="1">
                <a:solidFill>
                  <a:srgbClr val="FFFFFF"/>
                </a:solidFill>
                <a:latin typeface="Times New Roman"/>
                <a:cs typeface="Times New Roman"/>
              </a:rPr>
              <a:t>58/120</a:t>
            </a:r>
            <a:endParaRPr sz="1400">
              <a:latin typeface="Times New Roman"/>
              <a:cs typeface="Times New Roman"/>
            </a:endParaRP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0" name="object 10"/>
          <p:cNvSpPr txBox="1"/>
          <p:nvPr/>
        </p:nvSpPr>
        <p:spPr>
          <a:xfrm>
            <a:off x="3202939" y="4000347"/>
            <a:ext cx="7901940" cy="2312035"/>
          </a:xfrm>
          <a:prstGeom prst="rect">
            <a:avLst/>
          </a:prstGeom>
        </p:spPr>
        <p:txBody>
          <a:bodyPr wrap="square" lIns="0" tIns="12700" rIns="0" bIns="0" rtlCol="0" vert="horz">
            <a:spAutoFit/>
          </a:bodyPr>
          <a:lstStyle/>
          <a:p>
            <a:pPr marL="12700" marR="5080">
              <a:lnSpc>
                <a:spcPct val="150000"/>
              </a:lnSpc>
              <a:spcBef>
                <a:spcPts val="100"/>
              </a:spcBef>
            </a:pPr>
            <a:r>
              <a:rPr dirty="0" sz="2000">
                <a:solidFill>
                  <a:srgbClr val="333333"/>
                </a:solidFill>
                <a:latin typeface="黑体"/>
                <a:cs typeface="黑体"/>
              </a:rPr>
              <a:t>鼓励</a:t>
            </a:r>
            <a:r>
              <a:rPr dirty="0" sz="2000" spc="-15">
                <a:solidFill>
                  <a:srgbClr val="333333"/>
                </a:solidFill>
                <a:latin typeface="黑体"/>
                <a:cs typeface="黑体"/>
              </a:rPr>
              <a:t>清</a:t>
            </a:r>
            <a:r>
              <a:rPr dirty="0" sz="2000">
                <a:solidFill>
                  <a:srgbClr val="333333"/>
                </a:solidFill>
                <a:latin typeface="黑体"/>
                <a:cs typeface="黑体"/>
              </a:rPr>
              <a:t>洁能源</a:t>
            </a:r>
            <a:r>
              <a:rPr dirty="0" sz="2000" spc="-15">
                <a:solidFill>
                  <a:srgbClr val="333333"/>
                </a:solidFill>
                <a:latin typeface="黑体"/>
                <a:cs typeface="黑体"/>
              </a:rPr>
              <a:t>的</a:t>
            </a:r>
            <a:r>
              <a:rPr dirty="0" sz="2000">
                <a:solidFill>
                  <a:srgbClr val="333333"/>
                </a:solidFill>
                <a:latin typeface="黑体"/>
                <a:cs typeface="黑体"/>
              </a:rPr>
              <a:t>改</a:t>
            </a:r>
            <a:r>
              <a:rPr dirty="0" sz="2000" spc="-15">
                <a:solidFill>
                  <a:srgbClr val="333333"/>
                </a:solidFill>
                <a:latin typeface="黑体"/>
                <a:cs typeface="黑体"/>
              </a:rPr>
              <a:t>进</a:t>
            </a:r>
            <a:r>
              <a:rPr dirty="0" sz="2000">
                <a:solidFill>
                  <a:srgbClr val="333333"/>
                </a:solidFill>
                <a:latin typeface="黑体"/>
                <a:cs typeface="黑体"/>
              </a:rPr>
              <a:t>技术和</a:t>
            </a:r>
            <a:r>
              <a:rPr dirty="0" sz="2000" spc="-15">
                <a:solidFill>
                  <a:srgbClr val="333333"/>
                </a:solidFill>
                <a:latin typeface="黑体"/>
                <a:cs typeface="黑体"/>
              </a:rPr>
              <a:t>更</a:t>
            </a:r>
            <a:r>
              <a:rPr dirty="0" sz="2000">
                <a:solidFill>
                  <a:srgbClr val="333333"/>
                </a:solidFill>
                <a:latin typeface="黑体"/>
                <a:cs typeface="黑体"/>
              </a:rPr>
              <a:t>替</a:t>
            </a:r>
            <a:r>
              <a:rPr dirty="0" sz="2000" spc="-15">
                <a:solidFill>
                  <a:srgbClr val="333333"/>
                </a:solidFill>
                <a:latin typeface="黑体"/>
                <a:cs typeface="黑体"/>
              </a:rPr>
              <a:t>性</a:t>
            </a:r>
            <a:r>
              <a:rPr dirty="0" sz="2000">
                <a:solidFill>
                  <a:srgbClr val="333333"/>
                </a:solidFill>
                <a:latin typeface="黑体"/>
                <a:cs typeface="黑体"/>
              </a:rPr>
              <a:t>技术的</a:t>
            </a:r>
            <a:r>
              <a:rPr dirty="0" sz="2000" spc="-15">
                <a:solidFill>
                  <a:srgbClr val="333333"/>
                </a:solidFill>
                <a:latin typeface="黑体"/>
                <a:cs typeface="黑体"/>
              </a:rPr>
              <a:t>推</a:t>
            </a:r>
            <a:r>
              <a:rPr dirty="0" sz="2000">
                <a:solidFill>
                  <a:srgbClr val="333333"/>
                </a:solidFill>
                <a:latin typeface="黑体"/>
                <a:cs typeface="黑体"/>
              </a:rPr>
              <a:t>广</a:t>
            </a:r>
            <a:r>
              <a:rPr dirty="0" sz="2000" spc="-15">
                <a:solidFill>
                  <a:srgbClr val="333333"/>
                </a:solidFill>
                <a:latin typeface="黑体"/>
                <a:cs typeface="黑体"/>
              </a:rPr>
              <a:t>应</a:t>
            </a:r>
            <a:r>
              <a:rPr dirty="0" sz="2000">
                <a:solidFill>
                  <a:srgbClr val="333333"/>
                </a:solidFill>
                <a:latin typeface="黑体"/>
                <a:cs typeface="黑体"/>
              </a:rPr>
              <a:t>用，克</a:t>
            </a:r>
            <a:r>
              <a:rPr dirty="0" sz="2000" spc="-15">
                <a:solidFill>
                  <a:srgbClr val="333333"/>
                </a:solidFill>
                <a:latin typeface="黑体"/>
                <a:cs typeface="黑体"/>
              </a:rPr>
              <a:t>服</a:t>
            </a:r>
            <a:r>
              <a:rPr dirty="0" sz="2000">
                <a:solidFill>
                  <a:srgbClr val="333333"/>
                </a:solidFill>
                <a:latin typeface="黑体"/>
                <a:cs typeface="黑体"/>
              </a:rPr>
              <a:t>初</a:t>
            </a:r>
            <a:r>
              <a:rPr dirty="0" sz="2000" spc="-15">
                <a:solidFill>
                  <a:srgbClr val="333333"/>
                </a:solidFill>
                <a:latin typeface="黑体"/>
                <a:cs typeface="黑体"/>
              </a:rPr>
              <a:t>期</a:t>
            </a:r>
            <a:r>
              <a:rPr dirty="0" sz="2000">
                <a:solidFill>
                  <a:srgbClr val="333333"/>
                </a:solidFill>
                <a:latin typeface="黑体"/>
                <a:cs typeface="黑体"/>
              </a:rPr>
              <a:t>成本障碍 多能</a:t>
            </a:r>
            <a:r>
              <a:rPr dirty="0" sz="2000" spc="-15">
                <a:solidFill>
                  <a:srgbClr val="333333"/>
                </a:solidFill>
                <a:latin typeface="黑体"/>
                <a:cs typeface="黑体"/>
              </a:rPr>
              <a:t>互</a:t>
            </a:r>
            <a:r>
              <a:rPr dirty="0" sz="2000">
                <a:solidFill>
                  <a:srgbClr val="333333"/>
                </a:solidFill>
                <a:latin typeface="黑体"/>
                <a:cs typeface="黑体"/>
              </a:rPr>
              <a:t>补协同</a:t>
            </a:r>
            <a:r>
              <a:rPr dirty="0" sz="2000" spc="-15">
                <a:solidFill>
                  <a:srgbClr val="333333"/>
                </a:solidFill>
                <a:latin typeface="黑体"/>
                <a:cs typeface="黑体"/>
              </a:rPr>
              <a:t>，</a:t>
            </a:r>
            <a:r>
              <a:rPr dirty="0" sz="2000">
                <a:solidFill>
                  <a:srgbClr val="333333"/>
                </a:solidFill>
                <a:latin typeface="黑体"/>
                <a:cs typeface="黑体"/>
              </a:rPr>
              <a:t>提</a:t>
            </a:r>
            <a:r>
              <a:rPr dirty="0" sz="2000" spc="-10">
                <a:solidFill>
                  <a:srgbClr val="333333"/>
                </a:solidFill>
                <a:latin typeface="黑体"/>
                <a:cs typeface="黑体"/>
              </a:rPr>
              <a:t>高</a:t>
            </a:r>
            <a:r>
              <a:rPr dirty="0" sz="2000">
                <a:solidFill>
                  <a:srgbClr val="333333"/>
                </a:solidFill>
                <a:latin typeface="黑体"/>
                <a:cs typeface="黑体"/>
              </a:rPr>
              <a:t>产出投</a:t>
            </a:r>
            <a:r>
              <a:rPr dirty="0" sz="2000" spc="-15">
                <a:solidFill>
                  <a:srgbClr val="333333"/>
                </a:solidFill>
                <a:latin typeface="黑体"/>
                <a:cs typeface="黑体"/>
              </a:rPr>
              <a:t>入</a:t>
            </a:r>
            <a:r>
              <a:rPr dirty="0" sz="2000">
                <a:solidFill>
                  <a:srgbClr val="333333"/>
                </a:solidFill>
                <a:latin typeface="黑体"/>
                <a:cs typeface="黑体"/>
              </a:rPr>
              <a:t>比</a:t>
            </a:r>
            <a:r>
              <a:rPr dirty="0" sz="2000" spc="-15">
                <a:solidFill>
                  <a:srgbClr val="333333"/>
                </a:solidFill>
                <a:latin typeface="黑体"/>
                <a:cs typeface="黑体"/>
              </a:rPr>
              <a:t>，</a:t>
            </a:r>
            <a:r>
              <a:rPr dirty="0" sz="2000">
                <a:solidFill>
                  <a:srgbClr val="333333"/>
                </a:solidFill>
                <a:latin typeface="黑体"/>
                <a:cs typeface="黑体"/>
              </a:rPr>
              <a:t>建少对</a:t>
            </a:r>
            <a:r>
              <a:rPr dirty="0" sz="2000" spc="-15">
                <a:solidFill>
                  <a:srgbClr val="333333"/>
                </a:solidFill>
                <a:latin typeface="黑体"/>
                <a:cs typeface="黑体"/>
              </a:rPr>
              <a:t>环</a:t>
            </a:r>
            <a:r>
              <a:rPr dirty="0" sz="2000">
                <a:solidFill>
                  <a:srgbClr val="333333"/>
                </a:solidFill>
                <a:latin typeface="黑体"/>
                <a:cs typeface="黑体"/>
              </a:rPr>
              <a:t>境</a:t>
            </a:r>
            <a:r>
              <a:rPr dirty="0" sz="2000" spc="-15">
                <a:solidFill>
                  <a:srgbClr val="333333"/>
                </a:solidFill>
                <a:latin typeface="黑体"/>
                <a:cs typeface="黑体"/>
              </a:rPr>
              <a:t>和</a:t>
            </a:r>
            <a:r>
              <a:rPr dirty="0" sz="2000">
                <a:solidFill>
                  <a:srgbClr val="333333"/>
                </a:solidFill>
                <a:latin typeface="黑体"/>
                <a:cs typeface="黑体"/>
              </a:rPr>
              <a:t>生态的</a:t>
            </a:r>
            <a:r>
              <a:rPr dirty="0" sz="2000" spc="-15">
                <a:solidFill>
                  <a:srgbClr val="333333"/>
                </a:solidFill>
                <a:latin typeface="黑体"/>
                <a:cs typeface="黑体"/>
              </a:rPr>
              <a:t>负</a:t>
            </a:r>
            <a:r>
              <a:rPr dirty="0" sz="2000">
                <a:solidFill>
                  <a:srgbClr val="333333"/>
                </a:solidFill>
                <a:latin typeface="黑体"/>
                <a:cs typeface="黑体"/>
              </a:rPr>
              <a:t>面</a:t>
            </a:r>
            <a:r>
              <a:rPr dirty="0" sz="2000" spc="-15">
                <a:solidFill>
                  <a:srgbClr val="333333"/>
                </a:solidFill>
                <a:latin typeface="黑体"/>
                <a:cs typeface="黑体"/>
              </a:rPr>
              <a:t>影</a:t>
            </a:r>
            <a:r>
              <a:rPr dirty="0" sz="2000">
                <a:solidFill>
                  <a:srgbClr val="333333"/>
                </a:solidFill>
                <a:latin typeface="黑体"/>
                <a:cs typeface="黑体"/>
              </a:rPr>
              <a:t>响</a:t>
            </a:r>
            <a:endParaRPr sz="2000">
              <a:latin typeface="黑体"/>
              <a:cs typeface="黑体"/>
            </a:endParaRPr>
          </a:p>
          <a:p>
            <a:pPr marL="12700" marR="768350">
              <a:lnSpc>
                <a:spcPct val="150000"/>
              </a:lnSpc>
            </a:pPr>
            <a:r>
              <a:rPr dirty="0" sz="2000">
                <a:solidFill>
                  <a:srgbClr val="333333"/>
                </a:solidFill>
                <a:latin typeface="黑体"/>
                <a:cs typeface="黑体"/>
              </a:rPr>
              <a:t>使能</a:t>
            </a:r>
            <a:r>
              <a:rPr dirty="0" sz="2000" spc="-15">
                <a:solidFill>
                  <a:srgbClr val="333333"/>
                </a:solidFill>
                <a:latin typeface="黑体"/>
                <a:cs typeface="黑体"/>
              </a:rPr>
              <a:t>源</a:t>
            </a:r>
            <a:r>
              <a:rPr dirty="0" sz="2000">
                <a:solidFill>
                  <a:srgbClr val="333333"/>
                </a:solidFill>
                <a:latin typeface="黑体"/>
                <a:cs typeface="黑体"/>
              </a:rPr>
              <a:t>产业组</a:t>
            </a:r>
            <a:r>
              <a:rPr dirty="0" sz="2000" spc="-15">
                <a:solidFill>
                  <a:srgbClr val="333333"/>
                </a:solidFill>
                <a:latin typeface="黑体"/>
                <a:cs typeface="黑体"/>
              </a:rPr>
              <a:t>织</a:t>
            </a:r>
            <a:r>
              <a:rPr dirty="0" sz="2000">
                <a:solidFill>
                  <a:srgbClr val="333333"/>
                </a:solidFill>
                <a:latin typeface="黑体"/>
                <a:cs typeface="黑体"/>
              </a:rPr>
              <a:t>更</a:t>
            </a:r>
            <a:r>
              <a:rPr dirty="0" sz="2000" spc="-15">
                <a:solidFill>
                  <a:srgbClr val="333333"/>
                </a:solidFill>
                <a:latin typeface="黑体"/>
                <a:cs typeface="黑体"/>
              </a:rPr>
              <a:t>高</a:t>
            </a:r>
            <a:r>
              <a:rPr dirty="0" sz="2000">
                <a:solidFill>
                  <a:srgbClr val="333333"/>
                </a:solidFill>
                <a:latin typeface="黑体"/>
                <a:cs typeface="黑体"/>
              </a:rPr>
              <a:t>效、符</a:t>
            </a:r>
            <a:r>
              <a:rPr dirty="0" sz="2000" spc="-15">
                <a:solidFill>
                  <a:srgbClr val="333333"/>
                </a:solidFill>
                <a:latin typeface="黑体"/>
                <a:cs typeface="黑体"/>
              </a:rPr>
              <a:t>合</a:t>
            </a:r>
            <a:r>
              <a:rPr dirty="0" sz="2000">
                <a:solidFill>
                  <a:srgbClr val="333333"/>
                </a:solidFill>
                <a:latin typeface="黑体"/>
                <a:cs typeface="黑体"/>
              </a:rPr>
              <a:t>客</a:t>
            </a:r>
            <a:r>
              <a:rPr dirty="0" sz="2000" spc="-15">
                <a:solidFill>
                  <a:srgbClr val="333333"/>
                </a:solidFill>
                <a:latin typeface="黑体"/>
                <a:cs typeface="黑体"/>
              </a:rPr>
              <a:t>观</a:t>
            </a:r>
            <a:r>
              <a:rPr dirty="0" sz="2000">
                <a:solidFill>
                  <a:srgbClr val="333333"/>
                </a:solidFill>
                <a:latin typeface="黑体"/>
                <a:cs typeface="黑体"/>
              </a:rPr>
              <a:t>规律、</a:t>
            </a:r>
            <a:r>
              <a:rPr dirty="0" sz="2000" spc="-15">
                <a:solidFill>
                  <a:srgbClr val="333333"/>
                </a:solidFill>
                <a:latin typeface="黑体"/>
                <a:cs typeface="黑体"/>
              </a:rPr>
              <a:t>满</a:t>
            </a:r>
            <a:r>
              <a:rPr dirty="0" sz="2000">
                <a:solidFill>
                  <a:srgbClr val="333333"/>
                </a:solidFill>
                <a:latin typeface="黑体"/>
                <a:cs typeface="黑体"/>
              </a:rPr>
              <a:t>足</a:t>
            </a:r>
            <a:r>
              <a:rPr dirty="0" sz="2000" spc="-15">
                <a:solidFill>
                  <a:srgbClr val="333333"/>
                </a:solidFill>
                <a:latin typeface="黑体"/>
                <a:cs typeface="黑体"/>
              </a:rPr>
              <a:t>经</a:t>
            </a:r>
            <a:r>
              <a:rPr dirty="0" sz="2000">
                <a:solidFill>
                  <a:srgbClr val="333333"/>
                </a:solidFill>
                <a:latin typeface="黑体"/>
                <a:cs typeface="黑体"/>
              </a:rPr>
              <a:t>济社会</a:t>
            </a:r>
            <a:r>
              <a:rPr dirty="0" sz="2000" spc="-15">
                <a:solidFill>
                  <a:srgbClr val="333333"/>
                </a:solidFill>
                <a:latin typeface="黑体"/>
                <a:cs typeface="黑体"/>
              </a:rPr>
              <a:t>发</a:t>
            </a:r>
            <a:r>
              <a:rPr dirty="0" sz="2000">
                <a:solidFill>
                  <a:srgbClr val="333333"/>
                </a:solidFill>
                <a:latin typeface="黑体"/>
                <a:cs typeface="黑体"/>
              </a:rPr>
              <a:t>展</a:t>
            </a:r>
            <a:r>
              <a:rPr dirty="0" sz="2000" spc="-15">
                <a:solidFill>
                  <a:srgbClr val="333333"/>
                </a:solidFill>
                <a:latin typeface="黑体"/>
                <a:cs typeface="黑体"/>
              </a:rPr>
              <a:t>需</a:t>
            </a:r>
            <a:r>
              <a:rPr dirty="0" sz="2000">
                <a:solidFill>
                  <a:srgbClr val="333333"/>
                </a:solidFill>
                <a:latin typeface="黑体"/>
                <a:cs typeface="黑体"/>
              </a:rPr>
              <a:t>求 营造</a:t>
            </a:r>
            <a:r>
              <a:rPr dirty="0" sz="2000" spc="-15">
                <a:solidFill>
                  <a:srgbClr val="333333"/>
                </a:solidFill>
                <a:latin typeface="黑体"/>
                <a:cs typeface="黑体"/>
              </a:rPr>
              <a:t>先</a:t>
            </a:r>
            <a:r>
              <a:rPr dirty="0" sz="2000">
                <a:solidFill>
                  <a:srgbClr val="333333"/>
                </a:solidFill>
                <a:latin typeface="黑体"/>
                <a:cs typeface="黑体"/>
              </a:rPr>
              <a:t>进消费</a:t>
            </a:r>
            <a:r>
              <a:rPr dirty="0" sz="2000" spc="-15">
                <a:solidFill>
                  <a:srgbClr val="333333"/>
                </a:solidFill>
                <a:latin typeface="黑体"/>
                <a:cs typeface="黑体"/>
              </a:rPr>
              <a:t>理</a:t>
            </a:r>
            <a:r>
              <a:rPr dirty="0" sz="2000">
                <a:solidFill>
                  <a:srgbClr val="333333"/>
                </a:solidFill>
                <a:latin typeface="黑体"/>
                <a:cs typeface="黑体"/>
              </a:rPr>
              <a:t>念</a:t>
            </a:r>
            <a:r>
              <a:rPr dirty="0" sz="2000" spc="-15">
                <a:solidFill>
                  <a:srgbClr val="333333"/>
                </a:solidFill>
                <a:latin typeface="黑体"/>
                <a:cs typeface="黑体"/>
              </a:rPr>
              <a:t>、</a:t>
            </a:r>
            <a:r>
              <a:rPr dirty="0" sz="2000">
                <a:solidFill>
                  <a:srgbClr val="333333"/>
                </a:solidFill>
                <a:latin typeface="黑体"/>
                <a:cs typeface="黑体"/>
              </a:rPr>
              <a:t>改变人</a:t>
            </a:r>
            <a:r>
              <a:rPr dirty="0" sz="2000" spc="-15">
                <a:solidFill>
                  <a:srgbClr val="333333"/>
                </a:solidFill>
                <a:latin typeface="黑体"/>
                <a:cs typeface="黑体"/>
              </a:rPr>
              <a:t>类</a:t>
            </a:r>
            <a:r>
              <a:rPr dirty="0" sz="2000">
                <a:solidFill>
                  <a:srgbClr val="333333"/>
                </a:solidFill>
                <a:latin typeface="黑体"/>
                <a:cs typeface="黑体"/>
              </a:rPr>
              <a:t>消</a:t>
            </a:r>
            <a:r>
              <a:rPr dirty="0" sz="2000" spc="-15">
                <a:solidFill>
                  <a:srgbClr val="333333"/>
                </a:solidFill>
                <a:latin typeface="黑体"/>
                <a:cs typeface="黑体"/>
              </a:rPr>
              <a:t>费</a:t>
            </a:r>
            <a:r>
              <a:rPr dirty="0" sz="2000">
                <a:solidFill>
                  <a:srgbClr val="333333"/>
                </a:solidFill>
                <a:latin typeface="黑体"/>
                <a:cs typeface="黑体"/>
              </a:rPr>
              <a:t>行为、</a:t>
            </a:r>
            <a:r>
              <a:rPr dirty="0" sz="2000" spc="-15">
                <a:solidFill>
                  <a:srgbClr val="333333"/>
                </a:solidFill>
                <a:latin typeface="黑体"/>
                <a:cs typeface="黑体"/>
              </a:rPr>
              <a:t>重</a:t>
            </a:r>
            <a:r>
              <a:rPr dirty="0" sz="2000">
                <a:solidFill>
                  <a:srgbClr val="333333"/>
                </a:solidFill>
                <a:latin typeface="黑体"/>
                <a:cs typeface="黑体"/>
              </a:rPr>
              <a:t>建</a:t>
            </a:r>
            <a:r>
              <a:rPr dirty="0" sz="2000" spc="-15">
                <a:solidFill>
                  <a:srgbClr val="333333"/>
                </a:solidFill>
                <a:latin typeface="黑体"/>
                <a:cs typeface="黑体"/>
              </a:rPr>
              <a:t>节</a:t>
            </a:r>
            <a:r>
              <a:rPr dirty="0" sz="2000">
                <a:solidFill>
                  <a:srgbClr val="333333"/>
                </a:solidFill>
                <a:latin typeface="黑体"/>
                <a:cs typeface="黑体"/>
              </a:rPr>
              <a:t>能新风尚</a:t>
            </a:r>
            <a:endParaRPr sz="2000">
              <a:latin typeface="黑体"/>
              <a:cs typeface="黑体"/>
            </a:endParaRPr>
          </a:p>
          <a:p>
            <a:pPr marL="12700">
              <a:lnSpc>
                <a:spcPct val="100000"/>
              </a:lnSpc>
              <a:spcBef>
                <a:spcPts val="1200"/>
              </a:spcBef>
            </a:pPr>
            <a:r>
              <a:rPr dirty="0" sz="2000">
                <a:solidFill>
                  <a:srgbClr val="333333"/>
                </a:solidFill>
                <a:latin typeface="黑体"/>
                <a:cs typeface="黑体"/>
              </a:rPr>
              <a:t>整合</a:t>
            </a:r>
            <a:r>
              <a:rPr dirty="0" sz="2000" spc="-15">
                <a:solidFill>
                  <a:srgbClr val="333333"/>
                </a:solidFill>
                <a:latin typeface="黑体"/>
                <a:cs typeface="黑体"/>
              </a:rPr>
              <a:t>力</a:t>
            </a:r>
            <a:r>
              <a:rPr dirty="0" sz="2000">
                <a:solidFill>
                  <a:srgbClr val="333333"/>
                </a:solidFill>
                <a:latin typeface="黑体"/>
                <a:cs typeface="黑体"/>
              </a:rPr>
              <a:t>量形成</a:t>
            </a:r>
            <a:r>
              <a:rPr dirty="0" sz="2000" spc="-15">
                <a:solidFill>
                  <a:srgbClr val="333333"/>
                </a:solidFill>
                <a:latin typeface="黑体"/>
                <a:cs typeface="黑体"/>
              </a:rPr>
              <a:t>合</a:t>
            </a:r>
            <a:r>
              <a:rPr dirty="0" sz="2000">
                <a:solidFill>
                  <a:srgbClr val="333333"/>
                </a:solidFill>
                <a:latin typeface="黑体"/>
                <a:cs typeface="黑体"/>
              </a:rPr>
              <a:t>力</a:t>
            </a:r>
            <a:r>
              <a:rPr dirty="0" sz="2000" spc="-15">
                <a:solidFill>
                  <a:srgbClr val="333333"/>
                </a:solidFill>
                <a:latin typeface="黑体"/>
                <a:cs typeface="黑体"/>
              </a:rPr>
              <a:t>，</a:t>
            </a:r>
            <a:r>
              <a:rPr dirty="0" sz="2000">
                <a:solidFill>
                  <a:srgbClr val="333333"/>
                </a:solidFill>
                <a:latin typeface="黑体"/>
                <a:cs typeface="黑体"/>
              </a:rPr>
              <a:t>推动人</a:t>
            </a:r>
            <a:r>
              <a:rPr dirty="0" sz="2000" spc="-15">
                <a:solidFill>
                  <a:srgbClr val="333333"/>
                </a:solidFill>
                <a:latin typeface="黑体"/>
                <a:cs typeface="黑体"/>
              </a:rPr>
              <a:t>类</a:t>
            </a:r>
            <a:r>
              <a:rPr dirty="0" sz="2000">
                <a:solidFill>
                  <a:srgbClr val="333333"/>
                </a:solidFill>
                <a:latin typeface="黑体"/>
                <a:cs typeface="黑体"/>
              </a:rPr>
              <a:t>向</a:t>
            </a:r>
            <a:r>
              <a:rPr dirty="0" sz="2000" spc="-15">
                <a:solidFill>
                  <a:srgbClr val="333333"/>
                </a:solidFill>
                <a:latin typeface="黑体"/>
                <a:cs typeface="黑体"/>
              </a:rPr>
              <a:t>未</a:t>
            </a:r>
            <a:r>
              <a:rPr dirty="0" sz="2000">
                <a:solidFill>
                  <a:srgbClr val="333333"/>
                </a:solidFill>
                <a:latin typeface="黑体"/>
                <a:cs typeface="黑体"/>
              </a:rPr>
              <a:t>来文明</a:t>
            </a:r>
            <a:r>
              <a:rPr dirty="0" sz="2000" spc="-15">
                <a:solidFill>
                  <a:srgbClr val="333333"/>
                </a:solidFill>
                <a:latin typeface="黑体"/>
                <a:cs typeface="黑体"/>
              </a:rPr>
              <a:t>成</a:t>
            </a:r>
            <a:r>
              <a:rPr dirty="0" sz="2000">
                <a:solidFill>
                  <a:srgbClr val="333333"/>
                </a:solidFill>
                <a:latin typeface="黑体"/>
                <a:cs typeface="黑体"/>
              </a:rPr>
              <a:t>功</a:t>
            </a:r>
            <a:r>
              <a:rPr dirty="0" sz="2000" spc="-15">
                <a:solidFill>
                  <a:srgbClr val="333333"/>
                </a:solidFill>
                <a:latin typeface="黑体"/>
                <a:cs typeface="黑体"/>
              </a:rPr>
              <a:t>转</a:t>
            </a:r>
            <a:r>
              <a:rPr dirty="0" sz="2000">
                <a:solidFill>
                  <a:srgbClr val="333333"/>
                </a:solidFill>
                <a:latin typeface="黑体"/>
                <a:cs typeface="黑体"/>
              </a:rPr>
              <a:t>型</a:t>
            </a:r>
            <a:endParaRPr sz="2000">
              <a:latin typeface="黑体"/>
              <a:cs typeface="黑体"/>
            </a:endParaRPr>
          </a:p>
        </p:txBody>
      </p:sp>
      <p:sp>
        <p:nvSpPr>
          <p:cNvPr id="11" name="object 11"/>
          <p:cNvSpPr txBox="1"/>
          <p:nvPr/>
        </p:nvSpPr>
        <p:spPr>
          <a:xfrm>
            <a:off x="691083" y="3443985"/>
            <a:ext cx="3325495"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a:solidFill>
                  <a:srgbClr val="C00000"/>
                </a:solidFill>
                <a:latin typeface="黑体"/>
                <a:cs typeface="黑体"/>
              </a:rPr>
              <a:t>智</a:t>
            </a:r>
            <a:r>
              <a:rPr dirty="0" sz="2800" spc="-5">
                <a:solidFill>
                  <a:srgbClr val="C00000"/>
                </a:solidFill>
                <a:latin typeface="黑体"/>
                <a:cs typeface="黑体"/>
              </a:rPr>
              <a:t>慧能源</a:t>
            </a:r>
            <a:r>
              <a:rPr dirty="0" sz="2800">
                <a:solidFill>
                  <a:srgbClr val="C00000"/>
                </a:solidFill>
                <a:latin typeface="黑体"/>
                <a:cs typeface="黑体"/>
              </a:rPr>
              <a:t>制</a:t>
            </a:r>
            <a:r>
              <a:rPr dirty="0" sz="2800" spc="-5">
                <a:solidFill>
                  <a:srgbClr val="C00000"/>
                </a:solidFill>
                <a:latin typeface="黑体"/>
                <a:cs typeface="黑体"/>
              </a:rPr>
              <a:t>度框架</a:t>
            </a:r>
            <a:endParaRPr sz="2800">
              <a:latin typeface="黑体"/>
              <a:cs typeface="黑体"/>
            </a:endParaRPr>
          </a:p>
        </p:txBody>
      </p:sp>
      <p:sp>
        <p:nvSpPr>
          <p:cNvPr id="12" name="object 12"/>
          <p:cNvSpPr txBox="1"/>
          <p:nvPr/>
        </p:nvSpPr>
        <p:spPr>
          <a:xfrm>
            <a:off x="6359652" y="3398520"/>
            <a:ext cx="4898390" cy="481965"/>
          </a:xfrm>
          <a:prstGeom prst="rect">
            <a:avLst/>
          </a:prstGeom>
          <a:solidFill>
            <a:srgbClr val="C8F9FB"/>
          </a:solidFill>
        </p:spPr>
        <p:txBody>
          <a:bodyPr wrap="square" lIns="0" tIns="134620" rIns="0" bIns="0" rtlCol="0" vert="horz">
            <a:spAutoFit/>
          </a:bodyPr>
          <a:lstStyle/>
          <a:p>
            <a:pPr marL="92710">
              <a:lnSpc>
                <a:spcPct val="100000"/>
              </a:lnSpc>
              <a:spcBef>
                <a:spcPts val="1060"/>
              </a:spcBef>
            </a:pPr>
            <a:r>
              <a:rPr dirty="0" sz="2000" spc="5" b="1">
                <a:solidFill>
                  <a:srgbClr val="0000CC"/>
                </a:solidFill>
                <a:latin typeface="黑体"/>
                <a:cs typeface="黑体"/>
              </a:rPr>
              <a:t>节能量交</a:t>
            </a:r>
            <a:r>
              <a:rPr dirty="0" sz="2000" spc="-5" b="1">
                <a:solidFill>
                  <a:srgbClr val="0000CC"/>
                </a:solidFill>
                <a:latin typeface="黑体"/>
                <a:cs typeface="黑体"/>
              </a:rPr>
              <a:t>易、</a:t>
            </a:r>
            <a:r>
              <a:rPr dirty="0" sz="2000" spc="5" b="1">
                <a:solidFill>
                  <a:srgbClr val="0000CC"/>
                </a:solidFill>
                <a:latin typeface="黑体"/>
                <a:cs typeface="黑体"/>
              </a:rPr>
              <a:t>碳排放权</a:t>
            </a:r>
            <a:r>
              <a:rPr dirty="0" sz="2000" spc="-5" b="1">
                <a:solidFill>
                  <a:srgbClr val="0000CC"/>
                </a:solidFill>
                <a:latin typeface="黑体"/>
                <a:cs typeface="黑体"/>
              </a:rPr>
              <a:t>交易</a:t>
            </a:r>
            <a:r>
              <a:rPr dirty="0" sz="2000" spc="5" b="1">
                <a:solidFill>
                  <a:srgbClr val="0000CC"/>
                </a:solidFill>
                <a:latin typeface="黑体"/>
                <a:cs typeface="黑体"/>
              </a:rPr>
              <a:t>、排污权</a:t>
            </a:r>
            <a:r>
              <a:rPr dirty="0" sz="2000" spc="-5" b="1">
                <a:solidFill>
                  <a:srgbClr val="0000CC"/>
                </a:solidFill>
                <a:latin typeface="黑体"/>
                <a:cs typeface="黑体"/>
              </a:rPr>
              <a:t>交易</a:t>
            </a:r>
            <a:endParaRPr sz="2000">
              <a:latin typeface="黑体"/>
              <a:cs typeface="黑体"/>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477136" y="287477"/>
            <a:ext cx="30111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2.3</a:t>
            </a:r>
            <a:r>
              <a:rPr dirty="0" spc="-70">
                <a:latin typeface="Tahoma"/>
                <a:cs typeface="Tahoma"/>
              </a:rPr>
              <a:t> </a:t>
            </a:r>
            <a:r>
              <a:rPr dirty="0" spc="-10"/>
              <a:t>智慧能源</a:t>
            </a:r>
          </a:p>
        </p:txBody>
      </p:sp>
      <p:sp>
        <p:nvSpPr>
          <p:cNvPr id="4" name="object 4"/>
          <p:cNvSpPr/>
          <p:nvPr/>
        </p:nvSpPr>
        <p:spPr>
          <a:xfrm>
            <a:off x="647700" y="1754123"/>
            <a:ext cx="10797540" cy="1015365"/>
          </a:xfrm>
          <a:custGeom>
            <a:avLst/>
            <a:gdLst/>
            <a:ahLst/>
            <a:cxnLst/>
            <a:rect l="l" t="t" r="r" b="b"/>
            <a:pathLst>
              <a:path w="10797540" h="1015364">
                <a:moveTo>
                  <a:pt x="10797540" y="0"/>
                </a:moveTo>
                <a:lnTo>
                  <a:pt x="0" y="0"/>
                </a:lnTo>
                <a:lnTo>
                  <a:pt x="0" y="1014984"/>
                </a:lnTo>
                <a:lnTo>
                  <a:pt x="10797540" y="1014984"/>
                </a:lnTo>
                <a:lnTo>
                  <a:pt x="10797540" y="0"/>
                </a:lnTo>
                <a:close/>
              </a:path>
            </a:pathLst>
          </a:custGeom>
          <a:solidFill>
            <a:srgbClr val="C8F9FB"/>
          </a:solidFill>
        </p:spPr>
        <p:txBody>
          <a:bodyPr wrap="square" lIns="0" tIns="0" rIns="0" bIns="0" rtlCol="0"/>
          <a:lstStyle/>
          <a:p/>
        </p:txBody>
      </p:sp>
      <p:sp>
        <p:nvSpPr>
          <p:cNvPr id="5" name="object 5"/>
          <p:cNvSpPr txBox="1"/>
          <p:nvPr/>
        </p:nvSpPr>
        <p:spPr>
          <a:xfrm>
            <a:off x="738530" y="1723999"/>
            <a:ext cx="3423285" cy="939800"/>
          </a:xfrm>
          <a:prstGeom prst="rect">
            <a:avLst/>
          </a:prstGeom>
        </p:spPr>
        <p:txBody>
          <a:bodyPr wrap="square" lIns="0" tIns="165100" rIns="0" bIns="0" rtlCol="0" vert="horz">
            <a:spAutoFit/>
          </a:bodyPr>
          <a:lstStyle/>
          <a:p>
            <a:pPr marL="342900" indent="-342900">
              <a:lnSpc>
                <a:spcPct val="100000"/>
              </a:lnSpc>
              <a:spcBef>
                <a:spcPts val="1300"/>
              </a:spcBef>
              <a:buFont typeface="Wingdings"/>
              <a:buChar char=""/>
              <a:tabLst>
                <a:tab pos="342900" algn="l"/>
              </a:tabLst>
            </a:pPr>
            <a:r>
              <a:rPr dirty="0" sz="2000" spc="5" b="1">
                <a:solidFill>
                  <a:srgbClr val="0000CC"/>
                </a:solidFill>
                <a:latin typeface="黑体"/>
                <a:cs typeface="黑体"/>
              </a:rPr>
              <a:t>基于市场</a:t>
            </a:r>
            <a:r>
              <a:rPr dirty="0" sz="2000" spc="-5" b="1">
                <a:solidFill>
                  <a:srgbClr val="0000CC"/>
                </a:solidFill>
                <a:latin typeface="黑体"/>
                <a:cs typeface="黑体"/>
              </a:rPr>
              <a:t>的全</a:t>
            </a:r>
            <a:r>
              <a:rPr dirty="0" sz="2000" spc="10" b="1">
                <a:solidFill>
                  <a:srgbClr val="0000CC"/>
                </a:solidFill>
                <a:latin typeface="黑体"/>
                <a:cs typeface="黑体"/>
              </a:rPr>
              <a:t>新</a:t>
            </a:r>
            <a:r>
              <a:rPr dirty="0" sz="2000" spc="5" b="1">
                <a:solidFill>
                  <a:srgbClr val="0000CC"/>
                </a:solidFill>
                <a:latin typeface="黑体"/>
                <a:cs typeface="黑体"/>
              </a:rPr>
              <a:t>节能新</a:t>
            </a:r>
            <a:r>
              <a:rPr dirty="0" sz="2000" spc="-5" b="1">
                <a:solidFill>
                  <a:srgbClr val="0000CC"/>
                </a:solidFill>
                <a:latin typeface="黑体"/>
                <a:cs typeface="黑体"/>
              </a:rPr>
              <a:t>机制</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spc="5" b="1">
                <a:solidFill>
                  <a:srgbClr val="0000CC"/>
                </a:solidFill>
                <a:latin typeface="黑体"/>
                <a:cs typeface="黑体"/>
              </a:rPr>
              <a:t>内部收益</a:t>
            </a:r>
            <a:r>
              <a:rPr dirty="0" sz="2000" spc="-5" b="1">
                <a:solidFill>
                  <a:srgbClr val="0000CC"/>
                </a:solidFill>
                <a:latin typeface="黑体"/>
                <a:cs typeface="黑体"/>
              </a:rPr>
              <a:t>率高</a:t>
            </a:r>
            <a:endParaRPr sz="2000">
              <a:latin typeface="黑体"/>
              <a:cs typeface="黑体"/>
            </a:endParaRPr>
          </a:p>
        </p:txBody>
      </p:sp>
      <p:sp>
        <p:nvSpPr>
          <p:cNvPr id="6" name="object 6"/>
          <p:cNvSpPr txBox="1"/>
          <p:nvPr/>
        </p:nvSpPr>
        <p:spPr>
          <a:xfrm>
            <a:off x="4405884" y="1723999"/>
            <a:ext cx="6651625" cy="939800"/>
          </a:xfrm>
          <a:prstGeom prst="rect">
            <a:avLst/>
          </a:prstGeom>
        </p:spPr>
        <p:txBody>
          <a:bodyPr wrap="square" lIns="0" tIns="12700" rIns="0" bIns="0" rtlCol="0" vert="horz">
            <a:spAutoFit/>
          </a:bodyPr>
          <a:lstStyle/>
          <a:p>
            <a:pPr marL="8890" marR="5080" indent="-9525">
              <a:lnSpc>
                <a:spcPct val="150000"/>
              </a:lnSpc>
              <a:spcBef>
                <a:spcPts val="100"/>
              </a:spcBef>
            </a:pPr>
            <a:r>
              <a:rPr dirty="0" sz="2000" spc="5" b="1">
                <a:latin typeface="黑体"/>
                <a:cs typeface="黑体"/>
              </a:rPr>
              <a:t>通过减</a:t>
            </a:r>
            <a:r>
              <a:rPr dirty="0" sz="2000" spc="-5" b="1">
                <a:latin typeface="黑体"/>
                <a:cs typeface="黑体"/>
              </a:rPr>
              <a:t>少能</a:t>
            </a:r>
            <a:r>
              <a:rPr dirty="0" sz="2000" spc="5" b="1">
                <a:latin typeface="黑体"/>
                <a:cs typeface="黑体"/>
              </a:rPr>
              <a:t>源费用来</a:t>
            </a:r>
            <a:r>
              <a:rPr dirty="0" sz="2000" spc="-5" b="1">
                <a:latin typeface="黑体"/>
                <a:cs typeface="黑体"/>
              </a:rPr>
              <a:t>支付</a:t>
            </a:r>
            <a:r>
              <a:rPr dirty="0" sz="2000" spc="5" b="1">
                <a:latin typeface="黑体"/>
                <a:cs typeface="黑体"/>
              </a:rPr>
              <a:t>节能项目</a:t>
            </a:r>
            <a:r>
              <a:rPr dirty="0" sz="2000" spc="-5" b="1">
                <a:latin typeface="黑体"/>
                <a:cs typeface="黑体"/>
              </a:rPr>
              <a:t>全部</a:t>
            </a:r>
            <a:r>
              <a:rPr dirty="0" sz="2000" spc="5" b="1">
                <a:latin typeface="黑体"/>
                <a:cs typeface="黑体"/>
              </a:rPr>
              <a:t>投资的节</a:t>
            </a:r>
            <a:r>
              <a:rPr dirty="0" sz="2000" spc="-5" b="1">
                <a:latin typeface="黑体"/>
                <a:cs typeface="黑体"/>
              </a:rPr>
              <a:t>能投</a:t>
            </a:r>
            <a:r>
              <a:rPr dirty="0" sz="2000" spc="5" b="1">
                <a:latin typeface="黑体"/>
                <a:cs typeface="黑体"/>
              </a:rPr>
              <a:t>资模</a:t>
            </a:r>
            <a:r>
              <a:rPr dirty="0" sz="2000" spc="-5" b="1">
                <a:latin typeface="黑体"/>
                <a:cs typeface="黑体"/>
              </a:rPr>
              <a:t>式 </a:t>
            </a:r>
            <a:r>
              <a:rPr dirty="0" sz="2000" spc="5" b="1">
                <a:latin typeface="黑体"/>
                <a:cs typeface="黑体"/>
              </a:rPr>
              <a:t>建筑节</a:t>
            </a:r>
            <a:r>
              <a:rPr dirty="0" sz="2000" spc="-5" b="1">
                <a:latin typeface="黑体"/>
                <a:cs typeface="黑体"/>
              </a:rPr>
              <a:t>能、</a:t>
            </a:r>
            <a:r>
              <a:rPr dirty="0" sz="2000" spc="5" b="1">
                <a:latin typeface="黑体"/>
                <a:cs typeface="黑体"/>
              </a:rPr>
              <a:t>绿色照明</a:t>
            </a:r>
            <a:r>
              <a:rPr dirty="0" sz="2000" spc="-5" b="1">
                <a:latin typeface="黑体"/>
                <a:cs typeface="黑体"/>
              </a:rPr>
              <a:t>、电</a:t>
            </a:r>
            <a:r>
              <a:rPr dirty="0" sz="2000" spc="5" b="1">
                <a:latin typeface="黑体"/>
                <a:cs typeface="黑体"/>
              </a:rPr>
              <a:t>机系统节</a:t>
            </a:r>
            <a:r>
              <a:rPr dirty="0" sz="2000" spc="-5" b="1">
                <a:latin typeface="黑体"/>
                <a:cs typeface="黑体"/>
              </a:rPr>
              <a:t>能、</a:t>
            </a:r>
            <a:r>
              <a:rPr dirty="0" sz="2000" spc="5" b="1">
                <a:latin typeface="黑体"/>
                <a:cs typeface="黑体"/>
              </a:rPr>
              <a:t>余热余压</a:t>
            </a:r>
            <a:r>
              <a:rPr dirty="0" sz="2000" spc="-5" b="1">
                <a:latin typeface="黑体"/>
                <a:cs typeface="黑体"/>
              </a:rPr>
              <a:t>利用</a:t>
            </a:r>
            <a:endParaRPr sz="2000">
              <a:latin typeface="黑体"/>
              <a:cs typeface="黑体"/>
            </a:endParaRPr>
          </a:p>
        </p:txBody>
      </p:sp>
      <p:sp>
        <p:nvSpPr>
          <p:cNvPr id="7" name="object 7"/>
          <p:cNvSpPr txBox="1"/>
          <p:nvPr/>
        </p:nvSpPr>
        <p:spPr>
          <a:xfrm>
            <a:off x="642619" y="1240028"/>
            <a:ext cx="3152775" cy="452120"/>
          </a:xfrm>
          <a:prstGeom prst="rect">
            <a:avLst/>
          </a:prstGeom>
        </p:spPr>
        <p:txBody>
          <a:bodyPr wrap="square" lIns="0" tIns="12065" rIns="0" bIns="0" rtlCol="0" vert="horz">
            <a:spAutoFit/>
          </a:bodyPr>
          <a:lstStyle/>
          <a:p>
            <a:pPr marL="469900" indent="-457834">
              <a:lnSpc>
                <a:spcPct val="100000"/>
              </a:lnSpc>
              <a:spcBef>
                <a:spcPts val="95"/>
              </a:spcBef>
              <a:buFont typeface="Wingdings"/>
              <a:buChar char=""/>
              <a:tabLst>
                <a:tab pos="470534" algn="l"/>
              </a:tabLst>
            </a:pPr>
            <a:r>
              <a:rPr dirty="0" sz="2800">
                <a:solidFill>
                  <a:srgbClr val="C00000"/>
                </a:solidFill>
                <a:latin typeface="黑体"/>
                <a:cs typeface="黑体"/>
              </a:rPr>
              <a:t>合</a:t>
            </a:r>
            <a:r>
              <a:rPr dirty="0" sz="2800" spc="-5">
                <a:solidFill>
                  <a:srgbClr val="C00000"/>
                </a:solidFill>
                <a:latin typeface="黑体"/>
                <a:cs typeface="黑体"/>
              </a:rPr>
              <a:t>同能源</a:t>
            </a:r>
            <a:r>
              <a:rPr dirty="0" sz="2800">
                <a:solidFill>
                  <a:srgbClr val="C00000"/>
                </a:solidFill>
                <a:latin typeface="黑体"/>
                <a:cs typeface="黑体"/>
              </a:rPr>
              <a:t>管理EPC</a:t>
            </a:r>
            <a:endParaRPr sz="2800">
              <a:latin typeface="黑体"/>
              <a:cs typeface="黑体"/>
            </a:endParaRPr>
          </a:p>
        </p:txBody>
      </p:sp>
      <p:sp>
        <p:nvSpPr>
          <p:cNvPr id="8" name="object 8"/>
          <p:cNvSpPr/>
          <p:nvPr/>
        </p:nvSpPr>
        <p:spPr>
          <a:xfrm>
            <a:off x="684276" y="3605784"/>
            <a:ext cx="10776585" cy="1015365"/>
          </a:xfrm>
          <a:custGeom>
            <a:avLst/>
            <a:gdLst/>
            <a:ahLst/>
            <a:cxnLst/>
            <a:rect l="l" t="t" r="r" b="b"/>
            <a:pathLst>
              <a:path w="10776585" h="1015364">
                <a:moveTo>
                  <a:pt x="10776204" y="0"/>
                </a:moveTo>
                <a:lnTo>
                  <a:pt x="0" y="0"/>
                </a:lnTo>
                <a:lnTo>
                  <a:pt x="0" y="1014983"/>
                </a:lnTo>
                <a:lnTo>
                  <a:pt x="10776204" y="1014983"/>
                </a:lnTo>
                <a:lnTo>
                  <a:pt x="10776204" y="0"/>
                </a:lnTo>
                <a:close/>
              </a:path>
            </a:pathLst>
          </a:custGeom>
          <a:solidFill>
            <a:srgbClr val="C8F9FB"/>
          </a:solidFill>
        </p:spPr>
        <p:txBody>
          <a:bodyPr wrap="square" lIns="0" tIns="0" rIns="0" bIns="0" rtlCol="0"/>
          <a:lstStyle/>
          <a:p/>
        </p:txBody>
      </p:sp>
      <p:sp>
        <p:nvSpPr>
          <p:cNvPr id="9" name="object 9"/>
          <p:cNvSpPr txBox="1"/>
          <p:nvPr/>
        </p:nvSpPr>
        <p:spPr>
          <a:xfrm>
            <a:off x="775411" y="3576526"/>
            <a:ext cx="1379855" cy="939800"/>
          </a:xfrm>
          <a:prstGeom prst="rect">
            <a:avLst/>
          </a:prstGeom>
        </p:spPr>
        <p:txBody>
          <a:bodyPr wrap="square" lIns="0" tIns="164465" rIns="0" bIns="0" rtlCol="0" vert="horz">
            <a:spAutoFit/>
          </a:bodyPr>
          <a:lstStyle/>
          <a:p>
            <a:pPr marL="342900" indent="-342900">
              <a:lnSpc>
                <a:spcPct val="100000"/>
              </a:lnSpc>
              <a:spcBef>
                <a:spcPts val="1295"/>
              </a:spcBef>
              <a:buFont typeface="Wingdings"/>
              <a:buChar char=""/>
              <a:tabLst>
                <a:tab pos="342900" algn="l"/>
              </a:tabLst>
            </a:pPr>
            <a:r>
              <a:rPr dirty="0" sz="2000" spc="5" b="1">
                <a:solidFill>
                  <a:srgbClr val="0000CC"/>
                </a:solidFill>
                <a:latin typeface="黑体"/>
                <a:cs typeface="黑体"/>
              </a:rPr>
              <a:t>多方协力</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b="1">
                <a:solidFill>
                  <a:srgbClr val="0000CC"/>
                </a:solidFill>
                <a:latin typeface="黑体"/>
                <a:cs typeface="黑体"/>
              </a:rPr>
              <a:t>激励政策</a:t>
            </a:r>
            <a:endParaRPr sz="2000">
              <a:latin typeface="黑体"/>
              <a:cs typeface="黑体"/>
            </a:endParaRPr>
          </a:p>
        </p:txBody>
      </p:sp>
      <p:sp>
        <p:nvSpPr>
          <p:cNvPr id="10" name="object 10"/>
          <p:cNvSpPr txBox="1"/>
          <p:nvPr/>
        </p:nvSpPr>
        <p:spPr>
          <a:xfrm>
            <a:off x="2398776" y="3576526"/>
            <a:ext cx="8187690" cy="939800"/>
          </a:xfrm>
          <a:prstGeom prst="rect">
            <a:avLst/>
          </a:prstGeom>
        </p:spPr>
        <p:txBody>
          <a:bodyPr wrap="square" lIns="0" tIns="164465" rIns="0" bIns="0" rtlCol="0" vert="horz">
            <a:spAutoFit/>
          </a:bodyPr>
          <a:lstStyle/>
          <a:p>
            <a:pPr>
              <a:lnSpc>
                <a:spcPct val="100000"/>
              </a:lnSpc>
              <a:spcBef>
                <a:spcPts val="1295"/>
              </a:spcBef>
            </a:pPr>
            <a:r>
              <a:rPr dirty="0" sz="2000" spc="-5" b="1">
                <a:latin typeface="黑体"/>
                <a:cs typeface="黑体"/>
              </a:rPr>
              <a:t>提</a:t>
            </a:r>
            <a:r>
              <a:rPr dirty="0" sz="2000" spc="5" b="1">
                <a:latin typeface="黑体"/>
                <a:cs typeface="黑体"/>
              </a:rPr>
              <a:t>高终端效</a:t>
            </a:r>
            <a:r>
              <a:rPr dirty="0" sz="2000" spc="-5" b="1">
                <a:latin typeface="黑体"/>
                <a:cs typeface="黑体"/>
              </a:rPr>
              <a:t>率和</a:t>
            </a:r>
            <a:r>
              <a:rPr dirty="0" sz="2000" spc="5" b="1">
                <a:latin typeface="黑体"/>
                <a:cs typeface="黑体"/>
              </a:rPr>
              <a:t>改变用电</a:t>
            </a:r>
            <a:r>
              <a:rPr dirty="0" sz="2000" spc="-5" b="1">
                <a:latin typeface="黑体"/>
                <a:cs typeface="黑体"/>
              </a:rPr>
              <a:t>方式</a:t>
            </a:r>
            <a:r>
              <a:rPr dirty="0" sz="2000" spc="5" b="1">
                <a:latin typeface="黑体"/>
                <a:cs typeface="黑体"/>
              </a:rPr>
              <a:t>，减少电</a:t>
            </a:r>
            <a:r>
              <a:rPr dirty="0" sz="2000" spc="-5" b="1">
                <a:latin typeface="黑体"/>
                <a:cs typeface="黑体"/>
              </a:rPr>
              <a:t>耗和</a:t>
            </a:r>
            <a:r>
              <a:rPr dirty="0" sz="2000" spc="5" b="1">
                <a:latin typeface="黑体"/>
                <a:cs typeface="黑体"/>
              </a:rPr>
              <a:t>需求，节</a:t>
            </a:r>
            <a:r>
              <a:rPr dirty="0" sz="2000" spc="-5" b="1">
                <a:latin typeface="黑体"/>
                <a:cs typeface="黑体"/>
              </a:rPr>
              <a:t>约资</a:t>
            </a:r>
            <a:r>
              <a:rPr dirty="0" sz="2000" spc="5" b="1">
                <a:latin typeface="黑体"/>
                <a:cs typeface="黑体"/>
              </a:rPr>
              <a:t>源和保护</a:t>
            </a:r>
            <a:r>
              <a:rPr dirty="0" sz="2000" spc="-5" b="1">
                <a:latin typeface="黑体"/>
                <a:cs typeface="黑体"/>
              </a:rPr>
              <a:t>环境</a:t>
            </a:r>
            <a:endParaRPr sz="2000">
              <a:latin typeface="黑体"/>
              <a:cs typeface="黑体"/>
            </a:endParaRPr>
          </a:p>
          <a:p>
            <a:pPr>
              <a:lnSpc>
                <a:spcPct val="100000"/>
              </a:lnSpc>
              <a:spcBef>
                <a:spcPts val="1200"/>
              </a:spcBef>
            </a:pPr>
            <a:r>
              <a:rPr dirty="0" sz="2000" spc="-5" b="1">
                <a:latin typeface="黑体"/>
                <a:cs typeface="黑体"/>
              </a:rPr>
              <a:t>峰</a:t>
            </a:r>
            <a:r>
              <a:rPr dirty="0" sz="2000" b="1">
                <a:latin typeface="黑体"/>
                <a:cs typeface="黑体"/>
              </a:rPr>
              <a:t>谷电价、</a:t>
            </a:r>
            <a:r>
              <a:rPr dirty="0" sz="2000" spc="-5" b="1">
                <a:latin typeface="黑体"/>
                <a:cs typeface="黑体"/>
              </a:rPr>
              <a:t>冰蓄冷</a:t>
            </a:r>
            <a:r>
              <a:rPr dirty="0" sz="2000" spc="5" b="1">
                <a:latin typeface="黑体"/>
                <a:cs typeface="黑体"/>
              </a:rPr>
              <a:t>空</a:t>
            </a:r>
            <a:r>
              <a:rPr dirty="0" sz="2000" b="1">
                <a:latin typeface="黑体"/>
                <a:cs typeface="黑体"/>
              </a:rPr>
              <a:t>调、</a:t>
            </a:r>
            <a:r>
              <a:rPr dirty="0" sz="2000" spc="-5" b="1">
                <a:latin typeface="黑体"/>
                <a:cs typeface="黑体"/>
              </a:rPr>
              <a:t>节能灯</a:t>
            </a:r>
            <a:r>
              <a:rPr dirty="0" sz="2000" spc="5" b="1">
                <a:latin typeface="黑体"/>
                <a:cs typeface="黑体"/>
              </a:rPr>
              <a:t>、</a:t>
            </a:r>
            <a:r>
              <a:rPr dirty="0" sz="2000" b="1">
                <a:latin typeface="黑体"/>
                <a:cs typeface="黑体"/>
              </a:rPr>
              <a:t>变频</a:t>
            </a:r>
            <a:r>
              <a:rPr dirty="0" sz="2000" spc="-5" b="1">
                <a:latin typeface="黑体"/>
                <a:cs typeface="黑体"/>
              </a:rPr>
              <a:t>调</a:t>
            </a:r>
            <a:r>
              <a:rPr dirty="0" sz="2000" spc="10" b="1">
                <a:latin typeface="黑体"/>
                <a:cs typeface="黑体"/>
              </a:rPr>
              <a:t>速</a:t>
            </a:r>
            <a:r>
              <a:rPr dirty="0" sz="2000" b="1">
                <a:latin typeface="黑体"/>
                <a:cs typeface="黑体"/>
              </a:rPr>
              <a:t>，引导用</a:t>
            </a:r>
            <a:r>
              <a:rPr dirty="0" sz="2000" spc="-5" b="1">
                <a:latin typeface="黑体"/>
                <a:cs typeface="黑体"/>
              </a:rPr>
              <a:t>户调整</a:t>
            </a:r>
            <a:r>
              <a:rPr dirty="0" sz="2000" spc="5" b="1">
                <a:latin typeface="黑体"/>
                <a:cs typeface="黑体"/>
              </a:rPr>
              <a:t>生</a:t>
            </a:r>
            <a:r>
              <a:rPr dirty="0" sz="2000" b="1">
                <a:latin typeface="黑体"/>
                <a:cs typeface="黑体"/>
              </a:rPr>
              <a:t>产运</a:t>
            </a:r>
            <a:r>
              <a:rPr dirty="0" sz="2000" spc="-5" b="1">
                <a:latin typeface="黑体"/>
                <a:cs typeface="黑体"/>
              </a:rPr>
              <a:t>行方式</a:t>
            </a:r>
            <a:endParaRPr sz="2000">
              <a:latin typeface="黑体"/>
              <a:cs typeface="黑体"/>
            </a:endParaRPr>
          </a:p>
        </p:txBody>
      </p:sp>
      <p:sp>
        <p:nvSpPr>
          <p:cNvPr id="11" name="object 11"/>
          <p:cNvSpPr txBox="1"/>
          <p:nvPr/>
        </p:nvSpPr>
        <p:spPr>
          <a:xfrm>
            <a:off x="762711" y="3019805"/>
            <a:ext cx="2794635" cy="452120"/>
          </a:xfrm>
          <a:prstGeom prst="rect">
            <a:avLst/>
          </a:prstGeom>
        </p:spPr>
        <p:txBody>
          <a:bodyPr wrap="square" lIns="0" tIns="12065" rIns="0" bIns="0" rtlCol="0" vert="horz">
            <a:spAutoFit/>
          </a:bodyPr>
          <a:lstStyle/>
          <a:p>
            <a:pPr marL="469900" indent="-457200">
              <a:lnSpc>
                <a:spcPct val="100000"/>
              </a:lnSpc>
              <a:spcBef>
                <a:spcPts val="95"/>
              </a:spcBef>
              <a:buFont typeface="Wingdings"/>
              <a:buChar char=""/>
              <a:tabLst>
                <a:tab pos="469900" algn="l"/>
              </a:tabLst>
            </a:pPr>
            <a:r>
              <a:rPr dirty="0" sz="2800" spc="5">
                <a:solidFill>
                  <a:srgbClr val="C00000"/>
                </a:solidFill>
                <a:latin typeface="黑体"/>
                <a:cs typeface="黑体"/>
              </a:rPr>
              <a:t>需</a:t>
            </a:r>
            <a:r>
              <a:rPr dirty="0" sz="2800" spc="-5">
                <a:solidFill>
                  <a:srgbClr val="C00000"/>
                </a:solidFill>
                <a:latin typeface="黑体"/>
                <a:cs typeface="黑体"/>
              </a:rPr>
              <a:t>求侧管</a:t>
            </a:r>
            <a:r>
              <a:rPr dirty="0" sz="2800" spc="10">
                <a:solidFill>
                  <a:srgbClr val="C00000"/>
                </a:solidFill>
                <a:latin typeface="黑体"/>
                <a:cs typeface="黑体"/>
              </a:rPr>
              <a:t>理</a:t>
            </a:r>
            <a:r>
              <a:rPr dirty="0" sz="2800" spc="-5">
                <a:solidFill>
                  <a:srgbClr val="C00000"/>
                </a:solidFill>
                <a:latin typeface="黑体"/>
                <a:cs typeface="黑体"/>
              </a:rPr>
              <a:t>DSM</a:t>
            </a:r>
            <a:endParaRPr sz="2800">
              <a:latin typeface="黑体"/>
              <a:cs typeface="黑体"/>
            </a:endParaRPr>
          </a:p>
        </p:txBody>
      </p:sp>
      <p:sp>
        <p:nvSpPr>
          <p:cNvPr id="12" name="object 12"/>
          <p:cNvSpPr/>
          <p:nvPr/>
        </p:nvSpPr>
        <p:spPr>
          <a:xfrm>
            <a:off x="647700" y="5317235"/>
            <a:ext cx="10776585" cy="1015365"/>
          </a:xfrm>
          <a:custGeom>
            <a:avLst/>
            <a:gdLst/>
            <a:ahLst/>
            <a:cxnLst/>
            <a:rect l="l" t="t" r="r" b="b"/>
            <a:pathLst>
              <a:path w="10776585" h="1015364">
                <a:moveTo>
                  <a:pt x="10776204" y="0"/>
                </a:moveTo>
                <a:lnTo>
                  <a:pt x="0" y="0"/>
                </a:lnTo>
                <a:lnTo>
                  <a:pt x="0" y="1014983"/>
                </a:lnTo>
                <a:lnTo>
                  <a:pt x="10776204" y="1014983"/>
                </a:lnTo>
                <a:lnTo>
                  <a:pt x="10776204" y="0"/>
                </a:lnTo>
                <a:close/>
              </a:path>
            </a:pathLst>
          </a:custGeom>
          <a:solidFill>
            <a:srgbClr val="C8F9FB"/>
          </a:solidFill>
        </p:spPr>
        <p:txBody>
          <a:bodyPr wrap="square" lIns="0" tIns="0" rIns="0" bIns="0" rtlCol="0"/>
          <a:lstStyle/>
          <a:p/>
        </p:txBody>
      </p:sp>
      <p:sp>
        <p:nvSpPr>
          <p:cNvPr id="13" name="object 13"/>
          <p:cNvSpPr txBox="1"/>
          <p:nvPr/>
        </p:nvSpPr>
        <p:spPr>
          <a:xfrm>
            <a:off x="738530" y="4798898"/>
            <a:ext cx="9940290" cy="1429385"/>
          </a:xfrm>
          <a:prstGeom prst="rect">
            <a:avLst/>
          </a:prstGeom>
        </p:spPr>
        <p:txBody>
          <a:bodyPr wrap="square" lIns="0" tIns="12065" rIns="0" bIns="0" rtlCol="0" vert="horz">
            <a:spAutoFit/>
          </a:bodyPr>
          <a:lstStyle/>
          <a:p>
            <a:pPr marL="556260" indent="-458470">
              <a:lnSpc>
                <a:spcPct val="100000"/>
              </a:lnSpc>
              <a:spcBef>
                <a:spcPts val="95"/>
              </a:spcBef>
              <a:buFont typeface="Wingdings"/>
              <a:buChar char=""/>
              <a:tabLst>
                <a:tab pos="556895" algn="l"/>
              </a:tabLst>
            </a:pPr>
            <a:r>
              <a:rPr dirty="0" sz="2800">
                <a:solidFill>
                  <a:srgbClr val="C00000"/>
                </a:solidFill>
                <a:latin typeface="黑体"/>
                <a:cs typeface="黑体"/>
              </a:rPr>
              <a:t>能</a:t>
            </a:r>
            <a:r>
              <a:rPr dirty="0" sz="2800" spc="-5">
                <a:solidFill>
                  <a:srgbClr val="C00000"/>
                </a:solidFill>
                <a:latin typeface="黑体"/>
                <a:cs typeface="黑体"/>
              </a:rPr>
              <a:t>源金融</a:t>
            </a:r>
            <a:endParaRPr sz="2800">
              <a:latin typeface="黑体"/>
              <a:cs typeface="黑体"/>
            </a:endParaRPr>
          </a:p>
          <a:p>
            <a:pPr marL="342900" indent="-342900">
              <a:lnSpc>
                <a:spcPct val="100000"/>
              </a:lnSpc>
              <a:spcBef>
                <a:spcPts val="1695"/>
              </a:spcBef>
              <a:buFont typeface="Wingdings"/>
              <a:buChar char=""/>
              <a:tabLst>
                <a:tab pos="342900" algn="l"/>
              </a:tabLst>
            </a:pPr>
            <a:r>
              <a:rPr dirty="0" sz="2000" spc="5" b="1">
                <a:solidFill>
                  <a:srgbClr val="0000CC"/>
                </a:solidFill>
                <a:latin typeface="黑体"/>
                <a:cs typeface="黑体"/>
              </a:rPr>
              <a:t>能源资源</a:t>
            </a:r>
            <a:r>
              <a:rPr dirty="0" sz="2000" spc="-5" b="1">
                <a:solidFill>
                  <a:srgbClr val="0000CC"/>
                </a:solidFill>
                <a:latin typeface="黑体"/>
                <a:cs typeface="黑体"/>
              </a:rPr>
              <a:t>与金</a:t>
            </a:r>
            <a:r>
              <a:rPr dirty="0" sz="2000" spc="10" b="1">
                <a:solidFill>
                  <a:srgbClr val="0000CC"/>
                </a:solidFill>
                <a:latin typeface="黑体"/>
                <a:cs typeface="黑体"/>
              </a:rPr>
              <a:t>融</a:t>
            </a:r>
            <a:r>
              <a:rPr dirty="0" sz="2000" spc="5" b="1">
                <a:solidFill>
                  <a:srgbClr val="0000CC"/>
                </a:solidFill>
                <a:latin typeface="黑体"/>
                <a:cs typeface="黑体"/>
              </a:rPr>
              <a:t>资源整</a:t>
            </a:r>
            <a:r>
              <a:rPr dirty="0" sz="2000" spc="-5" b="1">
                <a:solidFill>
                  <a:srgbClr val="0000CC"/>
                </a:solidFill>
                <a:latin typeface="黑体"/>
                <a:cs typeface="黑体"/>
              </a:rPr>
              <a:t>合</a:t>
            </a:r>
            <a:r>
              <a:rPr dirty="0" sz="2000" spc="990" b="1">
                <a:solidFill>
                  <a:srgbClr val="0000CC"/>
                </a:solidFill>
                <a:latin typeface="黑体"/>
                <a:cs typeface="黑体"/>
              </a:rPr>
              <a:t> </a:t>
            </a:r>
            <a:r>
              <a:rPr dirty="0" sz="2000" spc="5" b="1">
                <a:latin typeface="黑体"/>
                <a:cs typeface="黑体"/>
              </a:rPr>
              <a:t>促进能源</a:t>
            </a:r>
            <a:r>
              <a:rPr dirty="0" sz="2000" spc="-5" b="1">
                <a:latin typeface="黑体"/>
                <a:cs typeface="黑体"/>
              </a:rPr>
              <a:t>产业</a:t>
            </a:r>
            <a:r>
              <a:rPr dirty="0" sz="2000" spc="5" b="1">
                <a:latin typeface="黑体"/>
                <a:cs typeface="黑体"/>
              </a:rPr>
              <a:t>与金融产</a:t>
            </a:r>
            <a:r>
              <a:rPr dirty="0" sz="2000" spc="-5" b="1">
                <a:latin typeface="黑体"/>
                <a:cs typeface="黑体"/>
              </a:rPr>
              <a:t>业良</a:t>
            </a:r>
            <a:r>
              <a:rPr dirty="0" sz="2000" spc="5" b="1">
                <a:latin typeface="黑体"/>
                <a:cs typeface="黑体"/>
              </a:rPr>
              <a:t>性互动、</a:t>
            </a:r>
            <a:r>
              <a:rPr dirty="0" sz="2000" spc="-5" b="1">
                <a:latin typeface="黑体"/>
                <a:cs typeface="黑体"/>
              </a:rPr>
              <a:t>协调</a:t>
            </a:r>
            <a:r>
              <a:rPr dirty="0" sz="2000" spc="5" b="1">
                <a:latin typeface="黑体"/>
                <a:cs typeface="黑体"/>
              </a:rPr>
              <a:t>发</a:t>
            </a:r>
            <a:r>
              <a:rPr dirty="0" sz="2000" spc="-5" b="1">
                <a:latin typeface="黑体"/>
                <a:cs typeface="黑体"/>
              </a:rPr>
              <a:t>展</a:t>
            </a:r>
            <a:endParaRPr sz="2000">
              <a:latin typeface="黑体"/>
              <a:cs typeface="黑体"/>
            </a:endParaRPr>
          </a:p>
          <a:p>
            <a:pPr marL="342900" indent="-342900">
              <a:lnSpc>
                <a:spcPct val="100000"/>
              </a:lnSpc>
              <a:spcBef>
                <a:spcPts val="1200"/>
              </a:spcBef>
              <a:buFont typeface="Wingdings"/>
              <a:buChar char=""/>
              <a:tabLst>
                <a:tab pos="342900" algn="l"/>
              </a:tabLst>
            </a:pPr>
            <a:r>
              <a:rPr dirty="0" sz="2000" spc="5" b="1">
                <a:solidFill>
                  <a:srgbClr val="0000CC"/>
                </a:solidFill>
                <a:latin typeface="黑体"/>
                <a:cs typeface="黑体"/>
              </a:rPr>
              <a:t>政府促进</a:t>
            </a:r>
            <a:r>
              <a:rPr dirty="0" sz="2000" spc="-5" b="1">
                <a:solidFill>
                  <a:srgbClr val="0000CC"/>
                </a:solidFill>
                <a:latin typeface="黑体"/>
                <a:cs typeface="黑体"/>
              </a:rPr>
              <a:t>能源</a:t>
            </a:r>
            <a:r>
              <a:rPr dirty="0" sz="2000" spc="10" b="1">
                <a:solidFill>
                  <a:srgbClr val="0000CC"/>
                </a:solidFill>
                <a:latin typeface="黑体"/>
                <a:cs typeface="黑体"/>
              </a:rPr>
              <a:t>及</a:t>
            </a:r>
            <a:r>
              <a:rPr dirty="0" sz="2000" spc="5" b="1">
                <a:solidFill>
                  <a:srgbClr val="0000CC"/>
                </a:solidFill>
                <a:latin typeface="黑体"/>
                <a:cs typeface="黑体"/>
              </a:rPr>
              <a:t>资本的</a:t>
            </a:r>
            <a:r>
              <a:rPr dirty="0" sz="2000" spc="-5" b="1">
                <a:solidFill>
                  <a:srgbClr val="0000CC"/>
                </a:solidFill>
                <a:latin typeface="黑体"/>
                <a:cs typeface="黑体"/>
              </a:rPr>
              <a:t>流通</a:t>
            </a:r>
            <a:r>
              <a:rPr dirty="0" sz="2000" spc="10" b="1">
                <a:solidFill>
                  <a:srgbClr val="0000CC"/>
                </a:solidFill>
                <a:latin typeface="黑体"/>
                <a:cs typeface="黑体"/>
              </a:rPr>
              <a:t>和</a:t>
            </a:r>
            <a:r>
              <a:rPr dirty="0" sz="2000" spc="5" b="1">
                <a:solidFill>
                  <a:srgbClr val="0000CC"/>
                </a:solidFill>
                <a:latin typeface="黑体"/>
                <a:cs typeface="黑体"/>
              </a:rPr>
              <a:t>增</a:t>
            </a:r>
            <a:r>
              <a:rPr dirty="0" sz="2000" spc="-5" b="1">
                <a:solidFill>
                  <a:srgbClr val="0000CC"/>
                </a:solidFill>
                <a:latin typeface="黑体"/>
                <a:cs typeface="黑体"/>
              </a:rPr>
              <a:t>值</a:t>
            </a:r>
            <a:r>
              <a:rPr dirty="0" sz="2000" spc="969" b="1">
                <a:solidFill>
                  <a:srgbClr val="0000CC"/>
                </a:solidFill>
                <a:latin typeface="黑体"/>
                <a:cs typeface="黑体"/>
              </a:rPr>
              <a:t> </a:t>
            </a:r>
            <a:r>
              <a:rPr dirty="0" sz="2000" spc="5" b="1">
                <a:latin typeface="黑体"/>
                <a:cs typeface="黑体"/>
              </a:rPr>
              <a:t>能</a:t>
            </a:r>
            <a:r>
              <a:rPr dirty="0" sz="2000" spc="-5" b="1">
                <a:latin typeface="黑体"/>
                <a:cs typeface="黑体"/>
              </a:rPr>
              <a:t>源</a:t>
            </a:r>
            <a:r>
              <a:rPr dirty="0" sz="2000" spc="5" b="1">
                <a:latin typeface="黑体"/>
                <a:cs typeface="黑体"/>
              </a:rPr>
              <a:t>证券、能</a:t>
            </a:r>
            <a:r>
              <a:rPr dirty="0" sz="2000" spc="-5" b="1">
                <a:latin typeface="黑体"/>
                <a:cs typeface="黑体"/>
              </a:rPr>
              <a:t>源基</a:t>
            </a:r>
            <a:r>
              <a:rPr dirty="0" sz="2000" spc="5" b="1">
                <a:latin typeface="黑体"/>
                <a:cs typeface="黑体"/>
              </a:rPr>
              <a:t>金、能源</a:t>
            </a:r>
            <a:r>
              <a:rPr dirty="0" sz="2000" spc="-5" b="1">
                <a:latin typeface="黑体"/>
                <a:cs typeface="黑体"/>
              </a:rPr>
              <a:t>期货</a:t>
            </a:r>
            <a:r>
              <a:rPr dirty="0" sz="2000" b="1">
                <a:latin typeface="黑体"/>
                <a:cs typeface="黑体"/>
              </a:rPr>
              <a:t> </a:t>
            </a:r>
            <a:r>
              <a:rPr dirty="0" sz="2000" spc="5" b="1">
                <a:latin typeface="黑体"/>
                <a:cs typeface="黑体"/>
              </a:rPr>
              <a:t>（石油交</a:t>
            </a:r>
            <a:r>
              <a:rPr dirty="0" sz="2000" spc="-5" b="1">
                <a:latin typeface="黑体"/>
                <a:cs typeface="黑体"/>
              </a:rPr>
              <a:t>易</a:t>
            </a:r>
            <a:r>
              <a:rPr dirty="0" sz="2000" spc="5" b="1">
                <a:latin typeface="黑体"/>
                <a:cs typeface="黑体"/>
              </a:rPr>
              <a:t>所</a:t>
            </a:r>
            <a:r>
              <a:rPr dirty="0" sz="2000" spc="-5" b="1">
                <a:latin typeface="黑体"/>
                <a:cs typeface="黑体"/>
              </a:rPr>
              <a:t>）</a:t>
            </a:r>
            <a:endParaRPr sz="2000">
              <a:latin typeface="黑体"/>
              <a:cs typeface="黑体"/>
            </a:endParaRPr>
          </a:p>
        </p:txBody>
      </p:sp>
      <p:sp>
        <p:nvSpPr>
          <p:cNvPr id="14" name="object 1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5" name="object 1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1428369" y="1336294"/>
            <a:ext cx="9830435" cy="1262380"/>
          </a:xfrm>
          <a:prstGeom prst="rect">
            <a:avLst/>
          </a:prstGeom>
        </p:spPr>
        <p:txBody>
          <a:bodyPr wrap="square" lIns="0" tIns="13335" rIns="0" bIns="0" rtlCol="0" vert="horz">
            <a:spAutoFit/>
          </a:bodyPr>
          <a:lstStyle/>
          <a:p>
            <a:pPr marL="104139">
              <a:lnSpc>
                <a:spcPct val="100000"/>
              </a:lnSpc>
              <a:spcBef>
                <a:spcPts val="105"/>
              </a:spcBef>
            </a:pPr>
            <a:r>
              <a:rPr dirty="0" sz="3200" b="1">
                <a:solidFill>
                  <a:srgbClr val="1D41D4"/>
                </a:solidFill>
                <a:latin typeface="等线"/>
                <a:cs typeface="等线"/>
              </a:rPr>
              <a:t>三次能源革命，促进了人</a:t>
            </a:r>
            <a:r>
              <a:rPr dirty="0" sz="3200" spc="-15" b="1">
                <a:solidFill>
                  <a:srgbClr val="1D41D4"/>
                </a:solidFill>
                <a:latin typeface="等线"/>
                <a:cs typeface="等线"/>
              </a:rPr>
              <a:t>类</a:t>
            </a:r>
            <a:r>
              <a:rPr dirty="0" sz="3200" b="1">
                <a:solidFill>
                  <a:srgbClr val="1D41D4"/>
                </a:solidFill>
                <a:latin typeface="等线"/>
                <a:cs typeface="等线"/>
              </a:rPr>
              <a:t>历史</a:t>
            </a:r>
            <a:r>
              <a:rPr dirty="0" sz="3200" spc="-15" b="1">
                <a:solidFill>
                  <a:srgbClr val="1D41D4"/>
                </a:solidFill>
                <a:latin typeface="等线"/>
                <a:cs typeface="等线"/>
              </a:rPr>
              <a:t>发</a:t>
            </a:r>
            <a:r>
              <a:rPr dirty="0" sz="3200" b="1">
                <a:solidFill>
                  <a:srgbClr val="1D41D4"/>
                </a:solidFill>
                <a:latin typeface="等线"/>
                <a:cs typeface="等线"/>
              </a:rPr>
              <a:t>展和</a:t>
            </a:r>
            <a:r>
              <a:rPr dirty="0" sz="3200" spc="-15" b="1">
                <a:solidFill>
                  <a:srgbClr val="1D41D4"/>
                </a:solidFill>
                <a:latin typeface="等线"/>
                <a:cs typeface="等线"/>
              </a:rPr>
              <a:t>文</a:t>
            </a:r>
            <a:r>
              <a:rPr dirty="0" sz="3200" b="1">
                <a:solidFill>
                  <a:srgbClr val="1D41D4"/>
                </a:solidFill>
                <a:latin typeface="等线"/>
                <a:cs typeface="等线"/>
              </a:rPr>
              <a:t>明进步</a:t>
            </a:r>
            <a:endParaRPr sz="3200">
              <a:latin typeface="等线"/>
              <a:cs typeface="等线"/>
            </a:endParaRPr>
          </a:p>
          <a:p>
            <a:pPr>
              <a:lnSpc>
                <a:spcPct val="100000"/>
              </a:lnSpc>
            </a:pPr>
            <a:endParaRPr sz="2000">
              <a:latin typeface="等线"/>
              <a:cs typeface="等线"/>
            </a:endParaRPr>
          </a:p>
          <a:p>
            <a:pPr marL="12700">
              <a:lnSpc>
                <a:spcPct val="100000"/>
              </a:lnSpc>
            </a:pPr>
            <a:r>
              <a:rPr dirty="0" sz="2400" b="1">
                <a:latin typeface="黑体"/>
                <a:cs typeface="黑体"/>
              </a:rPr>
              <a:t>第三次能源革</a:t>
            </a:r>
            <a:r>
              <a:rPr dirty="0" sz="2400" spc="5" b="1">
                <a:latin typeface="黑体"/>
                <a:cs typeface="黑体"/>
              </a:rPr>
              <a:t>命</a:t>
            </a:r>
            <a:r>
              <a:rPr dirty="0" sz="2400" spc="-10" b="1">
                <a:latin typeface="黑体"/>
                <a:cs typeface="黑体"/>
              </a:rPr>
              <a:t>:</a:t>
            </a:r>
            <a:r>
              <a:rPr dirty="0" sz="2400" spc="-65" b="1">
                <a:latin typeface="黑体"/>
                <a:cs typeface="黑体"/>
              </a:rPr>
              <a:t> </a:t>
            </a:r>
            <a:r>
              <a:rPr dirty="0" sz="2400" b="1">
                <a:solidFill>
                  <a:srgbClr val="FF0000"/>
                </a:solidFill>
                <a:latin typeface="黑体"/>
                <a:cs typeface="黑体"/>
              </a:rPr>
              <a:t>开发和利用核能等新能源</a:t>
            </a:r>
            <a:r>
              <a:rPr dirty="0" sz="2400" b="1">
                <a:latin typeface="黑体"/>
                <a:cs typeface="黑体"/>
              </a:rPr>
              <a:t>成为人类获取能量的新途径。</a:t>
            </a:r>
            <a:endParaRPr sz="2400">
              <a:latin typeface="黑体"/>
              <a:cs typeface="黑体"/>
            </a:endParaRPr>
          </a:p>
        </p:txBody>
      </p:sp>
      <p:pic>
        <p:nvPicPr>
          <p:cNvPr id="5" name="object 5"/>
          <p:cNvPicPr/>
          <p:nvPr/>
        </p:nvPicPr>
        <p:blipFill>
          <a:blip r:embed="rId2" cstate="print"/>
          <a:stretch>
            <a:fillRect/>
          </a:stretch>
        </p:blipFill>
        <p:spPr>
          <a:xfrm>
            <a:off x="6623304" y="3000755"/>
            <a:ext cx="3675888" cy="2871216"/>
          </a:xfrm>
          <a:prstGeom prst="rect">
            <a:avLst/>
          </a:prstGeom>
        </p:spPr>
      </p:pic>
      <p:pic>
        <p:nvPicPr>
          <p:cNvPr id="6" name="object 6"/>
          <p:cNvPicPr/>
          <p:nvPr/>
        </p:nvPicPr>
        <p:blipFill>
          <a:blip r:embed="rId3" cstate="print"/>
          <a:stretch>
            <a:fillRect/>
          </a:stretch>
        </p:blipFill>
        <p:spPr>
          <a:xfrm>
            <a:off x="1656588" y="3000755"/>
            <a:ext cx="4378388" cy="2897124"/>
          </a:xfrm>
          <a:prstGeom prst="rect">
            <a:avLst/>
          </a:prstGeom>
        </p:spPr>
      </p:pic>
      <p:sp>
        <p:nvSpPr>
          <p:cNvPr id="7" name="object 7"/>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31647"/>
            <a:ext cx="12192000" cy="883919"/>
            <a:chOff x="0" y="231647"/>
            <a:chExt cx="12192000" cy="883919"/>
          </a:xfrm>
        </p:grpSpPr>
        <p:sp>
          <p:nvSpPr>
            <p:cNvPr id="3" name="object 3"/>
            <p:cNvSpPr/>
            <p:nvPr/>
          </p:nvSpPr>
          <p:spPr>
            <a:xfrm>
              <a:off x="0" y="958595"/>
              <a:ext cx="12192000" cy="60960"/>
            </a:xfrm>
            <a:custGeom>
              <a:avLst/>
              <a:gdLst/>
              <a:ahLst/>
              <a:cxnLst/>
              <a:rect l="l" t="t" r="r" b="b"/>
              <a:pathLst>
                <a:path w="12192000" h="60959">
                  <a:moveTo>
                    <a:pt x="10997184" y="0"/>
                  </a:moveTo>
                  <a:lnTo>
                    <a:pt x="0" y="0"/>
                  </a:lnTo>
                  <a:lnTo>
                    <a:pt x="0" y="60960"/>
                  </a:lnTo>
                  <a:lnTo>
                    <a:pt x="10997184" y="60960"/>
                  </a:lnTo>
                  <a:lnTo>
                    <a:pt x="10997184" y="0"/>
                  </a:lnTo>
                  <a:close/>
                </a:path>
                <a:path w="12192000" h="60959">
                  <a:moveTo>
                    <a:pt x="12192000" y="0"/>
                  </a:moveTo>
                  <a:lnTo>
                    <a:pt x="11911584" y="0"/>
                  </a:lnTo>
                  <a:lnTo>
                    <a:pt x="11911584"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p:nvPr/>
          </p:nvSpPr>
          <p:spPr>
            <a:xfrm>
              <a:off x="10997183" y="231647"/>
              <a:ext cx="914400" cy="883919"/>
            </a:xfrm>
            <a:custGeom>
              <a:avLst/>
              <a:gdLst/>
              <a:ahLst/>
              <a:cxnLst/>
              <a:rect l="l" t="t" r="r" b="b"/>
              <a:pathLst>
                <a:path w="914400" h="883919">
                  <a:moveTo>
                    <a:pt x="914400" y="0"/>
                  </a:moveTo>
                  <a:lnTo>
                    <a:pt x="0" y="0"/>
                  </a:lnTo>
                  <a:lnTo>
                    <a:pt x="0" y="883919"/>
                  </a:lnTo>
                  <a:lnTo>
                    <a:pt x="914400" y="883919"/>
                  </a:lnTo>
                  <a:lnTo>
                    <a:pt x="914400" y="0"/>
                  </a:lnTo>
                  <a:close/>
                </a:path>
              </a:pathLst>
            </a:custGeom>
            <a:solidFill>
              <a:srgbClr val="FFFFFF"/>
            </a:solidFill>
          </p:spPr>
          <p:txBody>
            <a:bodyPr wrap="square" lIns="0" tIns="0" rIns="0" bIns="0" rtlCol="0"/>
            <a:lstStyle/>
            <a:p/>
          </p:txBody>
        </p:sp>
      </p:grpSp>
      <p:sp>
        <p:nvSpPr>
          <p:cNvPr id="5" name="object 5"/>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2.4</a:t>
            </a:r>
            <a:r>
              <a:rPr dirty="0" spc="-70">
                <a:latin typeface="Tahoma"/>
                <a:cs typeface="Tahoma"/>
              </a:rPr>
              <a:t> </a:t>
            </a:r>
            <a:r>
              <a:rPr dirty="0" spc="-5"/>
              <a:t>综合能源系统</a:t>
            </a:r>
          </a:p>
        </p:txBody>
      </p:sp>
      <p:pic>
        <p:nvPicPr>
          <p:cNvPr id="6" name="object 6"/>
          <p:cNvPicPr/>
          <p:nvPr/>
        </p:nvPicPr>
        <p:blipFill>
          <a:blip r:embed="rId2" cstate="print"/>
          <a:stretch>
            <a:fillRect/>
          </a:stretch>
        </p:blipFill>
        <p:spPr>
          <a:xfrm>
            <a:off x="946486" y="1258905"/>
            <a:ext cx="9367692" cy="5054958"/>
          </a:xfrm>
          <a:prstGeom prst="rect">
            <a:avLst/>
          </a:prstGeom>
        </p:spPr>
      </p:pic>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2.4</a:t>
            </a:r>
            <a:r>
              <a:rPr dirty="0" spc="-70">
                <a:latin typeface="Tahoma"/>
                <a:cs typeface="Tahoma"/>
              </a:rPr>
              <a:t> </a:t>
            </a:r>
            <a:r>
              <a:rPr dirty="0" spc="-5"/>
              <a:t>综合能源系统</a:t>
            </a:r>
          </a:p>
        </p:txBody>
      </p:sp>
      <p:pic>
        <p:nvPicPr>
          <p:cNvPr id="4" name="object 4"/>
          <p:cNvPicPr/>
          <p:nvPr/>
        </p:nvPicPr>
        <p:blipFill>
          <a:blip r:embed="rId2" cstate="print"/>
          <a:stretch>
            <a:fillRect/>
          </a:stretch>
        </p:blipFill>
        <p:spPr>
          <a:xfrm>
            <a:off x="7025640" y="1117091"/>
            <a:ext cx="4207763" cy="3895344"/>
          </a:xfrm>
          <a:prstGeom prst="rect">
            <a:avLst/>
          </a:prstGeom>
        </p:spPr>
      </p:pic>
      <p:pic>
        <p:nvPicPr>
          <p:cNvPr id="5" name="object 5"/>
          <p:cNvPicPr/>
          <p:nvPr/>
        </p:nvPicPr>
        <p:blipFill>
          <a:blip r:embed="rId3" cstate="print"/>
          <a:stretch>
            <a:fillRect/>
          </a:stretch>
        </p:blipFill>
        <p:spPr>
          <a:xfrm>
            <a:off x="296973" y="1117091"/>
            <a:ext cx="6204410" cy="4069079"/>
          </a:xfrm>
          <a:prstGeom prst="rect">
            <a:avLst/>
          </a:prstGeom>
        </p:spPr>
      </p:pic>
      <p:sp>
        <p:nvSpPr>
          <p:cNvPr id="6" name="object 6"/>
          <p:cNvSpPr txBox="1"/>
          <p:nvPr/>
        </p:nvSpPr>
        <p:spPr>
          <a:xfrm>
            <a:off x="6947407" y="5050753"/>
            <a:ext cx="3735070" cy="1379855"/>
          </a:xfrm>
          <a:prstGeom prst="rect">
            <a:avLst/>
          </a:prstGeom>
        </p:spPr>
        <p:txBody>
          <a:bodyPr wrap="square" lIns="0" tIns="25400" rIns="0" bIns="0" rtlCol="0" vert="horz">
            <a:spAutoFit/>
          </a:bodyPr>
          <a:lstStyle/>
          <a:p>
            <a:pPr marL="895985">
              <a:lnSpc>
                <a:spcPct val="100000"/>
              </a:lnSpc>
              <a:spcBef>
                <a:spcPts val="200"/>
              </a:spcBef>
            </a:pPr>
            <a:r>
              <a:rPr dirty="0" sz="1050" spc="-5" b="1">
                <a:latin typeface="Arial"/>
                <a:cs typeface="Arial"/>
              </a:rPr>
              <a:t>Steven </a:t>
            </a:r>
            <a:r>
              <a:rPr dirty="0" sz="1050" b="1">
                <a:latin typeface="Arial"/>
                <a:cs typeface="Arial"/>
              </a:rPr>
              <a:t>J. </a:t>
            </a:r>
            <a:r>
              <a:rPr dirty="0" sz="1050" spc="-5" b="1">
                <a:latin typeface="Arial"/>
                <a:cs typeface="Arial"/>
              </a:rPr>
              <a:t>Davis </a:t>
            </a:r>
            <a:r>
              <a:rPr dirty="0" sz="1050" b="1">
                <a:latin typeface="Arial"/>
                <a:cs typeface="Arial"/>
              </a:rPr>
              <a:t>et al. Science</a:t>
            </a:r>
            <a:r>
              <a:rPr dirty="0" sz="1050" spc="-45" b="1">
                <a:latin typeface="Arial"/>
                <a:cs typeface="Arial"/>
              </a:rPr>
              <a:t> </a:t>
            </a:r>
            <a:r>
              <a:rPr dirty="0" sz="1050" b="1">
                <a:latin typeface="Arial"/>
                <a:cs typeface="Arial"/>
              </a:rPr>
              <a:t>2018;360:9793</a:t>
            </a:r>
            <a:endParaRPr sz="1050">
              <a:latin typeface="Arial"/>
              <a:cs typeface="Arial"/>
            </a:endParaRPr>
          </a:p>
          <a:p>
            <a:pPr algn="r" marR="5080">
              <a:lnSpc>
                <a:spcPct val="100000"/>
              </a:lnSpc>
              <a:spcBef>
                <a:spcPts val="305"/>
              </a:spcBef>
            </a:pPr>
            <a:r>
              <a:rPr dirty="0" sz="3200" b="1">
                <a:solidFill>
                  <a:srgbClr val="0000FF"/>
                </a:solidFill>
                <a:latin typeface="微软雅黑"/>
                <a:cs typeface="微软雅黑"/>
              </a:rPr>
              <a:t>源</a:t>
            </a:r>
            <a:r>
              <a:rPr dirty="0" sz="3200" spc="5" b="1">
                <a:solidFill>
                  <a:srgbClr val="0000FF"/>
                </a:solidFill>
                <a:latin typeface="Calibri"/>
                <a:cs typeface="Calibri"/>
              </a:rPr>
              <a:t>—</a:t>
            </a:r>
            <a:r>
              <a:rPr dirty="0" sz="3200" b="1">
                <a:solidFill>
                  <a:srgbClr val="0000FF"/>
                </a:solidFill>
                <a:latin typeface="微软雅黑"/>
                <a:cs typeface="微软雅黑"/>
              </a:rPr>
              <a:t>网</a:t>
            </a:r>
            <a:r>
              <a:rPr dirty="0" sz="3200" spc="5" b="1">
                <a:solidFill>
                  <a:srgbClr val="0000FF"/>
                </a:solidFill>
                <a:latin typeface="Calibri"/>
                <a:cs typeface="Calibri"/>
              </a:rPr>
              <a:t>—</a:t>
            </a:r>
            <a:r>
              <a:rPr dirty="0" sz="3200" spc="5" b="1">
                <a:solidFill>
                  <a:srgbClr val="0000FF"/>
                </a:solidFill>
                <a:latin typeface="微软雅黑"/>
                <a:cs typeface="微软雅黑"/>
              </a:rPr>
              <a:t>荷</a:t>
            </a:r>
            <a:r>
              <a:rPr dirty="0" sz="3200" spc="5" b="1">
                <a:solidFill>
                  <a:srgbClr val="0000FF"/>
                </a:solidFill>
                <a:latin typeface="Calibri"/>
                <a:cs typeface="Calibri"/>
              </a:rPr>
              <a:t>—</a:t>
            </a:r>
            <a:r>
              <a:rPr dirty="0" sz="3200" spc="5" b="1">
                <a:solidFill>
                  <a:srgbClr val="0000FF"/>
                </a:solidFill>
                <a:latin typeface="微软雅黑"/>
                <a:cs typeface="微软雅黑"/>
              </a:rPr>
              <a:t>储</a:t>
            </a:r>
            <a:endParaRPr sz="3200">
              <a:latin typeface="微软雅黑"/>
              <a:cs typeface="微软雅黑"/>
            </a:endParaRPr>
          </a:p>
          <a:p>
            <a:pPr algn="r" marR="52069">
              <a:lnSpc>
                <a:spcPct val="100000"/>
              </a:lnSpc>
              <a:spcBef>
                <a:spcPts val="1315"/>
              </a:spcBef>
            </a:pPr>
            <a:r>
              <a:rPr dirty="0" sz="3200" b="1">
                <a:solidFill>
                  <a:srgbClr val="C00000"/>
                </a:solidFill>
                <a:latin typeface="微软雅黑"/>
                <a:cs typeface="微软雅黑"/>
              </a:rPr>
              <a:t>最优设计与最优运行</a:t>
            </a:r>
            <a:endParaRPr sz="3200">
              <a:latin typeface="微软雅黑"/>
              <a:cs typeface="微软雅黑"/>
            </a:endParaRPr>
          </a:p>
        </p:txBody>
      </p:sp>
      <p:sp>
        <p:nvSpPr>
          <p:cNvPr id="7" name="object 7"/>
          <p:cNvSpPr txBox="1"/>
          <p:nvPr/>
        </p:nvSpPr>
        <p:spPr>
          <a:xfrm>
            <a:off x="1178763" y="5068681"/>
            <a:ext cx="4907280" cy="1388745"/>
          </a:xfrm>
          <a:prstGeom prst="rect">
            <a:avLst/>
          </a:prstGeom>
        </p:spPr>
        <p:txBody>
          <a:bodyPr wrap="square" lIns="0" tIns="12700" rIns="0" bIns="0" rtlCol="0" vert="horz">
            <a:spAutoFit/>
          </a:bodyPr>
          <a:lstStyle/>
          <a:p>
            <a:pPr marL="94615" marR="5080" indent="-82550">
              <a:lnSpc>
                <a:spcPct val="139700"/>
              </a:lnSpc>
              <a:spcBef>
                <a:spcPts val="100"/>
              </a:spcBef>
            </a:pPr>
            <a:r>
              <a:rPr dirty="0" sz="3200" b="1">
                <a:solidFill>
                  <a:srgbClr val="0000FF"/>
                </a:solidFill>
                <a:latin typeface="微软雅黑"/>
                <a:cs typeface="微软雅黑"/>
              </a:rPr>
              <a:t>综合能源系统形式多种</a:t>
            </a:r>
            <a:r>
              <a:rPr dirty="0" sz="3200" spc="-15" b="1">
                <a:solidFill>
                  <a:srgbClr val="0000FF"/>
                </a:solidFill>
                <a:latin typeface="微软雅黑"/>
                <a:cs typeface="微软雅黑"/>
              </a:rPr>
              <a:t>多</a:t>
            </a:r>
            <a:r>
              <a:rPr dirty="0" sz="3200" b="1">
                <a:solidFill>
                  <a:srgbClr val="0000FF"/>
                </a:solidFill>
                <a:latin typeface="微软雅黑"/>
                <a:cs typeface="微软雅黑"/>
              </a:rPr>
              <a:t>样 </a:t>
            </a:r>
            <a:r>
              <a:rPr dirty="0" sz="3200" b="1">
                <a:solidFill>
                  <a:srgbClr val="0000CC"/>
                </a:solidFill>
                <a:latin typeface="微软雅黑"/>
                <a:cs typeface="微软雅黑"/>
              </a:rPr>
              <a:t>多能互补与能势匹配</a:t>
            </a:r>
            <a:endParaRPr sz="3200">
              <a:latin typeface="微软雅黑"/>
              <a:cs typeface="微软雅黑"/>
            </a:endParaRPr>
          </a:p>
        </p:txBody>
      </p:sp>
      <p:grpSp>
        <p:nvGrpSpPr>
          <p:cNvPr id="8" name="object 8"/>
          <p:cNvGrpSpPr/>
          <p:nvPr/>
        </p:nvGrpSpPr>
        <p:grpSpPr>
          <a:xfrm>
            <a:off x="5643371" y="6149340"/>
            <a:ext cx="905510" cy="147955"/>
            <a:chOff x="5643371" y="6149340"/>
            <a:chExt cx="905510" cy="147955"/>
          </a:xfrm>
        </p:grpSpPr>
        <p:sp>
          <p:nvSpPr>
            <p:cNvPr id="9" name="object 9"/>
            <p:cNvSpPr/>
            <p:nvPr/>
          </p:nvSpPr>
          <p:spPr>
            <a:xfrm>
              <a:off x="5649467" y="6155436"/>
              <a:ext cx="893444" cy="135890"/>
            </a:xfrm>
            <a:custGeom>
              <a:avLst/>
              <a:gdLst/>
              <a:ahLst/>
              <a:cxnLst/>
              <a:rect l="l" t="t" r="r" b="b"/>
              <a:pathLst>
                <a:path w="893445" h="135889">
                  <a:moveTo>
                    <a:pt x="641604" y="0"/>
                  </a:moveTo>
                  <a:lnTo>
                    <a:pt x="641604" y="33908"/>
                  </a:lnTo>
                  <a:lnTo>
                    <a:pt x="0" y="33908"/>
                  </a:lnTo>
                  <a:lnTo>
                    <a:pt x="0" y="101726"/>
                  </a:lnTo>
                  <a:lnTo>
                    <a:pt x="641604" y="101726"/>
                  </a:lnTo>
                  <a:lnTo>
                    <a:pt x="641604" y="135635"/>
                  </a:lnTo>
                  <a:lnTo>
                    <a:pt x="893063" y="67817"/>
                  </a:lnTo>
                  <a:lnTo>
                    <a:pt x="641604" y="0"/>
                  </a:lnTo>
                  <a:close/>
                </a:path>
              </a:pathLst>
            </a:custGeom>
            <a:solidFill>
              <a:srgbClr val="0E6EC5"/>
            </a:solidFill>
          </p:spPr>
          <p:txBody>
            <a:bodyPr wrap="square" lIns="0" tIns="0" rIns="0" bIns="0" rtlCol="0"/>
            <a:lstStyle/>
            <a:p/>
          </p:txBody>
        </p:sp>
        <p:sp>
          <p:nvSpPr>
            <p:cNvPr id="10" name="object 10"/>
            <p:cNvSpPr/>
            <p:nvPr/>
          </p:nvSpPr>
          <p:spPr>
            <a:xfrm>
              <a:off x="5649467" y="6155436"/>
              <a:ext cx="893444" cy="135890"/>
            </a:xfrm>
            <a:custGeom>
              <a:avLst/>
              <a:gdLst/>
              <a:ahLst/>
              <a:cxnLst/>
              <a:rect l="l" t="t" r="r" b="b"/>
              <a:pathLst>
                <a:path w="893445" h="135889">
                  <a:moveTo>
                    <a:pt x="0" y="33908"/>
                  </a:moveTo>
                  <a:lnTo>
                    <a:pt x="641604" y="33908"/>
                  </a:lnTo>
                  <a:lnTo>
                    <a:pt x="641604" y="0"/>
                  </a:lnTo>
                  <a:lnTo>
                    <a:pt x="893063" y="67817"/>
                  </a:lnTo>
                  <a:lnTo>
                    <a:pt x="641604" y="135635"/>
                  </a:lnTo>
                  <a:lnTo>
                    <a:pt x="641604" y="101726"/>
                  </a:lnTo>
                  <a:lnTo>
                    <a:pt x="0" y="101726"/>
                  </a:lnTo>
                  <a:lnTo>
                    <a:pt x="0" y="33908"/>
                  </a:lnTo>
                  <a:close/>
                </a:path>
              </a:pathLst>
            </a:custGeom>
            <a:ln w="12192">
              <a:solidFill>
                <a:srgbClr val="085091"/>
              </a:solidFill>
            </a:ln>
          </p:spPr>
          <p:txBody>
            <a:bodyPr wrap="square" lIns="0" tIns="0" rIns="0" bIns="0" rtlCol="0"/>
            <a:lstStyle/>
            <a:p/>
          </p:txBody>
        </p:sp>
      </p:gr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2.4</a:t>
            </a:r>
            <a:r>
              <a:rPr dirty="0" spc="-70">
                <a:latin typeface="Tahoma"/>
                <a:cs typeface="Tahoma"/>
              </a:rPr>
              <a:t> </a:t>
            </a:r>
            <a:r>
              <a:rPr dirty="0" spc="-5"/>
              <a:t>综合能源系统</a:t>
            </a:r>
          </a:p>
        </p:txBody>
      </p:sp>
      <p:sp>
        <p:nvSpPr>
          <p:cNvPr id="4" name="object 4"/>
          <p:cNvSpPr txBox="1"/>
          <p:nvPr/>
        </p:nvSpPr>
        <p:spPr>
          <a:xfrm>
            <a:off x="8290686" y="6217716"/>
            <a:ext cx="2834005" cy="186690"/>
          </a:xfrm>
          <a:prstGeom prst="rect">
            <a:avLst/>
          </a:prstGeom>
        </p:spPr>
        <p:txBody>
          <a:bodyPr wrap="square" lIns="0" tIns="13335" rIns="0" bIns="0" rtlCol="0" vert="horz">
            <a:spAutoFit/>
          </a:bodyPr>
          <a:lstStyle/>
          <a:p>
            <a:pPr marL="12700">
              <a:lnSpc>
                <a:spcPct val="100000"/>
              </a:lnSpc>
              <a:spcBef>
                <a:spcPts val="105"/>
              </a:spcBef>
            </a:pPr>
            <a:r>
              <a:rPr dirty="0" sz="1050" spc="-5" b="1">
                <a:latin typeface="Arial"/>
                <a:cs typeface="Arial"/>
              </a:rPr>
              <a:t>Steven </a:t>
            </a:r>
            <a:r>
              <a:rPr dirty="0" sz="1050" b="1">
                <a:latin typeface="Arial"/>
                <a:cs typeface="Arial"/>
              </a:rPr>
              <a:t>J. </a:t>
            </a:r>
            <a:r>
              <a:rPr dirty="0" sz="1050" spc="-5" b="1">
                <a:latin typeface="Arial"/>
                <a:cs typeface="Arial"/>
              </a:rPr>
              <a:t>Davis </a:t>
            </a:r>
            <a:r>
              <a:rPr dirty="0" sz="1050" b="1">
                <a:latin typeface="Arial"/>
                <a:cs typeface="Arial"/>
              </a:rPr>
              <a:t>et al. Science</a:t>
            </a:r>
            <a:r>
              <a:rPr dirty="0" sz="1050" spc="-40" b="1">
                <a:latin typeface="Arial"/>
                <a:cs typeface="Arial"/>
              </a:rPr>
              <a:t> </a:t>
            </a:r>
            <a:r>
              <a:rPr dirty="0" sz="1050" b="1">
                <a:latin typeface="Arial"/>
                <a:cs typeface="Arial"/>
              </a:rPr>
              <a:t>2018;360:9793</a:t>
            </a:r>
            <a:endParaRPr sz="1050">
              <a:latin typeface="Arial"/>
              <a:cs typeface="Arial"/>
            </a:endParaRPr>
          </a:p>
        </p:txBody>
      </p:sp>
      <p:pic>
        <p:nvPicPr>
          <p:cNvPr id="5" name="object 5"/>
          <p:cNvPicPr/>
          <p:nvPr/>
        </p:nvPicPr>
        <p:blipFill>
          <a:blip r:embed="rId2" cstate="print"/>
          <a:stretch>
            <a:fillRect/>
          </a:stretch>
        </p:blipFill>
        <p:spPr>
          <a:xfrm>
            <a:off x="888491" y="2159507"/>
            <a:ext cx="4544568" cy="3482340"/>
          </a:xfrm>
          <a:prstGeom prst="rect">
            <a:avLst/>
          </a:prstGeom>
        </p:spPr>
      </p:pic>
      <p:sp>
        <p:nvSpPr>
          <p:cNvPr id="6" name="object 6"/>
          <p:cNvSpPr txBox="1"/>
          <p:nvPr/>
        </p:nvSpPr>
        <p:spPr>
          <a:xfrm>
            <a:off x="5703823" y="2343911"/>
            <a:ext cx="6188710" cy="2769870"/>
          </a:xfrm>
          <a:prstGeom prst="rect">
            <a:avLst/>
          </a:prstGeom>
        </p:spPr>
        <p:txBody>
          <a:bodyPr wrap="square" lIns="0" tIns="12700" rIns="0" bIns="0" rtlCol="0" vert="horz">
            <a:spAutoFit/>
          </a:bodyPr>
          <a:lstStyle/>
          <a:p>
            <a:pPr marL="355600" marR="5080" indent="-342900">
              <a:lnSpc>
                <a:spcPct val="150100"/>
              </a:lnSpc>
              <a:spcBef>
                <a:spcPts val="100"/>
              </a:spcBef>
              <a:buFont typeface="Wingdings"/>
              <a:buChar char=""/>
              <a:tabLst>
                <a:tab pos="355600" algn="l"/>
              </a:tabLst>
            </a:pPr>
            <a:r>
              <a:rPr dirty="0" sz="2400" b="1">
                <a:latin typeface="黑体"/>
                <a:cs typeface="黑体"/>
              </a:rPr>
              <a:t>借助信息与通信技术，构建</a:t>
            </a:r>
            <a:r>
              <a:rPr dirty="0" sz="2400" b="1">
                <a:solidFill>
                  <a:srgbClr val="FF0000"/>
                </a:solidFill>
                <a:latin typeface="黑体"/>
                <a:cs typeface="黑体"/>
              </a:rPr>
              <a:t>能源互联</a:t>
            </a:r>
            <a:r>
              <a:rPr dirty="0" sz="2400" spc="-5" b="1">
                <a:solidFill>
                  <a:srgbClr val="FF0000"/>
                </a:solidFill>
                <a:latin typeface="黑体"/>
                <a:cs typeface="黑体"/>
              </a:rPr>
              <a:t>网</a:t>
            </a:r>
            <a:r>
              <a:rPr dirty="0" sz="2400" spc="-10" b="1">
                <a:latin typeface="黑体"/>
                <a:cs typeface="黑体"/>
              </a:rPr>
              <a:t>，  </a:t>
            </a:r>
            <a:r>
              <a:rPr dirty="0" sz="2400" b="1">
                <a:latin typeface="黑体"/>
                <a:cs typeface="黑体"/>
              </a:rPr>
              <a:t>联接能源需求端和不同类型的能源供给端， </a:t>
            </a:r>
            <a:r>
              <a:rPr dirty="0" sz="2400" b="1">
                <a:latin typeface="黑体"/>
                <a:cs typeface="黑体"/>
              </a:rPr>
              <a:t>形成多能源供求系统，</a:t>
            </a:r>
            <a:r>
              <a:rPr dirty="0" sz="2400" b="1">
                <a:solidFill>
                  <a:srgbClr val="FF0000"/>
                </a:solidFill>
                <a:latin typeface="黑体"/>
                <a:cs typeface="黑体"/>
              </a:rPr>
              <a:t>协同优化运行</a:t>
            </a:r>
            <a:endParaRPr sz="2400">
              <a:latin typeface="黑体"/>
              <a:cs typeface="黑体"/>
            </a:endParaRPr>
          </a:p>
          <a:p>
            <a:pPr marL="355600" indent="-342900">
              <a:lnSpc>
                <a:spcPct val="100000"/>
              </a:lnSpc>
              <a:spcBef>
                <a:spcPts val="1440"/>
              </a:spcBef>
              <a:buFont typeface="Wingdings"/>
              <a:buChar char=""/>
              <a:tabLst>
                <a:tab pos="355600" algn="l"/>
              </a:tabLst>
            </a:pPr>
            <a:r>
              <a:rPr dirty="0" sz="2400" spc="-5" b="1">
                <a:latin typeface="黑体"/>
                <a:cs typeface="黑体"/>
              </a:rPr>
              <a:t>发挥不同能源的优势和潜能，实现供需资</a:t>
            </a:r>
            <a:endParaRPr sz="2400">
              <a:latin typeface="黑体"/>
              <a:cs typeface="黑体"/>
            </a:endParaRPr>
          </a:p>
          <a:p>
            <a:pPr marL="355600">
              <a:lnSpc>
                <a:spcPct val="100000"/>
              </a:lnSpc>
              <a:spcBef>
                <a:spcPts val="1440"/>
              </a:spcBef>
            </a:pPr>
            <a:r>
              <a:rPr dirty="0" sz="2400" b="1">
                <a:latin typeface="黑体"/>
                <a:cs typeface="黑体"/>
              </a:rPr>
              <a:t>源的优化配置和可再生能源利用</a:t>
            </a:r>
            <a:r>
              <a:rPr dirty="0" sz="2400" spc="5" b="1">
                <a:latin typeface="黑体"/>
                <a:cs typeface="黑体"/>
              </a:rPr>
              <a:t>的</a:t>
            </a:r>
            <a:r>
              <a:rPr dirty="0" sz="2400" b="1">
                <a:solidFill>
                  <a:srgbClr val="FF0000"/>
                </a:solidFill>
                <a:latin typeface="黑体"/>
                <a:cs typeface="黑体"/>
              </a:rPr>
              <a:t>最大化</a:t>
            </a:r>
            <a:r>
              <a:rPr dirty="0" sz="2400" spc="-10" b="1">
                <a:latin typeface="黑体"/>
                <a:cs typeface="黑体"/>
              </a:rPr>
              <a:t>。</a:t>
            </a:r>
            <a:endParaRPr sz="2400">
              <a:latin typeface="黑体"/>
              <a:cs typeface="黑体"/>
            </a:endParaRPr>
          </a:p>
        </p:txBody>
      </p:sp>
      <p:sp>
        <p:nvSpPr>
          <p:cNvPr id="8" name="object 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7" name="object 7"/>
          <p:cNvSpPr txBox="1"/>
          <p:nvPr/>
        </p:nvSpPr>
        <p:spPr>
          <a:xfrm>
            <a:off x="4480559" y="1287780"/>
            <a:ext cx="3043555" cy="523240"/>
          </a:xfrm>
          <a:prstGeom prst="rect">
            <a:avLst/>
          </a:prstGeom>
          <a:solidFill>
            <a:srgbClr val="C8F9FB"/>
          </a:solidFill>
        </p:spPr>
        <p:txBody>
          <a:bodyPr wrap="square" lIns="0" tIns="57785" rIns="0" bIns="0" rtlCol="0" vert="horz">
            <a:spAutoFit/>
          </a:bodyPr>
          <a:lstStyle/>
          <a:p>
            <a:pPr marL="92075">
              <a:lnSpc>
                <a:spcPct val="100000"/>
              </a:lnSpc>
              <a:spcBef>
                <a:spcPts val="455"/>
              </a:spcBef>
            </a:pPr>
            <a:r>
              <a:rPr dirty="0" sz="2800" b="1">
                <a:solidFill>
                  <a:srgbClr val="FF0000"/>
                </a:solidFill>
                <a:latin typeface="黑体"/>
                <a:cs typeface="黑体"/>
              </a:rPr>
              <a:t>能</a:t>
            </a:r>
            <a:r>
              <a:rPr dirty="0" sz="2800" spc="-10" b="1">
                <a:solidFill>
                  <a:srgbClr val="FF0000"/>
                </a:solidFill>
                <a:latin typeface="黑体"/>
                <a:cs typeface="黑体"/>
              </a:rPr>
              <a:t>源发展</a:t>
            </a:r>
            <a:r>
              <a:rPr dirty="0" sz="2800" b="1">
                <a:solidFill>
                  <a:srgbClr val="FF0000"/>
                </a:solidFill>
                <a:latin typeface="黑体"/>
                <a:cs typeface="黑体"/>
              </a:rPr>
              <a:t>必</a:t>
            </a:r>
            <a:r>
              <a:rPr dirty="0" sz="2800" spc="-10" b="1">
                <a:solidFill>
                  <a:srgbClr val="FF0000"/>
                </a:solidFill>
                <a:latin typeface="黑体"/>
                <a:cs typeface="黑体"/>
              </a:rPr>
              <a:t>然趋</a:t>
            </a:r>
            <a:r>
              <a:rPr dirty="0" sz="2800" spc="-15" b="1">
                <a:solidFill>
                  <a:srgbClr val="FF0000"/>
                </a:solidFill>
                <a:latin typeface="黑体"/>
                <a:cs typeface="黑体"/>
              </a:rPr>
              <a:t>势</a:t>
            </a:r>
            <a:endParaRPr sz="2800">
              <a:latin typeface="黑体"/>
              <a:cs typeface="黑体"/>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2.4</a:t>
            </a:r>
            <a:r>
              <a:rPr dirty="0" spc="-70">
                <a:latin typeface="Tahoma"/>
                <a:cs typeface="Tahoma"/>
              </a:rPr>
              <a:t> </a:t>
            </a:r>
            <a:r>
              <a:rPr dirty="0" spc="-5"/>
              <a:t>综合能源系统</a:t>
            </a:r>
          </a:p>
        </p:txBody>
      </p:sp>
      <p:sp>
        <p:nvSpPr>
          <p:cNvPr id="4" name="object 4"/>
          <p:cNvSpPr/>
          <p:nvPr/>
        </p:nvSpPr>
        <p:spPr>
          <a:xfrm>
            <a:off x="377952" y="1117091"/>
            <a:ext cx="11454765" cy="4983480"/>
          </a:xfrm>
          <a:custGeom>
            <a:avLst/>
            <a:gdLst/>
            <a:ahLst/>
            <a:cxnLst/>
            <a:rect l="l" t="t" r="r" b="b"/>
            <a:pathLst>
              <a:path w="11454765" h="4983480">
                <a:moveTo>
                  <a:pt x="11454384" y="0"/>
                </a:moveTo>
                <a:lnTo>
                  <a:pt x="0" y="0"/>
                </a:lnTo>
                <a:lnTo>
                  <a:pt x="0" y="4983480"/>
                </a:lnTo>
                <a:lnTo>
                  <a:pt x="11454384" y="4983480"/>
                </a:lnTo>
                <a:lnTo>
                  <a:pt x="11454384" y="0"/>
                </a:lnTo>
                <a:close/>
              </a:path>
            </a:pathLst>
          </a:custGeom>
          <a:solidFill>
            <a:srgbClr val="C8F9FB"/>
          </a:solidFill>
        </p:spPr>
        <p:txBody>
          <a:bodyPr wrap="square" lIns="0" tIns="0" rIns="0" bIns="0" rtlCol="0"/>
          <a:lstStyle/>
          <a:p/>
        </p:txBody>
      </p:sp>
      <p:sp>
        <p:nvSpPr>
          <p:cNvPr id="5" name="object 5"/>
          <p:cNvSpPr txBox="1"/>
          <p:nvPr/>
        </p:nvSpPr>
        <p:spPr>
          <a:xfrm>
            <a:off x="456691" y="1027324"/>
            <a:ext cx="11226800" cy="4932045"/>
          </a:xfrm>
          <a:prstGeom prst="rect">
            <a:avLst/>
          </a:prstGeom>
        </p:spPr>
        <p:txBody>
          <a:bodyPr wrap="square" lIns="0" tIns="259715" rIns="0" bIns="0" rtlCol="0" vert="horz">
            <a:spAutoFit/>
          </a:bodyPr>
          <a:lstStyle/>
          <a:p>
            <a:pPr marL="469900" indent="-457200">
              <a:lnSpc>
                <a:spcPct val="100000"/>
              </a:lnSpc>
              <a:spcBef>
                <a:spcPts val="2045"/>
              </a:spcBef>
              <a:buFont typeface="Wingdings"/>
              <a:buChar char=""/>
              <a:tabLst>
                <a:tab pos="469900" algn="l"/>
              </a:tabLst>
            </a:pPr>
            <a:r>
              <a:rPr dirty="0" sz="2800" spc="5" b="1">
                <a:latin typeface="黑体"/>
                <a:cs typeface="黑体"/>
              </a:rPr>
              <a:t>综</a:t>
            </a:r>
            <a:r>
              <a:rPr dirty="0" sz="2800" spc="-10" b="1">
                <a:latin typeface="黑体"/>
                <a:cs typeface="黑体"/>
              </a:rPr>
              <a:t>合能源</a:t>
            </a:r>
            <a:r>
              <a:rPr dirty="0" sz="2800" spc="5" b="1">
                <a:latin typeface="黑体"/>
                <a:cs typeface="黑体"/>
              </a:rPr>
              <a:t>系</a:t>
            </a:r>
            <a:r>
              <a:rPr dirty="0" sz="2800" spc="-10" b="1">
                <a:latin typeface="黑体"/>
                <a:cs typeface="黑体"/>
              </a:rPr>
              <a:t>统</a:t>
            </a:r>
            <a:r>
              <a:rPr dirty="0" sz="2800" spc="15" b="1">
                <a:latin typeface="黑体"/>
                <a:cs typeface="黑体"/>
              </a:rPr>
              <a:t>的</a:t>
            </a:r>
            <a:r>
              <a:rPr dirty="0" sz="2800" spc="-5" b="1">
                <a:solidFill>
                  <a:srgbClr val="0000FF"/>
                </a:solidFill>
                <a:latin typeface="黑体"/>
                <a:cs typeface="黑体"/>
              </a:rPr>
              <a:t>概</a:t>
            </a:r>
            <a:r>
              <a:rPr dirty="0" sz="2800" spc="5" b="1">
                <a:solidFill>
                  <a:srgbClr val="0000FF"/>
                </a:solidFill>
                <a:latin typeface="黑体"/>
                <a:cs typeface="黑体"/>
              </a:rPr>
              <a:t>念</a:t>
            </a:r>
            <a:r>
              <a:rPr dirty="0" sz="2800" spc="-15" b="1">
                <a:latin typeface="黑体"/>
                <a:cs typeface="黑体"/>
              </a:rPr>
              <a:t>：</a:t>
            </a:r>
            <a:endParaRPr sz="2800">
              <a:latin typeface="黑体"/>
              <a:cs typeface="黑体"/>
            </a:endParaRPr>
          </a:p>
          <a:p>
            <a:pPr marL="998219">
              <a:lnSpc>
                <a:spcPct val="100000"/>
              </a:lnSpc>
              <a:spcBef>
                <a:spcPts val="1400"/>
              </a:spcBef>
            </a:pPr>
            <a:r>
              <a:rPr dirty="0" sz="2000" spc="5" b="1">
                <a:latin typeface="黑体"/>
                <a:cs typeface="黑体"/>
              </a:rPr>
              <a:t>源于</a:t>
            </a:r>
            <a:r>
              <a:rPr dirty="0" sz="2000" spc="-5" b="1">
                <a:solidFill>
                  <a:srgbClr val="FF0000"/>
                </a:solidFill>
                <a:latin typeface="黑体"/>
                <a:cs typeface="黑体"/>
              </a:rPr>
              <a:t>热</a:t>
            </a:r>
            <a:r>
              <a:rPr dirty="0" sz="2000" spc="5" b="1">
                <a:solidFill>
                  <a:srgbClr val="FF0000"/>
                </a:solidFill>
                <a:latin typeface="黑体"/>
                <a:cs typeface="黑体"/>
              </a:rPr>
              <a:t>电协同优</a:t>
            </a:r>
            <a:r>
              <a:rPr dirty="0" sz="2000" spc="-10" b="1">
                <a:solidFill>
                  <a:srgbClr val="FF0000"/>
                </a:solidFill>
                <a:latin typeface="黑体"/>
                <a:cs typeface="黑体"/>
              </a:rPr>
              <a:t>化</a:t>
            </a:r>
            <a:r>
              <a:rPr dirty="0" sz="2000" spc="-5" b="1">
                <a:latin typeface="黑体"/>
                <a:cs typeface="黑体"/>
              </a:rPr>
              <a:t>，</a:t>
            </a:r>
            <a:r>
              <a:rPr dirty="0" sz="2000" spc="5" b="1">
                <a:latin typeface="黑体"/>
                <a:cs typeface="黑体"/>
              </a:rPr>
              <a:t>集成多种</a:t>
            </a:r>
            <a:r>
              <a:rPr dirty="0" sz="2000" spc="-5" b="1">
                <a:latin typeface="黑体"/>
                <a:cs typeface="黑体"/>
              </a:rPr>
              <a:t>能源</a:t>
            </a:r>
            <a:r>
              <a:rPr dirty="0" sz="2000" spc="5" b="1">
                <a:latin typeface="黑体"/>
                <a:cs typeface="黑体"/>
              </a:rPr>
              <a:t>输入输出</a:t>
            </a:r>
            <a:r>
              <a:rPr dirty="0" sz="2000" spc="-5" b="1">
                <a:latin typeface="黑体"/>
                <a:cs typeface="黑体"/>
              </a:rPr>
              <a:t>以及</a:t>
            </a:r>
            <a:r>
              <a:rPr dirty="0" sz="2000" spc="5" b="1">
                <a:latin typeface="黑体"/>
                <a:cs typeface="黑体"/>
              </a:rPr>
              <a:t>能源转换</a:t>
            </a:r>
            <a:r>
              <a:rPr dirty="0" sz="2000" spc="-5" b="1">
                <a:latin typeface="黑体"/>
                <a:cs typeface="黑体"/>
              </a:rPr>
              <a:t>设备</a:t>
            </a:r>
            <a:r>
              <a:rPr dirty="0" sz="2000" spc="5" b="1">
                <a:latin typeface="黑体"/>
                <a:cs typeface="黑体"/>
              </a:rPr>
              <a:t>，通过信</a:t>
            </a:r>
            <a:r>
              <a:rPr dirty="0" sz="2000" spc="-5" b="1">
                <a:latin typeface="黑体"/>
                <a:cs typeface="黑体"/>
              </a:rPr>
              <a:t>通技</a:t>
            </a:r>
            <a:r>
              <a:rPr dirty="0" sz="2000" spc="5" b="1">
                <a:latin typeface="黑体"/>
                <a:cs typeface="黑体"/>
              </a:rPr>
              <a:t>术将电力</a:t>
            </a:r>
            <a:r>
              <a:rPr dirty="0" sz="2000" spc="-5" b="1">
                <a:latin typeface="黑体"/>
                <a:cs typeface="黑体"/>
              </a:rPr>
              <a:t>系统、</a:t>
            </a:r>
            <a:endParaRPr sz="2000">
              <a:latin typeface="黑体"/>
              <a:cs typeface="黑体"/>
            </a:endParaRPr>
          </a:p>
          <a:p>
            <a:pPr marL="697865">
              <a:lnSpc>
                <a:spcPct val="100000"/>
              </a:lnSpc>
              <a:spcBef>
                <a:spcPts val="1200"/>
              </a:spcBef>
            </a:pPr>
            <a:r>
              <a:rPr dirty="0" sz="2000" b="1">
                <a:latin typeface="黑体"/>
                <a:cs typeface="黑体"/>
              </a:rPr>
              <a:t>供气系统</a:t>
            </a:r>
            <a:r>
              <a:rPr dirty="0" sz="2000" spc="-5" b="1">
                <a:latin typeface="黑体"/>
                <a:cs typeface="黑体"/>
              </a:rPr>
              <a:t>、供热</a:t>
            </a:r>
            <a:r>
              <a:rPr dirty="0" sz="2000" spc="5" b="1">
                <a:latin typeface="黑体"/>
                <a:cs typeface="黑体"/>
              </a:rPr>
              <a:t>系</a:t>
            </a:r>
            <a:r>
              <a:rPr dirty="0" sz="2000" b="1">
                <a:latin typeface="黑体"/>
                <a:cs typeface="黑体"/>
              </a:rPr>
              <a:t>统和</a:t>
            </a:r>
            <a:r>
              <a:rPr dirty="0" sz="2000" spc="-5" b="1">
                <a:latin typeface="黑体"/>
                <a:cs typeface="黑体"/>
              </a:rPr>
              <a:t>供冷系</a:t>
            </a:r>
            <a:r>
              <a:rPr dirty="0" sz="2000" spc="5" b="1">
                <a:latin typeface="黑体"/>
                <a:cs typeface="黑体"/>
              </a:rPr>
              <a:t>统</a:t>
            </a:r>
            <a:r>
              <a:rPr dirty="0" sz="2000" b="1">
                <a:latin typeface="黑体"/>
                <a:cs typeface="黑体"/>
              </a:rPr>
              <a:t>等有</a:t>
            </a:r>
            <a:r>
              <a:rPr dirty="0" sz="2000" spc="-5" b="1">
                <a:latin typeface="黑体"/>
                <a:cs typeface="黑体"/>
              </a:rPr>
              <a:t>机整合</a:t>
            </a:r>
            <a:r>
              <a:rPr dirty="0" sz="2000" spc="5" b="1">
                <a:latin typeface="黑体"/>
                <a:cs typeface="黑体"/>
              </a:rPr>
              <a:t>，</a:t>
            </a:r>
            <a:r>
              <a:rPr dirty="0" sz="2000" b="1">
                <a:latin typeface="黑体"/>
                <a:cs typeface="黑体"/>
              </a:rPr>
              <a:t>形成</a:t>
            </a:r>
            <a:r>
              <a:rPr dirty="0" sz="2000" spc="-5" b="1">
                <a:latin typeface="黑体"/>
                <a:cs typeface="黑体"/>
              </a:rPr>
              <a:t>高效可</a:t>
            </a:r>
            <a:r>
              <a:rPr dirty="0" sz="2000" spc="5" b="1">
                <a:latin typeface="黑体"/>
                <a:cs typeface="黑体"/>
              </a:rPr>
              <a:t>靠</a:t>
            </a:r>
            <a:r>
              <a:rPr dirty="0" sz="2000" b="1">
                <a:latin typeface="黑体"/>
                <a:cs typeface="黑体"/>
              </a:rPr>
              <a:t>的冷</a:t>
            </a:r>
            <a:r>
              <a:rPr dirty="0" sz="2000" spc="-5" b="1">
                <a:latin typeface="黑体"/>
                <a:cs typeface="黑体"/>
              </a:rPr>
              <a:t>热电气</a:t>
            </a:r>
            <a:r>
              <a:rPr dirty="0" sz="2000" spc="5" b="1">
                <a:latin typeface="黑体"/>
                <a:cs typeface="黑体"/>
              </a:rPr>
              <a:t>综</a:t>
            </a:r>
            <a:r>
              <a:rPr dirty="0" sz="2000" b="1">
                <a:latin typeface="黑体"/>
                <a:cs typeface="黑体"/>
              </a:rPr>
              <a:t>合供</a:t>
            </a:r>
            <a:r>
              <a:rPr dirty="0" sz="2000" spc="-5" b="1">
                <a:latin typeface="黑体"/>
                <a:cs typeface="黑体"/>
              </a:rPr>
              <a:t>应</a:t>
            </a:r>
            <a:endParaRPr sz="2000">
              <a:latin typeface="黑体"/>
              <a:cs typeface="黑体"/>
            </a:endParaRPr>
          </a:p>
          <a:p>
            <a:pPr marL="469900" indent="-457200">
              <a:lnSpc>
                <a:spcPct val="100000"/>
              </a:lnSpc>
              <a:spcBef>
                <a:spcPts val="1480"/>
              </a:spcBef>
              <a:buFont typeface="Wingdings"/>
              <a:buChar char=""/>
              <a:tabLst>
                <a:tab pos="469900" algn="l"/>
              </a:tabLst>
            </a:pPr>
            <a:r>
              <a:rPr dirty="0" sz="2800" spc="5" b="1">
                <a:latin typeface="黑体"/>
                <a:cs typeface="黑体"/>
              </a:rPr>
              <a:t>综</a:t>
            </a:r>
            <a:r>
              <a:rPr dirty="0" sz="2800" spc="-10" b="1">
                <a:latin typeface="黑体"/>
                <a:cs typeface="黑体"/>
              </a:rPr>
              <a:t>合能源</a:t>
            </a:r>
            <a:r>
              <a:rPr dirty="0" sz="2800" spc="5" b="1">
                <a:latin typeface="黑体"/>
                <a:cs typeface="黑体"/>
              </a:rPr>
              <a:t>系</a:t>
            </a:r>
            <a:r>
              <a:rPr dirty="0" sz="2800" spc="-10" b="1">
                <a:latin typeface="黑体"/>
                <a:cs typeface="黑体"/>
              </a:rPr>
              <a:t>统</a:t>
            </a:r>
            <a:r>
              <a:rPr dirty="0" sz="2800" spc="15" b="1">
                <a:latin typeface="黑体"/>
                <a:cs typeface="黑体"/>
              </a:rPr>
              <a:t>的</a:t>
            </a:r>
            <a:r>
              <a:rPr dirty="0" sz="2800" spc="-5" b="1">
                <a:solidFill>
                  <a:srgbClr val="0000FF"/>
                </a:solidFill>
                <a:latin typeface="黑体"/>
                <a:cs typeface="黑体"/>
              </a:rPr>
              <a:t>本</a:t>
            </a:r>
            <a:r>
              <a:rPr dirty="0" sz="2800" spc="5" b="1">
                <a:solidFill>
                  <a:srgbClr val="0000FF"/>
                </a:solidFill>
                <a:latin typeface="黑体"/>
                <a:cs typeface="黑体"/>
              </a:rPr>
              <a:t>质</a:t>
            </a:r>
            <a:r>
              <a:rPr dirty="0" sz="2800" spc="-15" b="1">
                <a:latin typeface="黑体"/>
                <a:cs typeface="黑体"/>
              </a:rPr>
              <a:t>：</a:t>
            </a:r>
            <a:endParaRPr sz="2800">
              <a:latin typeface="黑体"/>
              <a:cs typeface="黑体"/>
            </a:endParaRPr>
          </a:p>
          <a:p>
            <a:pPr marL="868680">
              <a:lnSpc>
                <a:spcPct val="100000"/>
              </a:lnSpc>
              <a:spcBef>
                <a:spcPts val="1400"/>
              </a:spcBef>
            </a:pPr>
            <a:r>
              <a:rPr dirty="0" sz="2000" spc="5" b="1">
                <a:latin typeface="黑体"/>
                <a:cs typeface="黑体"/>
              </a:rPr>
              <a:t>由</a:t>
            </a:r>
            <a:r>
              <a:rPr dirty="0" sz="2000" spc="5" b="1">
                <a:solidFill>
                  <a:srgbClr val="FF0000"/>
                </a:solidFill>
                <a:latin typeface="黑体"/>
                <a:cs typeface="黑体"/>
              </a:rPr>
              <a:t>信息</a:t>
            </a:r>
            <a:r>
              <a:rPr dirty="0" sz="2000" spc="-5" b="1">
                <a:solidFill>
                  <a:srgbClr val="FF0000"/>
                </a:solidFill>
                <a:latin typeface="黑体"/>
                <a:cs typeface="黑体"/>
              </a:rPr>
              <a:t>与</a:t>
            </a:r>
            <a:r>
              <a:rPr dirty="0" sz="2000" spc="5" b="1">
                <a:solidFill>
                  <a:srgbClr val="FF0000"/>
                </a:solidFill>
                <a:latin typeface="黑体"/>
                <a:cs typeface="黑体"/>
              </a:rPr>
              <a:t>通信技</a:t>
            </a:r>
            <a:r>
              <a:rPr dirty="0" sz="2000" spc="15" b="1">
                <a:solidFill>
                  <a:srgbClr val="FF0000"/>
                </a:solidFill>
                <a:latin typeface="黑体"/>
                <a:cs typeface="黑体"/>
              </a:rPr>
              <a:t>术</a:t>
            </a:r>
            <a:r>
              <a:rPr dirty="0" sz="2000" b="1">
                <a:latin typeface="黑体"/>
                <a:cs typeface="黑体"/>
              </a:rPr>
              <a:t>（ICT）</a:t>
            </a:r>
            <a:r>
              <a:rPr dirty="0" sz="2000" spc="5" b="1">
                <a:latin typeface="黑体"/>
                <a:cs typeface="黑体"/>
              </a:rPr>
              <a:t>和</a:t>
            </a:r>
            <a:r>
              <a:rPr dirty="0" sz="2000" spc="5" b="1">
                <a:solidFill>
                  <a:srgbClr val="FF0000"/>
                </a:solidFill>
                <a:latin typeface="黑体"/>
                <a:cs typeface="黑体"/>
              </a:rPr>
              <a:t>新能</a:t>
            </a:r>
            <a:r>
              <a:rPr dirty="0" sz="2000" spc="-5" b="1">
                <a:solidFill>
                  <a:srgbClr val="FF0000"/>
                </a:solidFill>
                <a:latin typeface="黑体"/>
                <a:cs typeface="黑体"/>
              </a:rPr>
              <a:t>源</a:t>
            </a:r>
            <a:r>
              <a:rPr dirty="0" sz="2000" spc="5" b="1">
                <a:solidFill>
                  <a:srgbClr val="FF0000"/>
                </a:solidFill>
                <a:latin typeface="黑体"/>
                <a:cs typeface="黑体"/>
              </a:rPr>
              <a:t>技</a:t>
            </a:r>
            <a:r>
              <a:rPr dirty="0" sz="2000" spc="10" b="1">
                <a:solidFill>
                  <a:srgbClr val="FF0000"/>
                </a:solidFill>
                <a:latin typeface="黑体"/>
                <a:cs typeface="黑体"/>
              </a:rPr>
              <a:t>术</a:t>
            </a:r>
            <a:r>
              <a:rPr dirty="0" sz="2000" spc="5" b="1">
                <a:latin typeface="黑体"/>
                <a:cs typeface="黑体"/>
              </a:rPr>
              <a:t>引发</a:t>
            </a:r>
            <a:r>
              <a:rPr dirty="0" sz="2000" spc="-5" b="1">
                <a:latin typeface="黑体"/>
                <a:cs typeface="黑体"/>
              </a:rPr>
              <a:t>的能</a:t>
            </a:r>
            <a:r>
              <a:rPr dirty="0" sz="2000" spc="5" b="1">
                <a:latin typeface="黑体"/>
                <a:cs typeface="黑体"/>
              </a:rPr>
              <a:t>源模式变</a:t>
            </a:r>
            <a:r>
              <a:rPr dirty="0" sz="2000" spc="-5" b="1">
                <a:latin typeface="黑体"/>
                <a:cs typeface="黑体"/>
              </a:rPr>
              <a:t>革</a:t>
            </a:r>
            <a:endParaRPr sz="2000">
              <a:latin typeface="黑体"/>
              <a:cs typeface="黑体"/>
            </a:endParaRPr>
          </a:p>
          <a:p>
            <a:pPr marL="469900" indent="-457200">
              <a:lnSpc>
                <a:spcPct val="100000"/>
              </a:lnSpc>
              <a:spcBef>
                <a:spcPts val="1480"/>
              </a:spcBef>
              <a:buFont typeface="Wingdings"/>
              <a:buChar char=""/>
              <a:tabLst>
                <a:tab pos="469900" algn="l"/>
              </a:tabLst>
            </a:pPr>
            <a:r>
              <a:rPr dirty="0" sz="2800" spc="5" b="1">
                <a:latin typeface="黑体"/>
                <a:cs typeface="黑体"/>
              </a:rPr>
              <a:t>综</a:t>
            </a:r>
            <a:r>
              <a:rPr dirty="0" sz="2800" spc="-10" b="1">
                <a:latin typeface="黑体"/>
                <a:cs typeface="黑体"/>
              </a:rPr>
              <a:t>合能源</a:t>
            </a:r>
            <a:r>
              <a:rPr dirty="0" sz="2800" spc="5" b="1">
                <a:latin typeface="黑体"/>
                <a:cs typeface="黑体"/>
              </a:rPr>
              <a:t>系</a:t>
            </a:r>
            <a:r>
              <a:rPr dirty="0" sz="2800" spc="-10" b="1">
                <a:latin typeface="黑体"/>
                <a:cs typeface="黑体"/>
              </a:rPr>
              <a:t>统</a:t>
            </a:r>
            <a:r>
              <a:rPr dirty="0" sz="2800" spc="15" b="1">
                <a:latin typeface="黑体"/>
                <a:cs typeface="黑体"/>
              </a:rPr>
              <a:t>的</a:t>
            </a:r>
            <a:r>
              <a:rPr dirty="0" sz="2800" spc="-5" b="1">
                <a:solidFill>
                  <a:srgbClr val="0000FF"/>
                </a:solidFill>
                <a:latin typeface="黑体"/>
                <a:cs typeface="黑体"/>
              </a:rPr>
              <a:t>内</a:t>
            </a:r>
            <a:r>
              <a:rPr dirty="0" sz="2800" spc="5" b="1">
                <a:solidFill>
                  <a:srgbClr val="0000FF"/>
                </a:solidFill>
                <a:latin typeface="黑体"/>
                <a:cs typeface="黑体"/>
              </a:rPr>
              <a:t>容</a:t>
            </a:r>
            <a:r>
              <a:rPr dirty="0" sz="2800" spc="-15" b="1">
                <a:latin typeface="黑体"/>
                <a:cs typeface="黑体"/>
              </a:rPr>
              <a:t>：</a:t>
            </a:r>
            <a:endParaRPr sz="2800">
              <a:latin typeface="黑体"/>
              <a:cs typeface="黑体"/>
            </a:endParaRPr>
          </a:p>
          <a:p>
            <a:pPr marL="868680">
              <a:lnSpc>
                <a:spcPct val="100000"/>
              </a:lnSpc>
              <a:spcBef>
                <a:spcPts val="1400"/>
              </a:spcBef>
            </a:pPr>
            <a:r>
              <a:rPr dirty="0" sz="2000" spc="5" b="1">
                <a:latin typeface="黑体"/>
                <a:cs typeface="黑体"/>
              </a:rPr>
              <a:t>对</a:t>
            </a:r>
            <a:r>
              <a:rPr dirty="0" sz="2000" spc="5" b="1">
                <a:solidFill>
                  <a:srgbClr val="FF0000"/>
                </a:solidFill>
                <a:latin typeface="黑体"/>
                <a:cs typeface="黑体"/>
              </a:rPr>
              <a:t>能源</a:t>
            </a:r>
            <a:r>
              <a:rPr dirty="0" sz="2000" spc="-5" b="1">
                <a:solidFill>
                  <a:srgbClr val="FF0000"/>
                </a:solidFill>
                <a:latin typeface="黑体"/>
                <a:cs typeface="黑体"/>
              </a:rPr>
              <a:t>产</a:t>
            </a:r>
            <a:r>
              <a:rPr dirty="0" sz="2000" spc="10" b="1">
                <a:solidFill>
                  <a:srgbClr val="FF0000"/>
                </a:solidFill>
                <a:latin typeface="黑体"/>
                <a:cs typeface="黑体"/>
              </a:rPr>
              <a:t>品</a:t>
            </a:r>
            <a:r>
              <a:rPr dirty="0" sz="2000" spc="5" b="1">
                <a:latin typeface="黑体"/>
                <a:cs typeface="黑体"/>
              </a:rPr>
              <a:t>（电、</a:t>
            </a:r>
            <a:r>
              <a:rPr dirty="0" sz="2000" spc="-5" b="1">
                <a:latin typeface="黑体"/>
                <a:cs typeface="黑体"/>
              </a:rPr>
              <a:t>热、</a:t>
            </a:r>
            <a:r>
              <a:rPr dirty="0" sz="2000" spc="5" b="1">
                <a:latin typeface="黑体"/>
                <a:cs typeface="黑体"/>
              </a:rPr>
              <a:t>气）</a:t>
            </a:r>
            <a:r>
              <a:rPr dirty="0" sz="2000" spc="15" b="1">
                <a:latin typeface="黑体"/>
                <a:cs typeface="黑体"/>
              </a:rPr>
              <a:t>、</a:t>
            </a:r>
            <a:r>
              <a:rPr dirty="0" sz="2000" spc="5" b="1">
                <a:solidFill>
                  <a:srgbClr val="FF0000"/>
                </a:solidFill>
                <a:latin typeface="黑体"/>
                <a:cs typeface="黑体"/>
              </a:rPr>
              <a:t>能</a:t>
            </a:r>
            <a:r>
              <a:rPr dirty="0" sz="2000" spc="-5" b="1">
                <a:solidFill>
                  <a:srgbClr val="FF0000"/>
                </a:solidFill>
                <a:latin typeface="黑体"/>
                <a:cs typeface="黑体"/>
              </a:rPr>
              <a:t>源供</a:t>
            </a:r>
            <a:r>
              <a:rPr dirty="0" sz="2000" spc="5" b="1">
                <a:solidFill>
                  <a:srgbClr val="FF0000"/>
                </a:solidFill>
                <a:latin typeface="黑体"/>
                <a:cs typeface="黑体"/>
              </a:rPr>
              <a:t>应网</a:t>
            </a:r>
            <a:r>
              <a:rPr dirty="0" sz="2000" spc="10" b="1">
                <a:solidFill>
                  <a:srgbClr val="FF0000"/>
                </a:solidFill>
                <a:latin typeface="黑体"/>
                <a:cs typeface="黑体"/>
              </a:rPr>
              <a:t>络</a:t>
            </a:r>
            <a:r>
              <a:rPr dirty="0" sz="2000" spc="5" b="1">
                <a:latin typeface="黑体"/>
                <a:cs typeface="黑体"/>
              </a:rPr>
              <a:t>（</a:t>
            </a:r>
            <a:r>
              <a:rPr dirty="0" sz="2000" spc="-5" b="1">
                <a:latin typeface="黑体"/>
                <a:cs typeface="黑体"/>
              </a:rPr>
              <a:t>电网</a:t>
            </a:r>
            <a:r>
              <a:rPr dirty="0" sz="2000" spc="5" b="1">
                <a:latin typeface="黑体"/>
                <a:cs typeface="黑体"/>
              </a:rPr>
              <a:t>、热网、</a:t>
            </a:r>
            <a:r>
              <a:rPr dirty="0" sz="2000" spc="-5" b="1">
                <a:latin typeface="黑体"/>
                <a:cs typeface="黑体"/>
              </a:rPr>
              <a:t>气网</a:t>
            </a:r>
            <a:r>
              <a:rPr dirty="0" sz="2000" spc="5" b="1">
                <a:latin typeface="黑体"/>
                <a:cs typeface="黑体"/>
              </a:rPr>
              <a:t>）</a:t>
            </a:r>
            <a:r>
              <a:rPr dirty="0" sz="2000" spc="20" b="1">
                <a:latin typeface="黑体"/>
                <a:cs typeface="黑体"/>
              </a:rPr>
              <a:t>和</a:t>
            </a:r>
            <a:r>
              <a:rPr dirty="0" sz="2000" spc="5" b="1">
                <a:solidFill>
                  <a:srgbClr val="FF0000"/>
                </a:solidFill>
                <a:latin typeface="黑体"/>
                <a:cs typeface="黑体"/>
              </a:rPr>
              <a:t>能源</a:t>
            </a:r>
            <a:r>
              <a:rPr dirty="0" sz="2000" spc="-5" b="1">
                <a:solidFill>
                  <a:srgbClr val="FF0000"/>
                </a:solidFill>
                <a:latin typeface="黑体"/>
                <a:cs typeface="黑体"/>
              </a:rPr>
              <a:t>消费</a:t>
            </a:r>
            <a:r>
              <a:rPr dirty="0" sz="2000" spc="5" b="1">
                <a:latin typeface="黑体"/>
                <a:cs typeface="黑体"/>
              </a:rPr>
              <a:t>环节整合</a:t>
            </a:r>
            <a:r>
              <a:rPr dirty="0" sz="2000" spc="-5" b="1">
                <a:latin typeface="黑体"/>
                <a:cs typeface="黑体"/>
              </a:rPr>
              <a:t>升级</a:t>
            </a:r>
            <a:endParaRPr sz="2000">
              <a:latin typeface="黑体"/>
              <a:cs typeface="黑体"/>
            </a:endParaRPr>
          </a:p>
          <a:p>
            <a:pPr marL="469900" indent="-457200">
              <a:lnSpc>
                <a:spcPct val="100000"/>
              </a:lnSpc>
              <a:spcBef>
                <a:spcPts val="1480"/>
              </a:spcBef>
              <a:buFont typeface="Wingdings"/>
              <a:buChar char=""/>
              <a:tabLst>
                <a:tab pos="469900" algn="l"/>
              </a:tabLst>
            </a:pPr>
            <a:r>
              <a:rPr dirty="0" sz="2800" b="1">
                <a:latin typeface="黑体"/>
                <a:cs typeface="黑体"/>
              </a:rPr>
              <a:t>综</a:t>
            </a:r>
            <a:r>
              <a:rPr dirty="0" sz="2800" spc="-10" b="1">
                <a:latin typeface="黑体"/>
                <a:cs typeface="黑体"/>
              </a:rPr>
              <a:t>合能源</a:t>
            </a:r>
            <a:r>
              <a:rPr dirty="0" sz="2800" b="1">
                <a:latin typeface="黑体"/>
                <a:cs typeface="黑体"/>
              </a:rPr>
              <a:t>系</a:t>
            </a:r>
            <a:r>
              <a:rPr dirty="0" sz="2800" spc="-10" b="1">
                <a:latin typeface="黑体"/>
                <a:cs typeface="黑体"/>
              </a:rPr>
              <a:t>统</a:t>
            </a:r>
            <a:r>
              <a:rPr dirty="0" sz="2800" spc="15" b="1">
                <a:latin typeface="黑体"/>
                <a:cs typeface="黑体"/>
              </a:rPr>
              <a:t>的</a:t>
            </a:r>
            <a:r>
              <a:rPr dirty="0" sz="2800" spc="-10" b="1">
                <a:solidFill>
                  <a:srgbClr val="0000FF"/>
                </a:solidFill>
                <a:latin typeface="黑体"/>
                <a:cs typeface="黑体"/>
              </a:rPr>
              <a:t>目</a:t>
            </a:r>
            <a:r>
              <a:rPr dirty="0" sz="2800" spc="5" b="1">
                <a:solidFill>
                  <a:srgbClr val="0000FF"/>
                </a:solidFill>
                <a:latin typeface="黑体"/>
                <a:cs typeface="黑体"/>
              </a:rPr>
              <a:t>的</a:t>
            </a:r>
            <a:r>
              <a:rPr dirty="0" sz="2800" spc="-15" b="1">
                <a:latin typeface="黑体"/>
                <a:cs typeface="黑体"/>
              </a:rPr>
              <a:t>：</a:t>
            </a:r>
            <a:endParaRPr sz="2800">
              <a:latin typeface="黑体"/>
              <a:cs typeface="黑体"/>
            </a:endParaRPr>
          </a:p>
          <a:p>
            <a:pPr marL="868680">
              <a:lnSpc>
                <a:spcPct val="100000"/>
              </a:lnSpc>
              <a:spcBef>
                <a:spcPts val="1405"/>
              </a:spcBef>
            </a:pPr>
            <a:r>
              <a:rPr dirty="0" sz="2000" spc="5" b="1">
                <a:latin typeface="黑体"/>
                <a:cs typeface="黑体"/>
              </a:rPr>
              <a:t>提升</a:t>
            </a:r>
            <a:r>
              <a:rPr dirty="0" sz="2000" spc="5" b="1">
                <a:solidFill>
                  <a:srgbClr val="FF0000"/>
                </a:solidFill>
                <a:latin typeface="黑体"/>
                <a:cs typeface="黑体"/>
              </a:rPr>
              <a:t>能</a:t>
            </a:r>
            <a:r>
              <a:rPr dirty="0" sz="2000" spc="-5" b="1">
                <a:solidFill>
                  <a:srgbClr val="FF0000"/>
                </a:solidFill>
                <a:latin typeface="黑体"/>
                <a:cs typeface="黑体"/>
              </a:rPr>
              <a:t>源</a:t>
            </a:r>
            <a:r>
              <a:rPr dirty="0" sz="2000" spc="5" b="1">
                <a:solidFill>
                  <a:srgbClr val="FF0000"/>
                </a:solidFill>
                <a:latin typeface="黑体"/>
                <a:cs typeface="黑体"/>
              </a:rPr>
              <a:t>效率</a:t>
            </a:r>
            <a:r>
              <a:rPr dirty="0" sz="2000" spc="5" b="1">
                <a:latin typeface="黑体"/>
                <a:cs typeface="黑体"/>
              </a:rPr>
              <a:t>，改</a:t>
            </a:r>
            <a:r>
              <a:rPr dirty="0" sz="2000" spc="-5" b="1">
                <a:latin typeface="黑体"/>
                <a:cs typeface="黑体"/>
              </a:rPr>
              <a:t>革</a:t>
            </a:r>
            <a:r>
              <a:rPr dirty="0" sz="2000" spc="-5" b="1">
                <a:solidFill>
                  <a:srgbClr val="FF0000"/>
                </a:solidFill>
                <a:latin typeface="黑体"/>
                <a:cs typeface="黑体"/>
              </a:rPr>
              <a:t>管</a:t>
            </a:r>
            <a:r>
              <a:rPr dirty="0" sz="2000" spc="5" b="1">
                <a:solidFill>
                  <a:srgbClr val="FF0000"/>
                </a:solidFill>
                <a:latin typeface="黑体"/>
                <a:cs typeface="黑体"/>
              </a:rPr>
              <a:t>理体</a:t>
            </a:r>
            <a:r>
              <a:rPr dirty="0" sz="2000" spc="10" b="1">
                <a:solidFill>
                  <a:srgbClr val="FF0000"/>
                </a:solidFill>
                <a:latin typeface="黑体"/>
                <a:cs typeface="黑体"/>
              </a:rPr>
              <a:t>制</a:t>
            </a:r>
            <a:r>
              <a:rPr dirty="0" sz="2000" spc="5" b="1">
                <a:latin typeface="黑体"/>
                <a:cs typeface="黑体"/>
              </a:rPr>
              <a:t>，</a:t>
            </a:r>
            <a:r>
              <a:rPr dirty="0" sz="2000" spc="-5" b="1">
                <a:latin typeface="黑体"/>
                <a:cs typeface="黑体"/>
              </a:rPr>
              <a:t>创新</a:t>
            </a:r>
            <a:r>
              <a:rPr dirty="0" sz="2000" spc="5" b="1">
                <a:solidFill>
                  <a:srgbClr val="FF0000"/>
                </a:solidFill>
                <a:latin typeface="黑体"/>
                <a:cs typeface="黑体"/>
              </a:rPr>
              <a:t>市场模式</a:t>
            </a:r>
            <a:endParaRPr sz="2000">
              <a:latin typeface="黑体"/>
              <a:cs typeface="黑体"/>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5229225"/>
            <a:chOff x="0" y="958596"/>
            <a:chExt cx="12192000" cy="522922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1380744" y="1050036"/>
              <a:ext cx="6108191" cy="5137404"/>
            </a:xfrm>
            <a:prstGeom prst="rect">
              <a:avLst/>
            </a:prstGeom>
          </p:spPr>
        </p:pic>
      </p:grpSp>
      <p:sp>
        <p:nvSpPr>
          <p:cNvPr id="5" name="object 5"/>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2.5</a:t>
            </a:r>
            <a:r>
              <a:rPr dirty="0" spc="-70">
                <a:latin typeface="Tahoma"/>
                <a:cs typeface="Tahoma"/>
              </a:rPr>
              <a:t> </a:t>
            </a:r>
            <a:r>
              <a:rPr dirty="0" spc="-5"/>
              <a:t>能源系统工程</a:t>
            </a:r>
          </a:p>
        </p:txBody>
      </p:sp>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6" name="object 6"/>
          <p:cNvSpPr txBox="1"/>
          <p:nvPr/>
        </p:nvSpPr>
        <p:spPr>
          <a:xfrm>
            <a:off x="8145526" y="2034899"/>
            <a:ext cx="3336290" cy="2587625"/>
          </a:xfrm>
          <a:prstGeom prst="rect">
            <a:avLst/>
          </a:prstGeom>
        </p:spPr>
        <p:txBody>
          <a:bodyPr wrap="square" lIns="0" tIns="226695" rIns="0" bIns="0" rtlCol="0" vert="horz">
            <a:spAutoFit/>
          </a:bodyPr>
          <a:lstStyle/>
          <a:p>
            <a:pPr marL="469900" indent="-457200">
              <a:lnSpc>
                <a:spcPct val="100000"/>
              </a:lnSpc>
              <a:spcBef>
                <a:spcPts val="1785"/>
              </a:spcBef>
              <a:buFont typeface="Wingdings"/>
              <a:buChar char=""/>
              <a:tabLst>
                <a:tab pos="469900" algn="l"/>
              </a:tabLst>
            </a:pPr>
            <a:r>
              <a:rPr dirty="0" sz="2800" spc="5" b="1">
                <a:latin typeface="黑体"/>
                <a:cs typeface="黑体"/>
              </a:rPr>
              <a:t>能</a:t>
            </a:r>
            <a:r>
              <a:rPr dirty="0" sz="2800" spc="-10" b="1">
                <a:latin typeface="黑体"/>
                <a:cs typeface="黑体"/>
              </a:rPr>
              <a:t>源规</a:t>
            </a:r>
            <a:r>
              <a:rPr dirty="0" sz="2800" spc="-15" b="1">
                <a:latin typeface="黑体"/>
                <a:cs typeface="黑体"/>
              </a:rPr>
              <a:t>划</a:t>
            </a:r>
            <a:endParaRPr sz="2800">
              <a:latin typeface="黑体"/>
              <a:cs typeface="黑体"/>
            </a:endParaRPr>
          </a:p>
          <a:p>
            <a:pPr marL="469900" indent="-457200">
              <a:lnSpc>
                <a:spcPct val="100000"/>
              </a:lnSpc>
              <a:spcBef>
                <a:spcPts val="1680"/>
              </a:spcBef>
              <a:buFont typeface="Wingdings"/>
              <a:buChar char=""/>
              <a:tabLst>
                <a:tab pos="469900" algn="l"/>
              </a:tabLst>
            </a:pPr>
            <a:r>
              <a:rPr dirty="0" sz="2800" spc="5" b="1">
                <a:latin typeface="黑体"/>
                <a:cs typeface="黑体"/>
              </a:rPr>
              <a:t>能</a:t>
            </a:r>
            <a:r>
              <a:rPr dirty="0" sz="2800" spc="-5" b="1">
                <a:latin typeface="黑体"/>
                <a:cs typeface="黑体"/>
              </a:rPr>
              <a:t>源设</a:t>
            </a:r>
            <a:r>
              <a:rPr dirty="0" sz="2800" spc="-15" b="1">
                <a:latin typeface="黑体"/>
                <a:cs typeface="黑体"/>
              </a:rPr>
              <a:t>计</a:t>
            </a:r>
            <a:endParaRPr sz="2800">
              <a:latin typeface="黑体"/>
              <a:cs typeface="黑体"/>
            </a:endParaRPr>
          </a:p>
          <a:p>
            <a:pPr marL="469900" indent="-457200">
              <a:lnSpc>
                <a:spcPct val="100000"/>
              </a:lnSpc>
              <a:spcBef>
                <a:spcPts val="1680"/>
              </a:spcBef>
              <a:buFont typeface="Wingdings"/>
              <a:buChar char=""/>
              <a:tabLst>
                <a:tab pos="469900" algn="l"/>
              </a:tabLst>
            </a:pPr>
            <a:r>
              <a:rPr dirty="0" sz="2800" spc="5" b="1">
                <a:latin typeface="黑体"/>
                <a:cs typeface="黑体"/>
              </a:rPr>
              <a:t>能</a:t>
            </a:r>
            <a:r>
              <a:rPr dirty="0" sz="2800" spc="-5" b="1">
                <a:latin typeface="黑体"/>
                <a:cs typeface="黑体"/>
              </a:rPr>
              <a:t>源系统</a:t>
            </a:r>
            <a:r>
              <a:rPr dirty="0" sz="2800" spc="5" b="1">
                <a:latin typeface="黑体"/>
                <a:cs typeface="黑体"/>
              </a:rPr>
              <a:t>优</a:t>
            </a:r>
            <a:r>
              <a:rPr dirty="0" sz="2800" spc="-5" b="1">
                <a:latin typeface="黑体"/>
                <a:cs typeface="黑体"/>
              </a:rPr>
              <a:t>化运</a:t>
            </a:r>
            <a:r>
              <a:rPr dirty="0" sz="2800" spc="-15" b="1">
                <a:latin typeface="黑体"/>
                <a:cs typeface="黑体"/>
              </a:rPr>
              <a:t>行</a:t>
            </a:r>
            <a:endParaRPr sz="2800">
              <a:latin typeface="黑体"/>
              <a:cs typeface="黑体"/>
            </a:endParaRPr>
          </a:p>
          <a:p>
            <a:pPr marL="469900" indent="-457200">
              <a:lnSpc>
                <a:spcPct val="100000"/>
              </a:lnSpc>
              <a:spcBef>
                <a:spcPts val="1685"/>
              </a:spcBef>
              <a:buFont typeface="Wingdings"/>
              <a:buChar char=""/>
              <a:tabLst>
                <a:tab pos="469900" algn="l"/>
              </a:tabLst>
            </a:pPr>
            <a:r>
              <a:rPr dirty="0" sz="2800" spc="10" b="1">
                <a:latin typeface="黑体"/>
                <a:cs typeface="黑体"/>
              </a:rPr>
              <a:t>……</a:t>
            </a:r>
            <a:endParaRPr sz="2800">
              <a:latin typeface="黑体"/>
              <a:cs typeface="黑体"/>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59408" y="2054351"/>
            <a:ext cx="10833100" cy="4803775"/>
            <a:chOff x="1359408" y="2054351"/>
            <a:chExt cx="10833100" cy="4803775"/>
          </a:xfrm>
        </p:grpSpPr>
        <p:pic>
          <p:nvPicPr>
            <p:cNvPr id="3" name="object 3"/>
            <p:cNvPicPr/>
            <p:nvPr/>
          </p:nvPicPr>
          <p:blipFill>
            <a:blip r:embed="rId2" cstate="print"/>
            <a:stretch>
              <a:fillRect/>
            </a:stretch>
          </p:blipFill>
          <p:spPr>
            <a:xfrm>
              <a:off x="1359408" y="2054351"/>
              <a:ext cx="10204704" cy="3406140"/>
            </a:xfrm>
            <a:prstGeom prst="rect">
              <a:avLst/>
            </a:prstGeom>
          </p:spPr>
        </p:pic>
        <p:pic>
          <p:nvPicPr>
            <p:cNvPr id="4" name="object 4"/>
            <p:cNvPicPr/>
            <p:nvPr/>
          </p:nvPicPr>
          <p:blipFill>
            <a:blip r:embed="rId3" cstate="print"/>
            <a:stretch>
              <a:fillRect/>
            </a:stretch>
          </p:blipFill>
          <p:spPr>
            <a:xfrm>
              <a:off x="5506211" y="5277612"/>
              <a:ext cx="2857499" cy="1315212"/>
            </a:xfrm>
            <a:prstGeom prst="rect">
              <a:avLst/>
            </a:prstGeom>
          </p:spPr>
        </p:pic>
      </p:grpSp>
      <p:sp>
        <p:nvSpPr>
          <p:cNvPr id="5" name="object 5"/>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6" name="object 6"/>
          <p:cNvSpPr txBox="1">
            <a:spLocks noGrp="1"/>
          </p:cNvSpPr>
          <p:nvPr>
            <p:ph type="title"/>
          </p:nvPr>
        </p:nvSpPr>
        <p:spPr>
          <a:xfrm>
            <a:off x="1625854" y="175641"/>
            <a:ext cx="4026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2.5</a:t>
            </a:r>
            <a:r>
              <a:rPr dirty="0" spc="-70">
                <a:latin typeface="Tahoma"/>
                <a:cs typeface="Tahoma"/>
              </a:rPr>
              <a:t> </a:t>
            </a:r>
            <a:r>
              <a:rPr dirty="0" spc="-5"/>
              <a:t>能源系统工程</a:t>
            </a:r>
          </a:p>
        </p:txBody>
      </p:sp>
      <p:pic>
        <p:nvPicPr>
          <p:cNvPr id="7" name="object 7"/>
          <p:cNvPicPr/>
          <p:nvPr/>
        </p:nvPicPr>
        <p:blipFill>
          <a:blip r:embed="rId4" cstate="print"/>
          <a:stretch>
            <a:fillRect/>
          </a:stretch>
        </p:blipFill>
        <p:spPr>
          <a:xfrm>
            <a:off x="1578863" y="1129283"/>
            <a:ext cx="1429512" cy="571500"/>
          </a:xfrm>
          <a:prstGeom prst="rect">
            <a:avLst/>
          </a:prstGeom>
        </p:spPr>
      </p:pic>
      <p:sp>
        <p:nvSpPr>
          <p:cNvPr id="8" name="object 8"/>
          <p:cNvSpPr txBox="1"/>
          <p:nvPr/>
        </p:nvSpPr>
        <p:spPr>
          <a:xfrm>
            <a:off x="4742434" y="1781378"/>
            <a:ext cx="635000"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等线"/>
                <a:cs typeface="等线"/>
              </a:rPr>
              <a:t>装置</a:t>
            </a:r>
            <a:endParaRPr sz="2400">
              <a:latin typeface="等线"/>
              <a:cs typeface="等线"/>
            </a:endParaRPr>
          </a:p>
        </p:txBody>
      </p:sp>
      <p:sp>
        <p:nvSpPr>
          <p:cNvPr id="11" name="object 1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2" name="object 1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9" name="object 9"/>
          <p:cNvSpPr txBox="1"/>
          <p:nvPr/>
        </p:nvSpPr>
        <p:spPr>
          <a:xfrm>
            <a:off x="1752092" y="1788998"/>
            <a:ext cx="1854200"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等线"/>
                <a:cs typeface="等线"/>
              </a:rPr>
              <a:t>原子分子层面</a:t>
            </a:r>
            <a:endParaRPr sz="2400">
              <a:latin typeface="等线"/>
              <a:cs typeface="等线"/>
            </a:endParaRPr>
          </a:p>
        </p:txBody>
      </p:sp>
      <p:sp>
        <p:nvSpPr>
          <p:cNvPr id="10" name="object 10"/>
          <p:cNvSpPr txBox="1"/>
          <p:nvPr/>
        </p:nvSpPr>
        <p:spPr>
          <a:xfrm>
            <a:off x="6689852" y="1788998"/>
            <a:ext cx="1244600"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等线"/>
                <a:cs typeface="等线"/>
              </a:rPr>
              <a:t>系统层面</a:t>
            </a:r>
            <a:endParaRPr sz="2400">
              <a:latin typeface="等线"/>
              <a:cs typeface="等线"/>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5854" y="176022"/>
            <a:ext cx="910145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a:t>
            </a:r>
            <a:r>
              <a:rPr dirty="0" spc="-60">
                <a:latin typeface="Tahoma"/>
                <a:cs typeface="Tahoma"/>
              </a:rPr>
              <a:t> </a:t>
            </a:r>
            <a:r>
              <a:rPr dirty="0" spc="-5"/>
              <a:t>综合能源系统的最优设计与最优运行</a:t>
            </a:r>
          </a:p>
        </p:txBody>
      </p:sp>
      <p:sp>
        <p:nvSpPr>
          <p:cNvPr id="3" name="object 3"/>
          <p:cNvSpPr txBox="1"/>
          <p:nvPr/>
        </p:nvSpPr>
        <p:spPr>
          <a:xfrm>
            <a:off x="7044308" y="3988308"/>
            <a:ext cx="3055620" cy="2221230"/>
          </a:xfrm>
          <a:prstGeom prst="rect">
            <a:avLst/>
          </a:prstGeom>
        </p:spPr>
        <p:txBody>
          <a:bodyPr wrap="square" lIns="0" tIns="195580" rIns="0" bIns="0" rtlCol="0" vert="horz">
            <a:spAutoFit/>
          </a:bodyPr>
          <a:lstStyle/>
          <a:p>
            <a:pPr marL="299085" indent="-287020">
              <a:lnSpc>
                <a:spcPct val="100000"/>
              </a:lnSpc>
              <a:spcBef>
                <a:spcPts val="1540"/>
              </a:spcBef>
              <a:buFont typeface="Wingdings"/>
              <a:buChar char=""/>
              <a:tabLst>
                <a:tab pos="299720" algn="l"/>
              </a:tabLst>
            </a:pPr>
            <a:r>
              <a:rPr dirty="0" sz="2400" b="1">
                <a:latin typeface="等线"/>
                <a:cs typeface="等线"/>
              </a:rPr>
              <a:t>建模是核心</a:t>
            </a:r>
            <a:endParaRPr sz="2400">
              <a:latin typeface="等线"/>
              <a:cs typeface="等线"/>
            </a:endParaRPr>
          </a:p>
          <a:p>
            <a:pPr marL="299085" indent="-287020">
              <a:lnSpc>
                <a:spcPct val="100000"/>
              </a:lnSpc>
              <a:spcBef>
                <a:spcPts val="1445"/>
              </a:spcBef>
              <a:buFont typeface="Wingdings"/>
              <a:buChar char=""/>
              <a:tabLst>
                <a:tab pos="299720" algn="l"/>
              </a:tabLst>
            </a:pPr>
            <a:r>
              <a:rPr dirty="0" sz="2400" b="1">
                <a:latin typeface="等线"/>
                <a:cs typeface="等线"/>
              </a:rPr>
              <a:t>优化是目标</a:t>
            </a:r>
            <a:endParaRPr sz="2400">
              <a:latin typeface="等线"/>
              <a:cs typeface="等线"/>
            </a:endParaRPr>
          </a:p>
          <a:p>
            <a:pPr marL="299085" indent="-287020">
              <a:lnSpc>
                <a:spcPct val="100000"/>
              </a:lnSpc>
              <a:spcBef>
                <a:spcPts val="1440"/>
              </a:spcBef>
              <a:buFont typeface="Wingdings"/>
              <a:buChar char=""/>
              <a:tabLst>
                <a:tab pos="299720" algn="l"/>
              </a:tabLst>
            </a:pPr>
            <a:r>
              <a:rPr dirty="0" sz="2400" b="1">
                <a:latin typeface="等线"/>
                <a:cs typeface="等线"/>
              </a:rPr>
              <a:t>仿真是数字实验</a:t>
            </a:r>
            <a:endParaRPr sz="2400">
              <a:latin typeface="等线"/>
              <a:cs typeface="等线"/>
            </a:endParaRPr>
          </a:p>
          <a:p>
            <a:pPr marL="299085" indent="-287020">
              <a:lnSpc>
                <a:spcPct val="100000"/>
              </a:lnSpc>
              <a:spcBef>
                <a:spcPts val="1440"/>
              </a:spcBef>
              <a:buFont typeface="Wingdings"/>
              <a:buChar char=""/>
              <a:tabLst>
                <a:tab pos="299720" algn="l"/>
              </a:tabLst>
            </a:pPr>
            <a:r>
              <a:rPr dirty="0" sz="2400" spc="-5" b="1">
                <a:latin typeface="等线"/>
                <a:cs typeface="等线"/>
              </a:rPr>
              <a:t>控制是最优运行实现</a:t>
            </a:r>
            <a:endParaRPr sz="2400">
              <a:latin typeface="等线"/>
              <a:cs typeface="等线"/>
            </a:endParaRPr>
          </a:p>
        </p:txBody>
      </p:sp>
      <p:sp>
        <p:nvSpPr>
          <p:cNvPr id="4" name="object 4"/>
          <p:cNvSpPr/>
          <p:nvPr/>
        </p:nvSpPr>
        <p:spPr>
          <a:xfrm>
            <a:off x="6008370" y="1447038"/>
            <a:ext cx="394970" cy="1824355"/>
          </a:xfrm>
          <a:custGeom>
            <a:avLst/>
            <a:gdLst/>
            <a:ahLst/>
            <a:cxnLst/>
            <a:rect l="l" t="t" r="r" b="b"/>
            <a:pathLst>
              <a:path w="394970" h="1824354">
                <a:moveTo>
                  <a:pt x="0" y="0"/>
                </a:moveTo>
                <a:lnTo>
                  <a:pt x="52454" y="5076"/>
                </a:lnTo>
                <a:lnTo>
                  <a:pt x="99596" y="19402"/>
                </a:lnTo>
                <a:lnTo>
                  <a:pt x="139541" y="41624"/>
                </a:lnTo>
                <a:lnTo>
                  <a:pt x="170405" y="70386"/>
                </a:lnTo>
                <a:lnTo>
                  <a:pt x="190305" y="104334"/>
                </a:lnTo>
                <a:lnTo>
                  <a:pt x="197357" y="142112"/>
                </a:lnTo>
                <a:lnTo>
                  <a:pt x="197357" y="735584"/>
                </a:lnTo>
                <a:lnTo>
                  <a:pt x="204410" y="773362"/>
                </a:lnTo>
                <a:lnTo>
                  <a:pt x="224310" y="807310"/>
                </a:lnTo>
                <a:lnTo>
                  <a:pt x="255174" y="836072"/>
                </a:lnTo>
                <a:lnTo>
                  <a:pt x="295119" y="858294"/>
                </a:lnTo>
                <a:lnTo>
                  <a:pt x="342261" y="872620"/>
                </a:lnTo>
                <a:lnTo>
                  <a:pt x="394715" y="877697"/>
                </a:lnTo>
                <a:lnTo>
                  <a:pt x="342261" y="882764"/>
                </a:lnTo>
                <a:lnTo>
                  <a:pt x="295119" y="897066"/>
                </a:lnTo>
                <a:lnTo>
                  <a:pt x="255174" y="919257"/>
                </a:lnTo>
                <a:lnTo>
                  <a:pt x="224310" y="947989"/>
                </a:lnTo>
                <a:lnTo>
                  <a:pt x="204410" y="981913"/>
                </a:lnTo>
                <a:lnTo>
                  <a:pt x="197357" y="1019683"/>
                </a:lnTo>
                <a:lnTo>
                  <a:pt x="197357" y="1682114"/>
                </a:lnTo>
                <a:lnTo>
                  <a:pt x="190305" y="1719893"/>
                </a:lnTo>
                <a:lnTo>
                  <a:pt x="170405" y="1753841"/>
                </a:lnTo>
                <a:lnTo>
                  <a:pt x="139541" y="1782603"/>
                </a:lnTo>
                <a:lnTo>
                  <a:pt x="99596" y="1804825"/>
                </a:lnTo>
                <a:lnTo>
                  <a:pt x="52454" y="1819151"/>
                </a:lnTo>
                <a:lnTo>
                  <a:pt x="0" y="1824227"/>
                </a:lnTo>
              </a:path>
            </a:pathLst>
          </a:custGeom>
          <a:ln w="38100">
            <a:solidFill>
              <a:srgbClr val="C00000"/>
            </a:solidFill>
          </a:ln>
        </p:spPr>
        <p:txBody>
          <a:bodyPr wrap="square" lIns="0" tIns="0" rIns="0" bIns="0" rtlCol="0"/>
          <a:lstStyle/>
          <a:p/>
        </p:txBody>
      </p:sp>
      <p:sp>
        <p:nvSpPr>
          <p:cNvPr id="5" name="object 5"/>
          <p:cNvSpPr txBox="1"/>
          <p:nvPr/>
        </p:nvSpPr>
        <p:spPr>
          <a:xfrm>
            <a:off x="6580758" y="1966976"/>
            <a:ext cx="3596640" cy="574040"/>
          </a:xfrm>
          <a:prstGeom prst="rect">
            <a:avLst/>
          </a:prstGeom>
        </p:spPr>
        <p:txBody>
          <a:bodyPr wrap="square" lIns="0" tIns="12700" rIns="0" bIns="0" rtlCol="0" vert="horz">
            <a:spAutoFit/>
          </a:bodyPr>
          <a:lstStyle/>
          <a:p>
            <a:pPr marL="12700">
              <a:lnSpc>
                <a:spcPct val="100000"/>
              </a:lnSpc>
              <a:spcBef>
                <a:spcPts val="100"/>
              </a:spcBef>
            </a:pPr>
            <a:r>
              <a:rPr dirty="0" sz="2800" spc="-5" b="1">
                <a:solidFill>
                  <a:srgbClr val="C00000"/>
                </a:solidFill>
                <a:latin typeface="微软雅黑"/>
                <a:cs typeface="微软雅黑"/>
              </a:rPr>
              <a:t>流程工业</a:t>
            </a:r>
            <a:r>
              <a:rPr dirty="0" sz="2800" spc="-5" b="1">
                <a:solidFill>
                  <a:srgbClr val="C00000"/>
                </a:solidFill>
                <a:latin typeface="Calibri"/>
                <a:cs typeface="Calibri"/>
              </a:rPr>
              <a:t>—</a:t>
            </a:r>
            <a:r>
              <a:rPr dirty="0" sz="3600" spc="-5" b="1">
                <a:solidFill>
                  <a:srgbClr val="7D9531"/>
                </a:solidFill>
                <a:latin typeface="微软雅黑"/>
                <a:cs typeface="微软雅黑"/>
              </a:rPr>
              <a:t>最优运行</a:t>
            </a:r>
            <a:endParaRPr sz="3600">
              <a:latin typeface="微软雅黑"/>
              <a:cs typeface="微软雅黑"/>
            </a:endParaRPr>
          </a:p>
        </p:txBody>
      </p:sp>
      <p:grpSp>
        <p:nvGrpSpPr>
          <p:cNvPr id="6" name="object 6"/>
          <p:cNvGrpSpPr/>
          <p:nvPr/>
        </p:nvGrpSpPr>
        <p:grpSpPr>
          <a:xfrm>
            <a:off x="8493252" y="2747772"/>
            <a:ext cx="463550" cy="1045844"/>
            <a:chOff x="8493252" y="2747772"/>
            <a:chExt cx="463550" cy="1045844"/>
          </a:xfrm>
        </p:grpSpPr>
        <p:sp>
          <p:nvSpPr>
            <p:cNvPr id="7" name="object 7"/>
            <p:cNvSpPr/>
            <p:nvPr/>
          </p:nvSpPr>
          <p:spPr>
            <a:xfrm>
              <a:off x="8499348" y="2753868"/>
              <a:ext cx="451484" cy="1033780"/>
            </a:xfrm>
            <a:custGeom>
              <a:avLst/>
              <a:gdLst/>
              <a:ahLst/>
              <a:cxnLst/>
              <a:rect l="l" t="t" r="r" b="b"/>
              <a:pathLst>
                <a:path w="451484" h="1033779">
                  <a:moveTo>
                    <a:pt x="338327" y="0"/>
                  </a:moveTo>
                  <a:lnTo>
                    <a:pt x="225551" y="243967"/>
                  </a:lnTo>
                  <a:lnTo>
                    <a:pt x="112775" y="0"/>
                  </a:lnTo>
                  <a:lnTo>
                    <a:pt x="112775" y="545338"/>
                  </a:lnTo>
                  <a:lnTo>
                    <a:pt x="0" y="545338"/>
                  </a:lnTo>
                  <a:lnTo>
                    <a:pt x="225551" y="1033272"/>
                  </a:lnTo>
                  <a:lnTo>
                    <a:pt x="451103" y="545338"/>
                  </a:lnTo>
                  <a:lnTo>
                    <a:pt x="338327" y="545338"/>
                  </a:lnTo>
                  <a:lnTo>
                    <a:pt x="338327" y="0"/>
                  </a:lnTo>
                  <a:close/>
                </a:path>
              </a:pathLst>
            </a:custGeom>
            <a:solidFill>
              <a:srgbClr val="0E6EC5"/>
            </a:solidFill>
          </p:spPr>
          <p:txBody>
            <a:bodyPr wrap="square" lIns="0" tIns="0" rIns="0" bIns="0" rtlCol="0"/>
            <a:lstStyle/>
            <a:p/>
          </p:txBody>
        </p:sp>
        <p:sp>
          <p:nvSpPr>
            <p:cNvPr id="8" name="object 8"/>
            <p:cNvSpPr/>
            <p:nvPr/>
          </p:nvSpPr>
          <p:spPr>
            <a:xfrm>
              <a:off x="8499348" y="2753868"/>
              <a:ext cx="451484" cy="1033780"/>
            </a:xfrm>
            <a:custGeom>
              <a:avLst/>
              <a:gdLst/>
              <a:ahLst/>
              <a:cxnLst/>
              <a:rect l="l" t="t" r="r" b="b"/>
              <a:pathLst>
                <a:path w="451484" h="1033779">
                  <a:moveTo>
                    <a:pt x="338327" y="0"/>
                  </a:moveTo>
                  <a:lnTo>
                    <a:pt x="338327" y="545338"/>
                  </a:lnTo>
                  <a:lnTo>
                    <a:pt x="451103" y="545338"/>
                  </a:lnTo>
                  <a:lnTo>
                    <a:pt x="225551" y="1033272"/>
                  </a:lnTo>
                  <a:lnTo>
                    <a:pt x="0" y="545338"/>
                  </a:lnTo>
                  <a:lnTo>
                    <a:pt x="112775" y="545338"/>
                  </a:lnTo>
                  <a:lnTo>
                    <a:pt x="112775" y="0"/>
                  </a:lnTo>
                  <a:lnTo>
                    <a:pt x="225551" y="243967"/>
                  </a:lnTo>
                  <a:lnTo>
                    <a:pt x="338327" y="0"/>
                  </a:lnTo>
                  <a:close/>
                </a:path>
              </a:pathLst>
            </a:custGeom>
            <a:ln w="12192">
              <a:solidFill>
                <a:srgbClr val="085091"/>
              </a:solidFill>
            </a:ln>
          </p:spPr>
          <p:txBody>
            <a:bodyPr wrap="square" lIns="0" tIns="0" rIns="0" bIns="0" rtlCol="0"/>
            <a:lstStyle/>
            <a:p/>
          </p:txBody>
        </p:sp>
      </p:grpSp>
      <p:grpSp>
        <p:nvGrpSpPr>
          <p:cNvPr id="9" name="object 9"/>
          <p:cNvGrpSpPr/>
          <p:nvPr/>
        </p:nvGrpSpPr>
        <p:grpSpPr>
          <a:xfrm>
            <a:off x="3107435" y="4244340"/>
            <a:ext cx="1971039" cy="1786255"/>
            <a:chOff x="3107435" y="4244340"/>
            <a:chExt cx="1971039" cy="1786255"/>
          </a:xfrm>
        </p:grpSpPr>
        <p:sp>
          <p:nvSpPr>
            <p:cNvPr id="10" name="object 10"/>
            <p:cNvSpPr/>
            <p:nvPr/>
          </p:nvSpPr>
          <p:spPr>
            <a:xfrm>
              <a:off x="3342131" y="4483608"/>
              <a:ext cx="1432560" cy="1518285"/>
            </a:xfrm>
            <a:custGeom>
              <a:avLst/>
              <a:gdLst/>
              <a:ahLst/>
              <a:cxnLst/>
              <a:rect l="l" t="t" r="r" b="b"/>
              <a:pathLst>
                <a:path w="1432560" h="1518285">
                  <a:moveTo>
                    <a:pt x="716279" y="0"/>
                  </a:moveTo>
                  <a:lnTo>
                    <a:pt x="669182" y="1614"/>
                  </a:lnTo>
                  <a:lnTo>
                    <a:pt x="622899" y="6391"/>
                  </a:lnTo>
                  <a:lnTo>
                    <a:pt x="577523" y="14231"/>
                  </a:lnTo>
                  <a:lnTo>
                    <a:pt x="533150" y="25033"/>
                  </a:lnTo>
                  <a:lnTo>
                    <a:pt x="489874" y="38697"/>
                  </a:lnTo>
                  <a:lnTo>
                    <a:pt x="447789" y="55123"/>
                  </a:lnTo>
                  <a:lnTo>
                    <a:pt x="406989" y="74212"/>
                  </a:lnTo>
                  <a:lnTo>
                    <a:pt x="367570" y="95863"/>
                  </a:lnTo>
                  <a:lnTo>
                    <a:pt x="329624" y="119975"/>
                  </a:lnTo>
                  <a:lnTo>
                    <a:pt x="293248" y="146450"/>
                  </a:lnTo>
                  <a:lnTo>
                    <a:pt x="258534" y="175186"/>
                  </a:lnTo>
                  <a:lnTo>
                    <a:pt x="225577" y="206084"/>
                  </a:lnTo>
                  <a:lnTo>
                    <a:pt x="194473" y="239044"/>
                  </a:lnTo>
                  <a:lnTo>
                    <a:pt x="165314" y="273966"/>
                  </a:lnTo>
                  <a:lnTo>
                    <a:pt x="138196" y="310749"/>
                  </a:lnTo>
                  <a:lnTo>
                    <a:pt x="113212" y="349294"/>
                  </a:lnTo>
                  <a:lnTo>
                    <a:pt x="90458" y="389500"/>
                  </a:lnTo>
                  <a:lnTo>
                    <a:pt x="70028" y="431267"/>
                  </a:lnTo>
                  <a:lnTo>
                    <a:pt x="52015" y="474496"/>
                  </a:lnTo>
                  <a:lnTo>
                    <a:pt x="36515" y="519086"/>
                  </a:lnTo>
                  <a:lnTo>
                    <a:pt x="23621" y="564937"/>
                  </a:lnTo>
                  <a:lnTo>
                    <a:pt x="13428" y="611949"/>
                  </a:lnTo>
                  <a:lnTo>
                    <a:pt x="6031" y="660022"/>
                  </a:lnTo>
                  <a:lnTo>
                    <a:pt x="1519" y="709173"/>
                  </a:lnTo>
                  <a:lnTo>
                    <a:pt x="0" y="758952"/>
                  </a:lnTo>
                  <a:lnTo>
                    <a:pt x="1523" y="808853"/>
                  </a:lnTo>
                  <a:lnTo>
                    <a:pt x="6031" y="857893"/>
                  </a:lnTo>
                  <a:lnTo>
                    <a:pt x="13428" y="905971"/>
                  </a:lnTo>
                  <a:lnTo>
                    <a:pt x="23621" y="952987"/>
                  </a:lnTo>
                  <a:lnTo>
                    <a:pt x="36515" y="998841"/>
                  </a:lnTo>
                  <a:lnTo>
                    <a:pt x="52015" y="1043433"/>
                  </a:lnTo>
                  <a:lnTo>
                    <a:pt x="70028" y="1086663"/>
                  </a:lnTo>
                  <a:lnTo>
                    <a:pt x="90458" y="1128431"/>
                  </a:lnTo>
                  <a:lnTo>
                    <a:pt x="113212" y="1168637"/>
                  </a:lnTo>
                  <a:lnTo>
                    <a:pt x="138196" y="1207181"/>
                  </a:lnTo>
                  <a:lnTo>
                    <a:pt x="165314" y="1243963"/>
                  </a:lnTo>
                  <a:lnTo>
                    <a:pt x="194473" y="1278883"/>
                  </a:lnTo>
                  <a:lnTo>
                    <a:pt x="225577" y="1311841"/>
                  </a:lnTo>
                  <a:lnTo>
                    <a:pt x="258534" y="1342737"/>
                  </a:lnTo>
                  <a:lnTo>
                    <a:pt x="293248" y="1371471"/>
                  </a:lnTo>
                  <a:lnTo>
                    <a:pt x="329624" y="1397944"/>
                  </a:lnTo>
                  <a:lnTo>
                    <a:pt x="367570" y="1422054"/>
                  </a:lnTo>
                  <a:lnTo>
                    <a:pt x="406989" y="1443702"/>
                  </a:lnTo>
                  <a:lnTo>
                    <a:pt x="447789" y="1462788"/>
                  </a:lnTo>
                  <a:lnTo>
                    <a:pt x="489874" y="1479212"/>
                  </a:lnTo>
                  <a:lnTo>
                    <a:pt x="533150" y="1492874"/>
                  </a:lnTo>
                  <a:lnTo>
                    <a:pt x="577523" y="1503675"/>
                  </a:lnTo>
                  <a:lnTo>
                    <a:pt x="622899" y="1511513"/>
                  </a:lnTo>
                  <a:lnTo>
                    <a:pt x="669182" y="1516289"/>
                  </a:lnTo>
                  <a:lnTo>
                    <a:pt x="716279" y="1517904"/>
                  </a:lnTo>
                  <a:lnTo>
                    <a:pt x="763377" y="1516289"/>
                  </a:lnTo>
                  <a:lnTo>
                    <a:pt x="809660" y="1511513"/>
                  </a:lnTo>
                  <a:lnTo>
                    <a:pt x="855036" y="1503675"/>
                  </a:lnTo>
                  <a:lnTo>
                    <a:pt x="899409" y="1492874"/>
                  </a:lnTo>
                  <a:lnTo>
                    <a:pt x="942685" y="1479212"/>
                  </a:lnTo>
                  <a:lnTo>
                    <a:pt x="984770" y="1462788"/>
                  </a:lnTo>
                  <a:lnTo>
                    <a:pt x="1025570" y="1443702"/>
                  </a:lnTo>
                  <a:lnTo>
                    <a:pt x="1064989" y="1422054"/>
                  </a:lnTo>
                  <a:lnTo>
                    <a:pt x="1102935" y="1397944"/>
                  </a:lnTo>
                  <a:lnTo>
                    <a:pt x="1105733" y="1395907"/>
                  </a:lnTo>
                  <a:lnTo>
                    <a:pt x="716279" y="1395907"/>
                  </a:lnTo>
                  <a:lnTo>
                    <a:pt x="669843" y="1393991"/>
                  </a:lnTo>
                  <a:lnTo>
                    <a:pt x="624383" y="1388336"/>
                  </a:lnTo>
                  <a:lnTo>
                    <a:pt x="580033" y="1379085"/>
                  </a:lnTo>
                  <a:lnTo>
                    <a:pt x="536924" y="1366378"/>
                  </a:lnTo>
                  <a:lnTo>
                    <a:pt x="495188" y="1350358"/>
                  </a:lnTo>
                  <a:lnTo>
                    <a:pt x="454959" y="1331166"/>
                  </a:lnTo>
                  <a:lnTo>
                    <a:pt x="416367" y="1308943"/>
                  </a:lnTo>
                  <a:lnTo>
                    <a:pt x="379545" y="1283832"/>
                  </a:lnTo>
                  <a:lnTo>
                    <a:pt x="344625" y="1255974"/>
                  </a:lnTo>
                  <a:lnTo>
                    <a:pt x="311739" y="1225510"/>
                  </a:lnTo>
                  <a:lnTo>
                    <a:pt x="281019" y="1192583"/>
                  </a:lnTo>
                  <a:lnTo>
                    <a:pt x="252598" y="1157333"/>
                  </a:lnTo>
                  <a:lnTo>
                    <a:pt x="226608" y="1119903"/>
                  </a:lnTo>
                  <a:lnTo>
                    <a:pt x="203181" y="1080434"/>
                  </a:lnTo>
                  <a:lnTo>
                    <a:pt x="182448" y="1039067"/>
                  </a:lnTo>
                  <a:lnTo>
                    <a:pt x="164543" y="995944"/>
                  </a:lnTo>
                  <a:lnTo>
                    <a:pt x="149596" y="951208"/>
                  </a:lnTo>
                  <a:lnTo>
                    <a:pt x="137742" y="904998"/>
                  </a:lnTo>
                  <a:lnTo>
                    <a:pt x="129110" y="857458"/>
                  </a:lnTo>
                  <a:lnTo>
                    <a:pt x="123834" y="808729"/>
                  </a:lnTo>
                  <a:lnTo>
                    <a:pt x="122046" y="758952"/>
                  </a:lnTo>
                  <a:lnTo>
                    <a:pt x="123847" y="709057"/>
                  </a:lnTo>
                  <a:lnTo>
                    <a:pt x="129110" y="660443"/>
                  </a:lnTo>
                  <a:lnTo>
                    <a:pt x="137742" y="612903"/>
                  </a:lnTo>
                  <a:lnTo>
                    <a:pt x="149596" y="566695"/>
                  </a:lnTo>
                  <a:lnTo>
                    <a:pt x="164543" y="521961"/>
                  </a:lnTo>
                  <a:lnTo>
                    <a:pt x="182448" y="478841"/>
                  </a:lnTo>
                  <a:lnTo>
                    <a:pt x="203181" y="437477"/>
                  </a:lnTo>
                  <a:lnTo>
                    <a:pt x="226608" y="398011"/>
                  </a:lnTo>
                  <a:lnTo>
                    <a:pt x="252598" y="360584"/>
                  </a:lnTo>
                  <a:lnTo>
                    <a:pt x="281019" y="325339"/>
                  </a:lnTo>
                  <a:lnTo>
                    <a:pt x="311739" y="292415"/>
                  </a:lnTo>
                  <a:lnTo>
                    <a:pt x="344625" y="261956"/>
                  </a:lnTo>
                  <a:lnTo>
                    <a:pt x="379545" y="234102"/>
                  </a:lnTo>
                  <a:lnTo>
                    <a:pt x="416367" y="208994"/>
                  </a:lnTo>
                  <a:lnTo>
                    <a:pt x="454959" y="186776"/>
                  </a:lnTo>
                  <a:lnTo>
                    <a:pt x="495188" y="167587"/>
                  </a:lnTo>
                  <a:lnTo>
                    <a:pt x="536924" y="151570"/>
                  </a:lnTo>
                  <a:lnTo>
                    <a:pt x="580033" y="138866"/>
                  </a:lnTo>
                  <a:lnTo>
                    <a:pt x="624383" y="129616"/>
                  </a:lnTo>
                  <a:lnTo>
                    <a:pt x="669843" y="123962"/>
                  </a:lnTo>
                  <a:lnTo>
                    <a:pt x="716279" y="122047"/>
                  </a:lnTo>
                  <a:lnTo>
                    <a:pt x="1105781" y="122047"/>
                  </a:lnTo>
                  <a:lnTo>
                    <a:pt x="1102935" y="119975"/>
                  </a:lnTo>
                  <a:lnTo>
                    <a:pt x="1064989" y="95863"/>
                  </a:lnTo>
                  <a:lnTo>
                    <a:pt x="1025570" y="74212"/>
                  </a:lnTo>
                  <a:lnTo>
                    <a:pt x="984770" y="55123"/>
                  </a:lnTo>
                  <a:lnTo>
                    <a:pt x="942685" y="38697"/>
                  </a:lnTo>
                  <a:lnTo>
                    <a:pt x="899409" y="25033"/>
                  </a:lnTo>
                  <a:lnTo>
                    <a:pt x="855036" y="14231"/>
                  </a:lnTo>
                  <a:lnTo>
                    <a:pt x="809660" y="6391"/>
                  </a:lnTo>
                  <a:lnTo>
                    <a:pt x="763377" y="1614"/>
                  </a:lnTo>
                  <a:lnTo>
                    <a:pt x="716279" y="0"/>
                  </a:lnTo>
                  <a:close/>
                </a:path>
                <a:path w="1432560" h="1518285">
                  <a:moveTo>
                    <a:pt x="1105781" y="122047"/>
                  </a:moveTo>
                  <a:lnTo>
                    <a:pt x="716279" y="122047"/>
                  </a:lnTo>
                  <a:lnTo>
                    <a:pt x="762716" y="123962"/>
                  </a:lnTo>
                  <a:lnTo>
                    <a:pt x="808176" y="129616"/>
                  </a:lnTo>
                  <a:lnTo>
                    <a:pt x="852526" y="138866"/>
                  </a:lnTo>
                  <a:lnTo>
                    <a:pt x="895635" y="151570"/>
                  </a:lnTo>
                  <a:lnTo>
                    <a:pt x="937371" y="167587"/>
                  </a:lnTo>
                  <a:lnTo>
                    <a:pt x="977600" y="186776"/>
                  </a:lnTo>
                  <a:lnTo>
                    <a:pt x="1016192" y="208994"/>
                  </a:lnTo>
                  <a:lnTo>
                    <a:pt x="1053014" y="234102"/>
                  </a:lnTo>
                  <a:lnTo>
                    <a:pt x="1087934" y="261956"/>
                  </a:lnTo>
                  <a:lnTo>
                    <a:pt x="1120820" y="292415"/>
                  </a:lnTo>
                  <a:lnTo>
                    <a:pt x="1151540" y="325339"/>
                  </a:lnTo>
                  <a:lnTo>
                    <a:pt x="1179961" y="360584"/>
                  </a:lnTo>
                  <a:lnTo>
                    <a:pt x="1205951" y="398011"/>
                  </a:lnTo>
                  <a:lnTo>
                    <a:pt x="1229378" y="437477"/>
                  </a:lnTo>
                  <a:lnTo>
                    <a:pt x="1250111" y="478841"/>
                  </a:lnTo>
                  <a:lnTo>
                    <a:pt x="1268016" y="521961"/>
                  </a:lnTo>
                  <a:lnTo>
                    <a:pt x="1282963" y="566695"/>
                  </a:lnTo>
                  <a:lnTo>
                    <a:pt x="1294817" y="612903"/>
                  </a:lnTo>
                  <a:lnTo>
                    <a:pt x="1303449" y="660443"/>
                  </a:lnTo>
                  <a:lnTo>
                    <a:pt x="1308725" y="709173"/>
                  </a:lnTo>
                  <a:lnTo>
                    <a:pt x="1310513" y="758952"/>
                  </a:lnTo>
                  <a:lnTo>
                    <a:pt x="1308711" y="808853"/>
                  </a:lnTo>
                  <a:lnTo>
                    <a:pt x="1303449" y="857458"/>
                  </a:lnTo>
                  <a:lnTo>
                    <a:pt x="1294817" y="904998"/>
                  </a:lnTo>
                  <a:lnTo>
                    <a:pt x="1282963" y="951208"/>
                  </a:lnTo>
                  <a:lnTo>
                    <a:pt x="1268016" y="995944"/>
                  </a:lnTo>
                  <a:lnTo>
                    <a:pt x="1250111" y="1039067"/>
                  </a:lnTo>
                  <a:lnTo>
                    <a:pt x="1229378" y="1080434"/>
                  </a:lnTo>
                  <a:lnTo>
                    <a:pt x="1205951" y="1119903"/>
                  </a:lnTo>
                  <a:lnTo>
                    <a:pt x="1179961" y="1157333"/>
                  </a:lnTo>
                  <a:lnTo>
                    <a:pt x="1151540" y="1192583"/>
                  </a:lnTo>
                  <a:lnTo>
                    <a:pt x="1120820" y="1225510"/>
                  </a:lnTo>
                  <a:lnTo>
                    <a:pt x="1087934" y="1255974"/>
                  </a:lnTo>
                  <a:lnTo>
                    <a:pt x="1053014" y="1283832"/>
                  </a:lnTo>
                  <a:lnTo>
                    <a:pt x="1016192" y="1308943"/>
                  </a:lnTo>
                  <a:lnTo>
                    <a:pt x="977600" y="1331166"/>
                  </a:lnTo>
                  <a:lnTo>
                    <a:pt x="937371" y="1350358"/>
                  </a:lnTo>
                  <a:lnTo>
                    <a:pt x="895635" y="1366378"/>
                  </a:lnTo>
                  <a:lnTo>
                    <a:pt x="852526" y="1379085"/>
                  </a:lnTo>
                  <a:lnTo>
                    <a:pt x="808176" y="1388336"/>
                  </a:lnTo>
                  <a:lnTo>
                    <a:pt x="762716" y="1393991"/>
                  </a:lnTo>
                  <a:lnTo>
                    <a:pt x="716279" y="1395907"/>
                  </a:lnTo>
                  <a:lnTo>
                    <a:pt x="1105733" y="1395907"/>
                  </a:lnTo>
                  <a:lnTo>
                    <a:pt x="1139311" y="1371471"/>
                  </a:lnTo>
                  <a:lnTo>
                    <a:pt x="1174025" y="1342737"/>
                  </a:lnTo>
                  <a:lnTo>
                    <a:pt x="1206982" y="1311841"/>
                  </a:lnTo>
                  <a:lnTo>
                    <a:pt x="1238086" y="1278883"/>
                  </a:lnTo>
                  <a:lnTo>
                    <a:pt x="1267245" y="1243963"/>
                  </a:lnTo>
                  <a:lnTo>
                    <a:pt x="1294363" y="1207181"/>
                  </a:lnTo>
                  <a:lnTo>
                    <a:pt x="1319347" y="1168637"/>
                  </a:lnTo>
                  <a:lnTo>
                    <a:pt x="1342101" y="1128431"/>
                  </a:lnTo>
                  <a:lnTo>
                    <a:pt x="1362531" y="1086663"/>
                  </a:lnTo>
                  <a:lnTo>
                    <a:pt x="1380544" y="1043433"/>
                  </a:lnTo>
                  <a:lnTo>
                    <a:pt x="1396044" y="998841"/>
                  </a:lnTo>
                  <a:lnTo>
                    <a:pt x="1408938" y="952987"/>
                  </a:lnTo>
                  <a:lnTo>
                    <a:pt x="1419131" y="905971"/>
                  </a:lnTo>
                  <a:lnTo>
                    <a:pt x="1426528" y="857893"/>
                  </a:lnTo>
                  <a:lnTo>
                    <a:pt x="1431040" y="808729"/>
                  </a:lnTo>
                  <a:lnTo>
                    <a:pt x="1432559" y="758952"/>
                  </a:lnTo>
                  <a:lnTo>
                    <a:pt x="1431036" y="709057"/>
                  </a:lnTo>
                  <a:lnTo>
                    <a:pt x="1426528" y="660022"/>
                  </a:lnTo>
                  <a:lnTo>
                    <a:pt x="1419131" y="611949"/>
                  </a:lnTo>
                  <a:lnTo>
                    <a:pt x="1408938" y="564937"/>
                  </a:lnTo>
                  <a:lnTo>
                    <a:pt x="1396044" y="519086"/>
                  </a:lnTo>
                  <a:lnTo>
                    <a:pt x="1380544" y="474496"/>
                  </a:lnTo>
                  <a:lnTo>
                    <a:pt x="1362531" y="431267"/>
                  </a:lnTo>
                  <a:lnTo>
                    <a:pt x="1342101" y="389500"/>
                  </a:lnTo>
                  <a:lnTo>
                    <a:pt x="1319347" y="349294"/>
                  </a:lnTo>
                  <a:lnTo>
                    <a:pt x="1294363" y="310749"/>
                  </a:lnTo>
                  <a:lnTo>
                    <a:pt x="1267245" y="273966"/>
                  </a:lnTo>
                  <a:lnTo>
                    <a:pt x="1238086" y="239044"/>
                  </a:lnTo>
                  <a:lnTo>
                    <a:pt x="1206982" y="206084"/>
                  </a:lnTo>
                  <a:lnTo>
                    <a:pt x="1174025" y="175186"/>
                  </a:lnTo>
                  <a:lnTo>
                    <a:pt x="1139311" y="146450"/>
                  </a:lnTo>
                  <a:lnTo>
                    <a:pt x="1105781" y="122047"/>
                  </a:lnTo>
                  <a:close/>
                </a:path>
              </a:pathLst>
            </a:custGeom>
            <a:solidFill>
              <a:srgbClr val="D9D9D9"/>
            </a:solidFill>
          </p:spPr>
          <p:txBody>
            <a:bodyPr wrap="square" lIns="0" tIns="0" rIns="0" bIns="0" rtlCol="0"/>
            <a:lstStyle/>
            <a:p/>
          </p:txBody>
        </p:sp>
        <p:sp>
          <p:nvSpPr>
            <p:cNvPr id="11" name="object 11"/>
            <p:cNvSpPr/>
            <p:nvPr/>
          </p:nvSpPr>
          <p:spPr>
            <a:xfrm>
              <a:off x="3342131" y="4483608"/>
              <a:ext cx="1432560" cy="1518285"/>
            </a:xfrm>
            <a:custGeom>
              <a:avLst/>
              <a:gdLst/>
              <a:ahLst/>
              <a:cxnLst/>
              <a:rect l="l" t="t" r="r" b="b"/>
              <a:pathLst>
                <a:path w="1432560" h="1518285">
                  <a:moveTo>
                    <a:pt x="0" y="758952"/>
                  </a:moveTo>
                  <a:lnTo>
                    <a:pt x="1523" y="709057"/>
                  </a:lnTo>
                  <a:lnTo>
                    <a:pt x="6031" y="660022"/>
                  </a:lnTo>
                  <a:lnTo>
                    <a:pt x="13428" y="611949"/>
                  </a:lnTo>
                  <a:lnTo>
                    <a:pt x="23621" y="564937"/>
                  </a:lnTo>
                  <a:lnTo>
                    <a:pt x="36515" y="519086"/>
                  </a:lnTo>
                  <a:lnTo>
                    <a:pt x="52015" y="474496"/>
                  </a:lnTo>
                  <a:lnTo>
                    <a:pt x="70028" y="431267"/>
                  </a:lnTo>
                  <a:lnTo>
                    <a:pt x="90458" y="389500"/>
                  </a:lnTo>
                  <a:lnTo>
                    <a:pt x="113212" y="349294"/>
                  </a:lnTo>
                  <a:lnTo>
                    <a:pt x="138196" y="310749"/>
                  </a:lnTo>
                  <a:lnTo>
                    <a:pt x="165314" y="273966"/>
                  </a:lnTo>
                  <a:lnTo>
                    <a:pt x="194473" y="239044"/>
                  </a:lnTo>
                  <a:lnTo>
                    <a:pt x="225577" y="206084"/>
                  </a:lnTo>
                  <a:lnTo>
                    <a:pt x="258534" y="175186"/>
                  </a:lnTo>
                  <a:lnTo>
                    <a:pt x="293248" y="146450"/>
                  </a:lnTo>
                  <a:lnTo>
                    <a:pt x="329624" y="119975"/>
                  </a:lnTo>
                  <a:lnTo>
                    <a:pt x="367570" y="95863"/>
                  </a:lnTo>
                  <a:lnTo>
                    <a:pt x="406989" y="74212"/>
                  </a:lnTo>
                  <a:lnTo>
                    <a:pt x="447789" y="55123"/>
                  </a:lnTo>
                  <a:lnTo>
                    <a:pt x="489874" y="38697"/>
                  </a:lnTo>
                  <a:lnTo>
                    <a:pt x="533150" y="25033"/>
                  </a:lnTo>
                  <a:lnTo>
                    <a:pt x="577523" y="14231"/>
                  </a:lnTo>
                  <a:lnTo>
                    <a:pt x="622899" y="6391"/>
                  </a:lnTo>
                  <a:lnTo>
                    <a:pt x="669182" y="1614"/>
                  </a:lnTo>
                  <a:lnTo>
                    <a:pt x="716279" y="0"/>
                  </a:lnTo>
                  <a:lnTo>
                    <a:pt x="763377" y="1614"/>
                  </a:lnTo>
                  <a:lnTo>
                    <a:pt x="809660" y="6391"/>
                  </a:lnTo>
                  <a:lnTo>
                    <a:pt x="855036" y="14231"/>
                  </a:lnTo>
                  <a:lnTo>
                    <a:pt x="899409" y="25033"/>
                  </a:lnTo>
                  <a:lnTo>
                    <a:pt x="942685" y="38697"/>
                  </a:lnTo>
                  <a:lnTo>
                    <a:pt x="984770" y="55123"/>
                  </a:lnTo>
                  <a:lnTo>
                    <a:pt x="1025570" y="74212"/>
                  </a:lnTo>
                  <a:lnTo>
                    <a:pt x="1064989" y="95863"/>
                  </a:lnTo>
                  <a:lnTo>
                    <a:pt x="1102935" y="119975"/>
                  </a:lnTo>
                  <a:lnTo>
                    <a:pt x="1139311" y="146450"/>
                  </a:lnTo>
                  <a:lnTo>
                    <a:pt x="1174025" y="175186"/>
                  </a:lnTo>
                  <a:lnTo>
                    <a:pt x="1206982" y="206084"/>
                  </a:lnTo>
                  <a:lnTo>
                    <a:pt x="1238086" y="239044"/>
                  </a:lnTo>
                  <a:lnTo>
                    <a:pt x="1267245" y="273966"/>
                  </a:lnTo>
                  <a:lnTo>
                    <a:pt x="1294363" y="310749"/>
                  </a:lnTo>
                  <a:lnTo>
                    <a:pt x="1319347" y="349294"/>
                  </a:lnTo>
                  <a:lnTo>
                    <a:pt x="1342101" y="389500"/>
                  </a:lnTo>
                  <a:lnTo>
                    <a:pt x="1362531" y="431267"/>
                  </a:lnTo>
                  <a:lnTo>
                    <a:pt x="1380544" y="474496"/>
                  </a:lnTo>
                  <a:lnTo>
                    <a:pt x="1396044" y="519086"/>
                  </a:lnTo>
                  <a:lnTo>
                    <a:pt x="1408938" y="564937"/>
                  </a:lnTo>
                  <a:lnTo>
                    <a:pt x="1419131" y="611949"/>
                  </a:lnTo>
                  <a:lnTo>
                    <a:pt x="1426528" y="660022"/>
                  </a:lnTo>
                  <a:lnTo>
                    <a:pt x="1431036" y="709057"/>
                  </a:lnTo>
                  <a:lnTo>
                    <a:pt x="1432559" y="758952"/>
                  </a:lnTo>
                  <a:lnTo>
                    <a:pt x="1431036" y="808853"/>
                  </a:lnTo>
                  <a:lnTo>
                    <a:pt x="1426528" y="857893"/>
                  </a:lnTo>
                  <a:lnTo>
                    <a:pt x="1419131" y="905971"/>
                  </a:lnTo>
                  <a:lnTo>
                    <a:pt x="1408938" y="952987"/>
                  </a:lnTo>
                  <a:lnTo>
                    <a:pt x="1396044" y="998841"/>
                  </a:lnTo>
                  <a:lnTo>
                    <a:pt x="1380544" y="1043433"/>
                  </a:lnTo>
                  <a:lnTo>
                    <a:pt x="1362531" y="1086663"/>
                  </a:lnTo>
                  <a:lnTo>
                    <a:pt x="1342101" y="1128431"/>
                  </a:lnTo>
                  <a:lnTo>
                    <a:pt x="1319347" y="1168637"/>
                  </a:lnTo>
                  <a:lnTo>
                    <a:pt x="1294363" y="1207181"/>
                  </a:lnTo>
                  <a:lnTo>
                    <a:pt x="1267245" y="1243963"/>
                  </a:lnTo>
                  <a:lnTo>
                    <a:pt x="1238086" y="1278883"/>
                  </a:lnTo>
                  <a:lnTo>
                    <a:pt x="1206982" y="1311841"/>
                  </a:lnTo>
                  <a:lnTo>
                    <a:pt x="1174025" y="1342737"/>
                  </a:lnTo>
                  <a:lnTo>
                    <a:pt x="1139311" y="1371471"/>
                  </a:lnTo>
                  <a:lnTo>
                    <a:pt x="1102935" y="1397944"/>
                  </a:lnTo>
                  <a:lnTo>
                    <a:pt x="1064989" y="1422054"/>
                  </a:lnTo>
                  <a:lnTo>
                    <a:pt x="1025570" y="1443702"/>
                  </a:lnTo>
                  <a:lnTo>
                    <a:pt x="984770" y="1462788"/>
                  </a:lnTo>
                  <a:lnTo>
                    <a:pt x="942685" y="1479212"/>
                  </a:lnTo>
                  <a:lnTo>
                    <a:pt x="899409" y="1492874"/>
                  </a:lnTo>
                  <a:lnTo>
                    <a:pt x="855036" y="1503675"/>
                  </a:lnTo>
                  <a:lnTo>
                    <a:pt x="809660" y="1511513"/>
                  </a:lnTo>
                  <a:lnTo>
                    <a:pt x="763377" y="1516289"/>
                  </a:lnTo>
                  <a:lnTo>
                    <a:pt x="716279" y="1517904"/>
                  </a:lnTo>
                  <a:lnTo>
                    <a:pt x="669182" y="1516289"/>
                  </a:lnTo>
                  <a:lnTo>
                    <a:pt x="622899" y="1511513"/>
                  </a:lnTo>
                  <a:lnTo>
                    <a:pt x="577523" y="1503675"/>
                  </a:lnTo>
                  <a:lnTo>
                    <a:pt x="533150" y="1492874"/>
                  </a:lnTo>
                  <a:lnTo>
                    <a:pt x="489874" y="1479212"/>
                  </a:lnTo>
                  <a:lnTo>
                    <a:pt x="447789" y="1462788"/>
                  </a:lnTo>
                  <a:lnTo>
                    <a:pt x="406989" y="1443702"/>
                  </a:lnTo>
                  <a:lnTo>
                    <a:pt x="367570" y="1422054"/>
                  </a:lnTo>
                  <a:lnTo>
                    <a:pt x="329624" y="1397944"/>
                  </a:lnTo>
                  <a:lnTo>
                    <a:pt x="293248" y="1371471"/>
                  </a:lnTo>
                  <a:lnTo>
                    <a:pt x="258534" y="1342737"/>
                  </a:lnTo>
                  <a:lnTo>
                    <a:pt x="225577" y="1311841"/>
                  </a:lnTo>
                  <a:lnTo>
                    <a:pt x="194473" y="1278883"/>
                  </a:lnTo>
                  <a:lnTo>
                    <a:pt x="165314" y="1243963"/>
                  </a:lnTo>
                  <a:lnTo>
                    <a:pt x="138196" y="1207181"/>
                  </a:lnTo>
                  <a:lnTo>
                    <a:pt x="113212" y="1168637"/>
                  </a:lnTo>
                  <a:lnTo>
                    <a:pt x="90458" y="1128431"/>
                  </a:lnTo>
                  <a:lnTo>
                    <a:pt x="70028" y="1086663"/>
                  </a:lnTo>
                  <a:lnTo>
                    <a:pt x="52015" y="1043433"/>
                  </a:lnTo>
                  <a:lnTo>
                    <a:pt x="36515" y="998841"/>
                  </a:lnTo>
                  <a:lnTo>
                    <a:pt x="23621" y="952987"/>
                  </a:lnTo>
                  <a:lnTo>
                    <a:pt x="13428" y="905971"/>
                  </a:lnTo>
                  <a:lnTo>
                    <a:pt x="6031" y="857893"/>
                  </a:lnTo>
                  <a:lnTo>
                    <a:pt x="1523" y="808853"/>
                  </a:lnTo>
                  <a:lnTo>
                    <a:pt x="0" y="758952"/>
                  </a:lnTo>
                  <a:close/>
                </a:path>
                <a:path w="1432560" h="1518285">
                  <a:moveTo>
                    <a:pt x="122046" y="758952"/>
                  </a:moveTo>
                  <a:lnTo>
                    <a:pt x="123834" y="808729"/>
                  </a:lnTo>
                  <a:lnTo>
                    <a:pt x="129110" y="857458"/>
                  </a:lnTo>
                  <a:lnTo>
                    <a:pt x="137742" y="904998"/>
                  </a:lnTo>
                  <a:lnTo>
                    <a:pt x="149596" y="951208"/>
                  </a:lnTo>
                  <a:lnTo>
                    <a:pt x="164543" y="995944"/>
                  </a:lnTo>
                  <a:lnTo>
                    <a:pt x="182448" y="1039067"/>
                  </a:lnTo>
                  <a:lnTo>
                    <a:pt x="203181" y="1080434"/>
                  </a:lnTo>
                  <a:lnTo>
                    <a:pt x="226608" y="1119903"/>
                  </a:lnTo>
                  <a:lnTo>
                    <a:pt x="252598" y="1157333"/>
                  </a:lnTo>
                  <a:lnTo>
                    <a:pt x="281019" y="1192583"/>
                  </a:lnTo>
                  <a:lnTo>
                    <a:pt x="311739" y="1225510"/>
                  </a:lnTo>
                  <a:lnTo>
                    <a:pt x="344625" y="1255974"/>
                  </a:lnTo>
                  <a:lnTo>
                    <a:pt x="379545" y="1283832"/>
                  </a:lnTo>
                  <a:lnTo>
                    <a:pt x="416367" y="1308943"/>
                  </a:lnTo>
                  <a:lnTo>
                    <a:pt x="454959" y="1331166"/>
                  </a:lnTo>
                  <a:lnTo>
                    <a:pt x="495188" y="1350358"/>
                  </a:lnTo>
                  <a:lnTo>
                    <a:pt x="536924" y="1366378"/>
                  </a:lnTo>
                  <a:lnTo>
                    <a:pt x="580033" y="1379085"/>
                  </a:lnTo>
                  <a:lnTo>
                    <a:pt x="624383" y="1388336"/>
                  </a:lnTo>
                  <a:lnTo>
                    <a:pt x="669843" y="1393991"/>
                  </a:lnTo>
                  <a:lnTo>
                    <a:pt x="716279" y="1395907"/>
                  </a:lnTo>
                  <a:lnTo>
                    <a:pt x="762716" y="1393991"/>
                  </a:lnTo>
                  <a:lnTo>
                    <a:pt x="808176" y="1388336"/>
                  </a:lnTo>
                  <a:lnTo>
                    <a:pt x="852526" y="1379085"/>
                  </a:lnTo>
                  <a:lnTo>
                    <a:pt x="895635" y="1366378"/>
                  </a:lnTo>
                  <a:lnTo>
                    <a:pt x="937371" y="1350358"/>
                  </a:lnTo>
                  <a:lnTo>
                    <a:pt x="977600" y="1331166"/>
                  </a:lnTo>
                  <a:lnTo>
                    <a:pt x="1016192" y="1308943"/>
                  </a:lnTo>
                  <a:lnTo>
                    <a:pt x="1053014" y="1283832"/>
                  </a:lnTo>
                  <a:lnTo>
                    <a:pt x="1087934" y="1255974"/>
                  </a:lnTo>
                  <a:lnTo>
                    <a:pt x="1120820" y="1225510"/>
                  </a:lnTo>
                  <a:lnTo>
                    <a:pt x="1151540" y="1192583"/>
                  </a:lnTo>
                  <a:lnTo>
                    <a:pt x="1179961" y="1157333"/>
                  </a:lnTo>
                  <a:lnTo>
                    <a:pt x="1205951" y="1119903"/>
                  </a:lnTo>
                  <a:lnTo>
                    <a:pt x="1229378" y="1080434"/>
                  </a:lnTo>
                  <a:lnTo>
                    <a:pt x="1250111" y="1039067"/>
                  </a:lnTo>
                  <a:lnTo>
                    <a:pt x="1268016" y="995944"/>
                  </a:lnTo>
                  <a:lnTo>
                    <a:pt x="1282963" y="951208"/>
                  </a:lnTo>
                  <a:lnTo>
                    <a:pt x="1294817" y="904998"/>
                  </a:lnTo>
                  <a:lnTo>
                    <a:pt x="1303449" y="857458"/>
                  </a:lnTo>
                  <a:lnTo>
                    <a:pt x="1308725" y="808729"/>
                  </a:lnTo>
                  <a:lnTo>
                    <a:pt x="1310513" y="758952"/>
                  </a:lnTo>
                  <a:lnTo>
                    <a:pt x="1308725" y="709173"/>
                  </a:lnTo>
                  <a:lnTo>
                    <a:pt x="1303449" y="660443"/>
                  </a:lnTo>
                  <a:lnTo>
                    <a:pt x="1294817" y="612903"/>
                  </a:lnTo>
                  <a:lnTo>
                    <a:pt x="1282963" y="566695"/>
                  </a:lnTo>
                  <a:lnTo>
                    <a:pt x="1268016" y="521961"/>
                  </a:lnTo>
                  <a:lnTo>
                    <a:pt x="1250111" y="478841"/>
                  </a:lnTo>
                  <a:lnTo>
                    <a:pt x="1229378" y="437477"/>
                  </a:lnTo>
                  <a:lnTo>
                    <a:pt x="1205951" y="398011"/>
                  </a:lnTo>
                  <a:lnTo>
                    <a:pt x="1179961" y="360584"/>
                  </a:lnTo>
                  <a:lnTo>
                    <a:pt x="1151540" y="325339"/>
                  </a:lnTo>
                  <a:lnTo>
                    <a:pt x="1120820" y="292415"/>
                  </a:lnTo>
                  <a:lnTo>
                    <a:pt x="1087934" y="261956"/>
                  </a:lnTo>
                  <a:lnTo>
                    <a:pt x="1053014" y="234102"/>
                  </a:lnTo>
                  <a:lnTo>
                    <a:pt x="1016192" y="208994"/>
                  </a:lnTo>
                  <a:lnTo>
                    <a:pt x="977600" y="186776"/>
                  </a:lnTo>
                  <a:lnTo>
                    <a:pt x="937371" y="167587"/>
                  </a:lnTo>
                  <a:lnTo>
                    <a:pt x="895635" y="151570"/>
                  </a:lnTo>
                  <a:lnTo>
                    <a:pt x="852526" y="138866"/>
                  </a:lnTo>
                  <a:lnTo>
                    <a:pt x="808176" y="129616"/>
                  </a:lnTo>
                  <a:lnTo>
                    <a:pt x="762716" y="123962"/>
                  </a:lnTo>
                  <a:lnTo>
                    <a:pt x="716279" y="122047"/>
                  </a:lnTo>
                  <a:lnTo>
                    <a:pt x="669843" y="123962"/>
                  </a:lnTo>
                  <a:lnTo>
                    <a:pt x="624383" y="129616"/>
                  </a:lnTo>
                  <a:lnTo>
                    <a:pt x="580033" y="138866"/>
                  </a:lnTo>
                  <a:lnTo>
                    <a:pt x="536924" y="151570"/>
                  </a:lnTo>
                  <a:lnTo>
                    <a:pt x="495188" y="167587"/>
                  </a:lnTo>
                  <a:lnTo>
                    <a:pt x="454959" y="186776"/>
                  </a:lnTo>
                  <a:lnTo>
                    <a:pt x="416367" y="208994"/>
                  </a:lnTo>
                  <a:lnTo>
                    <a:pt x="379545" y="234102"/>
                  </a:lnTo>
                  <a:lnTo>
                    <a:pt x="344625" y="261956"/>
                  </a:lnTo>
                  <a:lnTo>
                    <a:pt x="311739" y="292415"/>
                  </a:lnTo>
                  <a:lnTo>
                    <a:pt x="281019" y="325339"/>
                  </a:lnTo>
                  <a:lnTo>
                    <a:pt x="252598" y="360584"/>
                  </a:lnTo>
                  <a:lnTo>
                    <a:pt x="226608" y="398011"/>
                  </a:lnTo>
                  <a:lnTo>
                    <a:pt x="203181" y="437477"/>
                  </a:lnTo>
                  <a:lnTo>
                    <a:pt x="182448" y="478841"/>
                  </a:lnTo>
                  <a:lnTo>
                    <a:pt x="164543" y="521961"/>
                  </a:lnTo>
                  <a:lnTo>
                    <a:pt x="149596" y="566695"/>
                  </a:lnTo>
                  <a:lnTo>
                    <a:pt x="137742" y="612903"/>
                  </a:lnTo>
                  <a:lnTo>
                    <a:pt x="129110" y="660443"/>
                  </a:lnTo>
                  <a:lnTo>
                    <a:pt x="123834" y="709173"/>
                  </a:lnTo>
                  <a:lnTo>
                    <a:pt x="122046" y="758952"/>
                  </a:lnTo>
                  <a:close/>
                </a:path>
              </a:pathLst>
            </a:custGeom>
            <a:ln w="12192">
              <a:solidFill>
                <a:srgbClr val="7E7E7E"/>
              </a:solidFill>
            </a:ln>
          </p:spPr>
          <p:txBody>
            <a:bodyPr wrap="square" lIns="0" tIns="0" rIns="0" bIns="0" rtlCol="0"/>
            <a:lstStyle/>
            <a:p/>
          </p:txBody>
        </p:sp>
        <p:pic>
          <p:nvPicPr>
            <p:cNvPr id="12" name="object 12"/>
            <p:cNvPicPr/>
            <p:nvPr/>
          </p:nvPicPr>
          <p:blipFill>
            <a:blip r:embed="rId2" cstate="print"/>
            <a:stretch>
              <a:fillRect/>
            </a:stretch>
          </p:blipFill>
          <p:spPr>
            <a:xfrm>
              <a:off x="3107435" y="4244340"/>
              <a:ext cx="1970532" cy="1786127"/>
            </a:xfrm>
            <a:prstGeom prst="rect">
              <a:avLst/>
            </a:prstGeom>
          </p:spPr>
        </p:pic>
        <p:pic>
          <p:nvPicPr>
            <p:cNvPr id="13" name="object 13"/>
            <p:cNvPicPr/>
            <p:nvPr/>
          </p:nvPicPr>
          <p:blipFill>
            <a:blip r:embed="rId3" cstate="print"/>
            <a:stretch>
              <a:fillRect/>
            </a:stretch>
          </p:blipFill>
          <p:spPr>
            <a:xfrm>
              <a:off x="3276599" y="5074920"/>
              <a:ext cx="1621536" cy="664464"/>
            </a:xfrm>
            <a:prstGeom prst="rect">
              <a:avLst/>
            </a:prstGeom>
          </p:spPr>
        </p:pic>
        <p:pic>
          <p:nvPicPr>
            <p:cNvPr id="14" name="object 14"/>
            <p:cNvPicPr/>
            <p:nvPr/>
          </p:nvPicPr>
          <p:blipFill>
            <a:blip r:embed="rId4" cstate="print"/>
            <a:stretch>
              <a:fillRect/>
            </a:stretch>
          </p:blipFill>
          <p:spPr>
            <a:xfrm>
              <a:off x="3275075" y="4326636"/>
              <a:ext cx="1623060" cy="1411223"/>
            </a:xfrm>
            <a:prstGeom prst="rect">
              <a:avLst/>
            </a:prstGeom>
          </p:spPr>
        </p:pic>
        <p:pic>
          <p:nvPicPr>
            <p:cNvPr id="15" name="object 15"/>
            <p:cNvPicPr/>
            <p:nvPr/>
          </p:nvPicPr>
          <p:blipFill>
            <a:blip r:embed="rId5" cstate="print"/>
            <a:stretch>
              <a:fillRect/>
            </a:stretch>
          </p:blipFill>
          <p:spPr>
            <a:xfrm>
              <a:off x="3668267" y="4518660"/>
              <a:ext cx="829817" cy="578357"/>
            </a:xfrm>
            <a:prstGeom prst="rect">
              <a:avLst/>
            </a:prstGeom>
          </p:spPr>
        </p:pic>
        <p:pic>
          <p:nvPicPr>
            <p:cNvPr id="16" name="object 16"/>
            <p:cNvPicPr/>
            <p:nvPr/>
          </p:nvPicPr>
          <p:blipFill>
            <a:blip r:embed="rId6" cstate="print"/>
            <a:stretch>
              <a:fillRect/>
            </a:stretch>
          </p:blipFill>
          <p:spPr>
            <a:xfrm>
              <a:off x="3189731" y="5359908"/>
              <a:ext cx="829818" cy="578358"/>
            </a:xfrm>
            <a:prstGeom prst="rect">
              <a:avLst/>
            </a:prstGeom>
          </p:spPr>
        </p:pic>
        <p:pic>
          <p:nvPicPr>
            <p:cNvPr id="17" name="object 17"/>
            <p:cNvPicPr/>
            <p:nvPr/>
          </p:nvPicPr>
          <p:blipFill>
            <a:blip r:embed="rId7" cstate="print"/>
            <a:stretch>
              <a:fillRect/>
            </a:stretch>
          </p:blipFill>
          <p:spPr>
            <a:xfrm>
              <a:off x="4169663" y="5375148"/>
              <a:ext cx="829817" cy="578357"/>
            </a:xfrm>
            <a:prstGeom prst="rect">
              <a:avLst/>
            </a:prstGeom>
          </p:spPr>
        </p:pic>
      </p:grpSp>
      <p:sp>
        <p:nvSpPr>
          <p:cNvPr id="18" name="object 18"/>
          <p:cNvSpPr txBox="1"/>
          <p:nvPr/>
        </p:nvSpPr>
        <p:spPr>
          <a:xfrm>
            <a:off x="4344415" y="5474309"/>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微软雅黑"/>
                <a:cs typeface="微软雅黑"/>
              </a:rPr>
              <a:t>优化</a:t>
            </a:r>
            <a:endParaRPr sz="1800">
              <a:latin typeface="微软雅黑"/>
              <a:cs typeface="微软雅黑"/>
            </a:endParaRPr>
          </a:p>
        </p:txBody>
      </p:sp>
      <p:sp>
        <p:nvSpPr>
          <p:cNvPr id="19" name="object 19"/>
          <p:cNvSpPr txBox="1"/>
          <p:nvPr/>
        </p:nvSpPr>
        <p:spPr>
          <a:xfrm>
            <a:off x="3317494" y="5988507"/>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微软雅黑"/>
                <a:cs typeface="微软雅黑"/>
              </a:rPr>
              <a:t>多位一体</a:t>
            </a:r>
            <a:endParaRPr sz="2800">
              <a:latin typeface="微软雅黑"/>
              <a:cs typeface="微软雅黑"/>
            </a:endParaRPr>
          </a:p>
        </p:txBody>
      </p:sp>
      <p:grpSp>
        <p:nvGrpSpPr>
          <p:cNvPr id="20" name="object 20"/>
          <p:cNvGrpSpPr/>
          <p:nvPr/>
        </p:nvGrpSpPr>
        <p:grpSpPr>
          <a:xfrm>
            <a:off x="2485644" y="3343655"/>
            <a:ext cx="3333115" cy="2987040"/>
            <a:chOff x="2485644" y="3343655"/>
            <a:chExt cx="3333115" cy="2987040"/>
          </a:xfrm>
        </p:grpSpPr>
        <p:pic>
          <p:nvPicPr>
            <p:cNvPr id="21" name="object 21"/>
            <p:cNvPicPr/>
            <p:nvPr/>
          </p:nvPicPr>
          <p:blipFill>
            <a:blip r:embed="rId8" cstate="print"/>
            <a:stretch>
              <a:fillRect/>
            </a:stretch>
          </p:blipFill>
          <p:spPr>
            <a:xfrm>
              <a:off x="3596640" y="3343655"/>
              <a:ext cx="940308" cy="978408"/>
            </a:xfrm>
            <a:prstGeom prst="rect">
              <a:avLst/>
            </a:prstGeom>
          </p:spPr>
        </p:pic>
        <p:pic>
          <p:nvPicPr>
            <p:cNvPr id="22" name="object 22"/>
            <p:cNvPicPr/>
            <p:nvPr/>
          </p:nvPicPr>
          <p:blipFill>
            <a:blip r:embed="rId9" cstate="print"/>
            <a:stretch>
              <a:fillRect/>
            </a:stretch>
          </p:blipFill>
          <p:spPr>
            <a:xfrm>
              <a:off x="2485644" y="5495544"/>
              <a:ext cx="769619" cy="693420"/>
            </a:xfrm>
            <a:prstGeom prst="rect">
              <a:avLst/>
            </a:prstGeom>
          </p:spPr>
        </p:pic>
        <p:pic>
          <p:nvPicPr>
            <p:cNvPr id="23" name="object 23"/>
            <p:cNvPicPr/>
            <p:nvPr/>
          </p:nvPicPr>
          <p:blipFill>
            <a:blip r:embed="rId10" cstate="print"/>
            <a:stretch>
              <a:fillRect/>
            </a:stretch>
          </p:blipFill>
          <p:spPr>
            <a:xfrm>
              <a:off x="4660392" y="5353811"/>
              <a:ext cx="1158239" cy="976883"/>
            </a:xfrm>
            <a:prstGeom prst="rect">
              <a:avLst/>
            </a:prstGeom>
          </p:spPr>
        </p:pic>
        <p:sp>
          <p:nvSpPr>
            <p:cNvPr id="24" name="object 24"/>
            <p:cNvSpPr/>
            <p:nvPr/>
          </p:nvSpPr>
          <p:spPr>
            <a:xfrm>
              <a:off x="3547872" y="4977383"/>
              <a:ext cx="984885" cy="472440"/>
            </a:xfrm>
            <a:custGeom>
              <a:avLst/>
              <a:gdLst/>
              <a:ahLst/>
              <a:cxnLst/>
              <a:rect l="l" t="t" r="r" b="b"/>
              <a:pathLst>
                <a:path w="984885" h="472439">
                  <a:moveTo>
                    <a:pt x="492251" y="0"/>
                  </a:moveTo>
                  <a:lnTo>
                    <a:pt x="430496" y="1841"/>
                  </a:lnTo>
                  <a:lnTo>
                    <a:pt x="371032" y="7216"/>
                  </a:lnTo>
                  <a:lnTo>
                    <a:pt x="314320" y="15904"/>
                  </a:lnTo>
                  <a:lnTo>
                    <a:pt x="260822" y="27683"/>
                  </a:lnTo>
                  <a:lnTo>
                    <a:pt x="210998" y="42331"/>
                  </a:lnTo>
                  <a:lnTo>
                    <a:pt x="165310" y="59627"/>
                  </a:lnTo>
                  <a:lnTo>
                    <a:pt x="124218" y="79349"/>
                  </a:lnTo>
                  <a:lnTo>
                    <a:pt x="88183" y="101276"/>
                  </a:lnTo>
                  <a:lnTo>
                    <a:pt x="57666" y="125185"/>
                  </a:lnTo>
                  <a:lnTo>
                    <a:pt x="15031" y="178066"/>
                  </a:lnTo>
                  <a:lnTo>
                    <a:pt x="0" y="236220"/>
                  </a:lnTo>
                  <a:lnTo>
                    <a:pt x="3834" y="265844"/>
                  </a:lnTo>
                  <a:lnTo>
                    <a:pt x="33128" y="321583"/>
                  </a:lnTo>
                  <a:lnTo>
                    <a:pt x="88183" y="371163"/>
                  </a:lnTo>
                  <a:lnTo>
                    <a:pt x="124218" y="393090"/>
                  </a:lnTo>
                  <a:lnTo>
                    <a:pt x="165310" y="412812"/>
                  </a:lnTo>
                  <a:lnTo>
                    <a:pt x="210998" y="430108"/>
                  </a:lnTo>
                  <a:lnTo>
                    <a:pt x="260822" y="444756"/>
                  </a:lnTo>
                  <a:lnTo>
                    <a:pt x="314320" y="456535"/>
                  </a:lnTo>
                  <a:lnTo>
                    <a:pt x="371032" y="465223"/>
                  </a:lnTo>
                  <a:lnTo>
                    <a:pt x="430496" y="470598"/>
                  </a:lnTo>
                  <a:lnTo>
                    <a:pt x="492251" y="472440"/>
                  </a:lnTo>
                  <a:lnTo>
                    <a:pt x="554007" y="470598"/>
                  </a:lnTo>
                  <a:lnTo>
                    <a:pt x="613471" y="465223"/>
                  </a:lnTo>
                  <a:lnTo>
                    <a:pt x="670183" y="456535"/>
                  </a:lnTo>
                  <a:lnTo>
                    <a:pt x="723681" y="444756"/>
                  </a:lnTo>
                  <a:lnTo>
                    <a:pt x="773505" y="430108"/>
                  </a:lnTo>
                  <a:lnTo>
                    <a:pt x="819193" y="412812"/>
                  </a:lnTo>
                  <a:lnTo>
                    <a:pt x="860285" y="393090"/>
                  </a:lnTo>
                  <a:lnTo>
                    <a:pt x="896320" y="371163"/>
                  </a:lnTo>
                  <a:lnTo>
                    <a:pt x="926837" y="347254"/>
                  </a:lnTo>
                  <a:lnTo>
                    <a:pt x="969472" y="294373"/>
                  </a:lnTo>
                  <a:lnTo>
                    <a:pt x="984503" y="236220"/>
                  </a:lnTo>
                  <a:lnTo>
                    <a:pt x="980669" y="206595"/>
                  </a:lnTo>
                  <a:lnTo>
                    <a:pt x="951375" y="150856"/>
                  </a:lnTo>
                  <a:lnTo>
                    <a:pt x="896320" y="101276"/>
                  </a:lnTo>
                  <a:lnTo>
                    <a:pt x="860285" y="79349"/>
                  </a:lnTo>
                  <a:lnTo>
                    <a:pt x="819193" y="59627"/>
                  </a:lnTo>
                  <a:lnTo>
                    <a:pt x="773505" y="42331"/>
                  </a:lnTo>
                  <a:lnTo>
                    <a:pt x="723681" y="27683"/>
                  </a:lnTo>
                  <a:lnTo>
                    <a:pt x="670183" y="15904"/>
                  </a:lnTo>
                  <a:lnTo>
                    <a:pt x="613471" y="7216"/>
                  </a:lnTo>
                  <a:lnTo>
                    <a:pt x="554007" y="1841"/>
                  </a:lnTo>
                  <a:lnTo>
                    <a:pt x="492251" y="0"/>
                  </a:lnTo>
                  <a:close/>
                </a:path>
              </a:pathLst>
            </a:custGeom>
            <a:solidFill>
              <a:srgbClr val="17406C"/>
            </a:solidFill>
          </p:spPr>
          <p:txBody>
            <a:bodyPr wrap="square" lIns="0" tIns="0" rIns="0" bIns="0" rtlCol="0"/>
            <a:lstStyle/>
            <a:p/>
          </p:txBody>
        </p:sp>
        <p:sp>
          <p:nvSpPr>
            <p:cNvPr id="25" name="object 25"/>
            <p:cNvSpPr/>
            <p:nvPr/>
          </p:nvSpPr>
          <p:spPr>
            <a:xfrm>
              <a:off x="3547872" y="4977383"/>
              <a:ext cx="984885" cy="472440"/>
            </a:xfrm>
            <a:custGeom>
              <a:avLst/>
              <a:gdLst/>
              <a:ahLst/>
              <a:cxnLst/>
              <a:rect l="l" t="t" r="r" b="b"/>
              <a:pathLst>
                <a:path w="984885" h="472439">
                  <a:moveTo>
                    <a:pt x="0" y="236220"/>
                  </a:moveTo>
                  <a:lnTo>
                    <a:pt x="15031" y="178066"/>
                  </a:lnTo>
                  <a:lnTo>
                    <a:pt x="57666" y="125185"/>
                  </a:lnTo>
                  <a:lnTo>
                    <a:pt x="88183" y="101276"/>
                  </a:lnTo>
                  <a:lnTo>
                    <a:pt x="124218" y="79349"/>
                  </a:lnTo>
                  <a:lnTo>
                    <a:pt x="165310" y="59627"/>
                  </a:lnTo>
                  <a:lnTo>
                    <a:pt x="210998" y="42331"/>
                  </a:lnTo>
                  <a:lnTo>
                    <a:pt x="260822" y="27683"/>
                  </a:lnTo>
                  <a:lnTo>
                    <a:pt x="314320" y="15904"/>
                  </a:lnTo>
                  <a:lnTo>
                    <a:pt x="371032" y="7216"/>
                  </a:lnTo>
                  <a:lnTo>
                    <a:pt x="430496" y="1841"/>
                  </a:lnTo>
                  <a:lnTo>
                    <a:pt x="492251" y="0"/>
                  </a:lnTo>
                  <a:lnTo>
                    <a:pt x="554007" y="1841"/>
                  </a:lnTo>
                  <a:lnTo>
                    <a:pt x="613471" y="7216"/>
                  </a:lnTo>
                  <a:lnTo>
                    <a:pt x="670183" y="15904"/>
                  </a:lnTo>
                  <a:lnTo>
                    <a:pt x="723681" y="27683"/>
                  </a:lnTo>
                  <a:lnTo>
                    <a:pt x="773505" y="42331"/>
                  </a:lnTo>
                  <a:lnTo>
                    <a:pt x="819193" y="59627"/>
                  </a:lnTo>
                  <a:lnTo>
                    <a:pt x="860285" y="79349"/>
                  </a:lnTo>
                  <a:lnTo>
                    <a:pt x="896320" y="101276"/>
                  </a:lnTo>
                  <a:lnTo>
                    <a:pt x="926837" y="125185"/>
                  </a:lnTo>
                  <a:lnTo>
                    <a:pt x="969472" y="178066"/>
                  </a:lnTo>
                  <a:lnTo>
                    <a:pt x="984503" y="236220"/>
                  </a:lnTo>
                  <a:lnTo>
                    <a:pt x="980669" y="265844"/>
                  </a:lnTo>
                  <a:lnTo>
                    <a:pt x="951375" y="321583"/>
                  </a:lnTo>
                  <a:lnTo>
                    <a:pt x="896320" y="371163"/>
                  </a:lnTo>
                  <a:lnTo>
                    <a:pt x="860285" y="393090"/>
                  </a:lnTo>
                  <a:lnTo>
                    <a:pt x="819193" y="412812"/>
                  </a:lnTo>
                  <a:lnTo>
                    <a:pt x="773505" y="430108"/>
                  </a:lnTo>
                  <a:lnTo>
                    <a:pt x="723681" y="444756"/>
                  </a:lnTo>
                  <a:lnTo>
                    <a:pt x="670183" y="456535"/>
                  </a:lnTo>
                  <a:lnTo>
                    <a:pt x="613471" y="465223"/>
                  </a:lnTo>
                  <a:lnTo>
                    <a:pt x="554007" y="470598"/>
                  </a:lnTo>
                  <a:lnTo>
                    <a:pt x="492251" y="472440"/>
                  </a:lnTo>
                  <a:lnTo>
                    <a:pt x="430496" y="470598"/>
                  </a:lnTo>
                  <a:lnTo>
                    <a:pt x="371032" y="465223"/>
                  </a:lnTo>
                  <a:lnTo>
                    <a:pt x="314320" y="456535"/>
                  </a:lnTo>
                  <a:lnTo>
                    <a:pt x="260822" y="444756"/>
                  </a:lnTo>
                  <a:lnTo>
                    <a:pt x="210998" y="430108"/>
                  </a:lnTo>
                  <a:lnTo>
                    <a:pt x="165310" y="412812"/>
                  </a:lnTo>
                  <a:lnTo>
                    <a:pt x="124218" y="393090"/>
                  </a:lnTo>
                  <a:lnTo>
                    <a:pt x="88183" y="371163"/>
                  </a:lnTo>
                  <a:lnTo>
                    <a:pt x="57666" y="347254"/>
                  </a:lnTo>
                  <a:lnTo>
                    <a:pt x="15031" y="294373"/>
                  </a:lnTo>
                  <a:lnTo>
                    <a:pt x="0" y="236220"/>
                  </a:lnTo>
                  <a:close/>
                </a:path>
              </a:pathLst>
            </a:custGeom>
            <a:ln w="57912">
              <a:solidFill>
                <a:srgbClr val="FF0000"/>
              </a:solidFill>
            </a:ln>
          </p:spPr>
          <p:txBody>
            <a:bodyPr wrap="square" lIns="0" tIns="0" rIns="0" bIns="0" rtlCol="0"/>
            <a:lstStyle/>
            <a:p/>
          </p:txBody>
        </p:sp>
      </p:grpSp>
      <p:sp>
        <p:nvSpPr>
          <p:cNvPr id="26" name="object 26"/>
          <p:cNvSpPr txBox="1"/>
          <p:nvPr/>
        </p:nvSpPr>
        <p:spPr>
          <a:xfrm>
            <a:off x="3364229" y="4486690"/>
            <a:ext cx="962660" cy="1273175"/>
          </a:xfrm>
          <a:prstGeom prst="rect">
            <a:avLst/>
          </a:prstGeom>
        </p:spPr>
        <p:txBody>
          <a:bodyPr wrap="square" lIns="0" tIns="144145" rIns="0" bIns="0" rtlCol="0" vert="horz">
            <a:spAutoFit/>
          </a:bodyPr>
          <a:lstStyle/>
          <a:p>
            <a:pPr marL="492125">
              <a:lnSpc>
                <a:spcPct val="100000"/>
              </a:lnSpc>
              <a:spcBef>
                <a:spcPts val="1135"/>
              </a:spcBef>
            </a:pPr>
            <a:r>
              <a:rPr dirty="0" sz="1800" b="1">
                <a:latin typeface="微软雅黑"/>
                <a:cs typeface="微软雅黑"/>
              </a:rPr>
              <a:t>控制</a:t>
            </a:r>
            <a:endParaRPr sz="1800">
              <a:latin typeface="微软雅黑"/>
              <a:cs typeface="微软雅黑"/>
            </a:endParaRPr>
          </a:p>
          <a:p>
            <a:pPr marL="421005">
              <a:lnSpc>
                <a:spcPct val="100000"/>
              </a:lnSpc>
              <a:spcBef>
                <a:spcPts val="1155"/>
              </a:spcBef>
            </a:pPr>
            <a:r>
              <a:rPr dirty="0" sz="2000" b="1">
                <a:solidFill>
                  <a:srgbClr val="FFFFFF"/>
                </a:solidFill>
                <a:latin typeface="微软雅黑"/>
                <a:cs typeface="微软雅黑"/>
              </a:rPr>
              <a:t>建模</a:t>
            </a:r>
            <a:endParaRPr sz="2000">
              <a:latin typeface="微软雅黑"/>
              <a:cs typeface="微软雅黑"/>
            </a:endParaRPr>
          </a:p>
          <a:p>
            <a:pPr marL="12700">
              <a:lnSpc>
                <a:spcPct val="100000"/>
              </a:lnSpc>
              <a:spcBef>
                <a:spcPts val="910"/>
              </a:spcBef>
            </a:pPr>
            <a:r>
              <a:rPr dirty="0" sz="1800" b="1">
                <a:latin typeface="微软雅黑"/>
                <a:cs typeface="微软雅黑"/>
              </a:rPr>
              <a:t>仿真</a:t>
            </a:r>
            <a:endParaRPr sz="1800">
              <a:latin typeface="微软雅黑"/>
              <a:cs typeface="微软雅黑"/>
            </a:endParaRPr>
          </a:p>
        </p:txBody>
      </p:sp>
      <p:sp>
        <p:nvSpPr>
          <p:cNvPr id="28" name="object 28"/>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29" name="object 2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7" name="object 27"/>
          <p:cNvSpPr txBox="1"/>
          <p:nvPr/>
        </p:nvSpPr>
        <p:spPr>
          <a:xfrm>
            <a:off x="1524761" y="1169522"/>
            <a:ext cx="4026535" cy="2117090"/>
          </a:xfrm>
          <a:prstGeom prst="rect">
            <a:avLst/>
          </a:prstGeom>
        </p:spPr>
        <p:txBody>
          <a:bodyPr wrap="square" lIns="0" tIns="170815" rIns="0" bIns="0" rtlCol="0" vert="horz">
            <a:spAutoFit/>
          </a:bodyPr>
          <a:lstStyle/>
          <a:p>
            <a:pPr marL="355600" indent="-343535">
              <a:lnSpc>
                <a:spcPct val="100000"/>
              </a:lnSpc>
              <a:spcBef>
                <a:spcPts val="1345"/>
              </a:spcBef>
              <a:buFont typeface="Wingdings"/>
              <a:buChar char=""/>
              <a:tabLst>
                <a:tab pos="356235" algn="l"/>
              </a:tabLst>
            </a:pPr>
            <a:r>
              <a:rPr dirty="0" sz="2400" spc="-5" b="1">
                <a:solidFill>
                  <a:srgbClr val="C00000"/>
                </a:solidFill>
                <a:latin typeface="微软雅黑"/>
                <a:cs typeface="微软雅黑"/>
              </a:rPr>
              <a:t>风光火储</a:t>
            </a:r>
            <a:r>
              <a:rPr dirty="0" sz="2400" spc="-5" b="1">
                <a:latin typeface="微软雅黑"/>
                <a:cs typeface="微软雅黑"/>
              </a:rPr>
              <a:t>综合系统运行优化</a:t>
            </a:r>
            <a:endParaRPr sz="2400">
              <a:latin typeface="微软雅黑"/>
              <a:cs typeface="微软雅黑"/>
            </a:endParaRPr>
          </a:p>
          <a:p>
            <a:pPr marL="355600" indent="-343535">
              <a:lnSpc>
                <a:spcPct val="100000"/>
              </a:lnSpc>
              <a:spcBef>
                <a:spcPts val="1240"/>
              </a:spcBef>
              <a:buFont typeface="Wingdings"/>
              <a:buChar char=""/>
              <a:tabLst>
                <a:tab pos="356235" algn="l"/>
              </a:tabLst>
            </a:pPr>
            <a:r>
              <a:rPr dirty="0" sz="2400" b="1">
                <a:solidFill>
                  <a:srgbClr val="C00000"/>
                </a:solidFill>
                <a:latin typeface="微软雅黑"/>
                <a:cs typeface="微软雅黑"/>
              </a:rPr>
              <a:t>冷热电联供系统</a:t>
            </a:r>
            <a:r>
              <a:rPr dirty="0" sz="2400" b="1">
                <a:latin typeface="微软雅黑"/>
                <a:cs typeface="微软雅黑"/>
              </a:rPr>
              <a:t>节能优化</a:t>
            </a:r>
            <a:endParaRPr sz="2400">
              <a:latin typeface="微软雅黑"/>
              <a:cs typeface="微软雅黑"/>
            </a:endParaRPr>
          </a:p>
          <a:p>
            <a:pPr marL="355600" indent="-343535">
              <a:lnSpc>
                <a:spcPct val="100000"/>
              </a:lnSpc>
              <a:spcBef>
                <a:spcPts val="1235"/>
              </a:spcBef>
              <a:buFont typeface="Wingdings"/>
              <a:buChar char=""/>
              <a:tabLst>
                <a:tab pos="356235" algn="l"/>
              </a:tabLst>
            </a:pPr>
            <a:r>
              <a:rPr dirty="0" sz="2400" b="1">
                <a:solidFill>
                  <a:srgbClr val="C00000"/>
                </a:solidFill>
                <a:latin typeface="微软雅黑"/>
                <a:cs typeface="微软雅黑"/>
              </a:rPr>
              <a:t>空压机组</a:t>
            </a:r>
            <a:r>
              <a:rPr dirty="0" sz="2400" b="1">
                <a:latin typeface="微软雅黑"/>
                <a:cs typeface="微软雅黑"/>
              </a:rPr>
              <a:t>最优运行</a:t>
            </a:r>
            <a:endParaRPr sz="2400">
              <a:latin typeface="微软雅黑"/>
              <a:cs typeface="微软雅黑"/>
            </a:endParaRPr>
          </a:p>
          <a:p>
            <a:pPr marL="386715" indent="-343535">
              <a:lnSpc>
                <a:spcPct val="100000"/>
              </a:lnSpc>
              <a:spcBef>
                <a:spcPts val="1225"/>
              </a:spcBef>
              <a:buFont typeface="Wingdings"/>
              <a:buChar char=""/>
              <a:tabLst>
                <a:tab pos="387350" algn="l"/>
              </a:tabLst>
            </a:pPr>
            <a:r>
              <a:rPr dirty="0" sz="2400" spc="-5" b="1">
                <a:latin typeface="Calibri"/>
                <a:cs typeface="Calibri"/>
              </a:rPr>
              <a:t>……</a:t>
            </a:r>
            <a:endParaRPr sz="24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867600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2.6.1 </a:t>
            </a:r>
            <a:r>
              <a:rPr dirty="0" spc="-10">
                <a:solidFill>
                  <a:srgbClr val="0000CC"/>
                </a:solidFill>
              </a:rPr>
              <a:t>建模</a:t>
            </a:r>
            <a:r>
              <a:rPr dirty="0" spc="-5">
                <a:solidFill>
                  <a:srgbClr val="0000CC"/>
                </a:solidFill>
              </a:rPr>
              <a:t>：</a:t>
            </a:r>
            <a:r>
              <a:rPr dirty="0" spc="60">
                <a:solidFill>
                  <a:srgbClr val="0000CC"/>
                </a:solidFill>
              </a:rPr>
              <a:t> </a:t>
            </a:r>
            <a:r>
              <a:rPr dirty="0" spc="-10"/>
              <a:t>为优化的模化</a:t>
            </a:r>
            <a:r>
              <a:rPr dirty="0" spc="-5">
                <a:latin typeface="Tahoma"/>
                <a:cs typeface="Tahoma"/>
              </a:rPr>
              <a:t>—</a:t>
            </a:r>
            <a:r>
              <a:rPr dirty="0" spc="-5"/>
              <a:t>代数方程</a:t>
            </a:r>
          </a:p>
        </p:txBody>
      </p:sp>
      <p:pic>
        <p:nvPicPr>
          <p:cNvPr id="4" name="object 4"/>
          <p:cNvPicPr/>
          <p:nvPr/>
        </p:nvPicPr>
        <p:blipFill>
          <a:blip r:embed="rId2" cstate="print"/>
          <a:stretch>
            <a:fillRect/>
          </a:stretch>
        </p:blipFill>
        <p:spPr>
          <a:xfrm>
            <a:off x="2026920" y="1538477"/>
            <a:ext cx="5091683" cy="3242691"/>
          </a:xfrm>
          <a:prstGeom prst="rect">
            <a:avLst/>
          </a:prstGeom>
        </p:spPr>
      </p:pic>
      <p:sp>
        <p:nvSpPr>
          <p:cNvPr id="5" name="object 5"/>
          <p:cNvSpPr txBox="1"/>
          <p:nvPr/>
        </p:nvSpPr>
        <p:spPr>
          <a:xfrm>
            <a:off x="4876291" y="1811273"/>
            <a:ext cx="676910" cy="391160"/>
          </a:xfrm>
          <a:prstGeom prst="rect">
            <a:avLst/>
          </a:prstGeom>
        </p:spPr>
        <p:txBody>
          <a:bodyPr wrap="square" lIns="0" tIns="12700" rIns="0" bIns="0" rtlCol="0" vert="horz">
            <a:spAutoFit/>
          </a:bodyPr>
          <a:lstStyle/>
          <a:p>
            <a:pPr marL="12700" marR="5080" indent="55880">
              <a:lnSpc>
                <a:spcPct val="100000"/>
              </a:lnSpc>
              <a:spcBef>
                <a:spcPts val="100"/>
              </a:spcBef>
            </a:pPr>
            <a:r>
              <a:rPr dirty="0" sz="1200" b="1">
                <a:solidFill>
                  <a:srgbClr val="0000FF"/>
                </a:solidFill>
                <a:latin typeface="Times New Roman"/>
                <a:cs typeface="Times New Roman"/>
              </a:rPr>
              <a:t>Block 1:  </a:t>
            </a:r>
            <a:r>
              <a:rPr dirty="0" sz="1200" spc="-5" b="1">
                <a:solidFill>
                  <a:srgbClr val="0000FF"/>
                </a:solidFill>
                <a:latin typeface="Times New Roman"/>
                <a:cs typeface="Times New Roman"/>
              </a:rPr>
              <a:t>S</a:t>
            </a:r>
            <a:r>
              <a:rPr dirty="0" sz="1200" b="1">
                <a:solidFill>
                  <a:srgbClr val="0000FF"/>
                </a:solidFill>
                <a:latin typeface="Times New Roman"/>
                <a:cs typeface="Times New Roman"/>
              </a:rPr>
              <a:t>i</a:t>
            </a:r>
            <a:r>
              <a:rPr dirty="0" sz="1200" spc="-15" b="1">
                <a:solidFill>
                  <a:srgbClr val="0000FF"/>
                </a:solidFill>
                <a:latin typeface="Times New Roman"/>
                <a:cs typeface="Times New Roman"/>
              </a:rPr>
              <a:t>m</a:t>
            </a:r>
            <a:r>
              <a:rPr dirty="0" sz="1200" spc="-5" b="1">
                <a:solidFill>
                  <a:srgbClr val="0000FF"/>
                </a:solidFill>
                <a:latin typeface="Times New Roman"/>
                <a:cs typeface="Times New Roman"/>
              </a:rPr>
              <a:t>u</a:t>
            </a:r>
            <a:r>
              <a:rPr dirty="0" sz="1200" b="1">
                <a:solidFill>
                  <a:srgbClr val="0000FF"/>
                </a:solidFill>
                <a:latin typeface="Times New Roman"/>
                <a:cs typeface="Times New Roman"/>
              </a:rPr>
              <a:t>lator</a:t>
            </a:r>
            <a:endParaRPr sz="1200">
              <a:latin typeface="Times New Roman"/>
              <a:cs typeface="Times New Roman"/>
            </a:endParaRPr>
          </a:p>
        </p:txBody>
      </p:sp>
      <p:sp>
        <p:nvSpPr>
          <p:cNvPr id="6" name="object 6"/>
          <p:cNvSpPr txBox="1"/>
          <p:nvPr/>
        </p:nvSpPr>
        <p:spPr>
          <a:xfrm>
            <a:off x="6193663" y="1808734"/>
            <a:ext cx="718185" cy="391160"/>
          </a:xfrm>
          <a:prstGeom prst="rect">
            <a:avLst/>
          </a:prstGeom>
        </p:spPr>
        <p:txBody>
          <a:bodyPr wrap="square" lIns="0" tIns="12700" rIns="0" bIns="0" rtlCol="0" vert="horz">
            <a:spAutoFit/>
          </a:bodyPr>
          <a:lstStyle/>
          <a:p>
            <a:pPr marL="12700" marR="5080" indent="139700">
              <a:lnSpc>
                <a:spcPct val="100000"/>
              </a:lnSpc>
              <a:spcBef>
                <a:spcPts val="100"/>
              </a:spcBef>
            </a:pPr>
            <a:r>
              <a:rPr dirty="0" sz="1200" spc="-5" b="1">
                <a:solidFill>
                  <a:srgbClr val="0000FF"/>
                </a:solidFill>
                <a:latin typeface="Times New Roman"/>
                <a:cs typeface="Times New Roman"/>
              </a:rPr>
              <a:t>Model  </a:t>
            </a:r>
            <a:r>
              <a:rPr dirty="0" sz="1200" b="1">
                <a:solidFill>
                  <a:srgbClr val="0000FF"/>
                </a:solidFill>
                <a:latin typeface="Times New Roman"/>
                <a:cs typeface="Times New Roman"/>
              </a:rPr>
              <a:t>g</a:t>
            </a:r>
            <a:r>
              <a:rPr dirty="0" sz="1200" spc="-5" b="1">
                <a:solidFill>
                  <a:srgbClr val="0000FF"/>
                </a:solidFill>
                <a:latin typeface="Times New Roman"/>
                <a:cs typeface="Times New Roman"/>
              </a:rPr>
              <a:t>e</a:t>
            </a:r>
            <a:r>
              <a:rPr dirty="0" sz="1200" spc="-5" b="1">
                <a:solidFill>
                  <a:srgbClr val="0000FF"/>
                </a:solidFill>
                <a:latin typeface="Times New Roman"/>
                <a:cs typeface="Times New Roman"/>
              </a:rPr>
              <a:t>n</a:t>
            </a:r>
            <a:r>
              <a:rPr dirty="0" sz="1200" spc="-5" b="1">
                <a:solidFill>
                  <a:srgbClr val="0000FF"/>
                </a:solidFill>
                <a:latin typeface="Times New Roman"/>
                <a:cs typeface="Times New Roman"/>
              </a:rPr>
              <a:t>er</a:t>
            </a:r>
            <a:r>
              <a:rPr dirty="0" sz="1200" b="1">
                <a:solidFill>
                  <a:srgbClr val="0000FF"/>
                </a:solidFill>
                <a:latin typeface="Times New Roman"/>
                <a:cs typeface="Times New Roman"/>
              </a:rPr>
              <a:t>ation</a:t>
            </a:r>
            <a:endParaRPr sz="1200">
              <a:latin typeface="Times New Roman"/>
              <a:cs typeface="Times New Roman"/>
            </a:endParaRPr>
          </a:p>
        </p:txBody>
      </p:sp>
      <p:sp>
        <p:nvSpPr>
          <p:cNvPr id="7" name="object 7"/>
          <p:cNvSpPr txBox="1"/>
          <p:nvPr/>
        </p:nvSpPr>
        <p:spPr>
          <a:xfrm>
            <a:off x="4876291" y="2956305"/>
            <a:ext cx="676910" cy="391795"/>
          </a:xfrm>
          <a:prstGeom prst="rect">
            <a:avLst/>
          </a:prstGeom>
        </p:spPr>
        <p:txBody>
          <a:bodyPr wrap="square" lIns="0" tIns="12700" rIns="0" bIns="0" rtlCol="0" vert="horz">
            <a:spAutoFit/>
          </a:bodyPr>
          <a:lstStyle/>
          <a:p>
            <a:pPr marL="68580">
              <a:lnSpc>
                <a:spcPct val="100000"/>
              </a:lnSpc>
              <a:spcBef>
                <a:spcPts val="100"/>
              </a:spcBef>
            </a:pPr>
            <a:r>
              <a:rPr dirty="0" sz="1200" b="1">
                <a:solidFill>
                  <a:srgbClr val="F60000"/>
                </a:solidFill>
                <a:latin typeface="Times New Roman"/>
                <a:cs typeface="Times New Roman"/>
              </a:rPr>
              <a:t>Block</a:t>
            </a:r>
            <a:r>
              <a:rPr dirty="0" sz="1200" spc="-100" b="1">
                <a:solidFill>
                  <a:srgbClr val="F60000"/>
                </a:solidFill>
                <a:latin typeface="Times New Roman"/>
                <a:cs typeface="Times New Roman"/>
              </a:rPr>
              <a:t> </a:t>
            </a:r>
            <a:r>
              <a:rPr dirty="0" sz="1200" b="1">
                <a:solidFill>
                  <a:srgbClr val="F60000"/>
                </a:solidFill>
                <a:latin typeface="Times New Roman"/>
                <a:cs typeface="Times New Roman"/>
              </a:rPr>
              <a:t>2:</a:t>
            </a:r>
            <a:endParaRPr sz="1200">
              <a:latin typeface="Times New Roman"/>
              <a:cs typeface="Times New Roman"/>
            </a:endParaRPr>
          </a:p>
          <a:p>
            <a:pPr marL="12700">
              <a:lnSpc>
                <a:spcPct val="100000"/>
              </a:lnSpc>
            </a:pPr>
            <a:r>
              <a:rPr dirty="0" sz="1200" spc="-5" b="1">
                <a:solidFill>
                  <a:srgbClr val="F60000"/>
                </a:solidFill>
                <a:latin typeface="Times New Roman"/>
                <a:cs typeface="Times New Roman"/>
              </a:rPr>
              <a:t>Simulator</a:t>
            </a:r>
            <a:endParaRPr sz="1200">
              <a:latin typeface="Times New Roman"/>
              <a:cs typeface="Times New Roman"/>
            </a:endParaRPr>
          </a:p>
        </p:txBody>
      </p:sp>
      <p:sp>
        <p:nvSpPr>
          <p:cNvPr id="8" name="object 8"/>
          <p:cNvSpPr txBox="1"/>
          <p:nvPr/>
        </p:nvSpPr>
        <p:spPr>
          <a:xfrm>
            <a:off x="6193663" y="2953892"/>
            <a:ext cx="718185" cy="391160"/>
          </a:xfrm>
          <a:prstGeom prst="rect">
            <a:avLst/>
          </a:prstGeom>
        </p:spPr>
        <p:txBody>
          <a:bodyPr wrap="square" lIns="0" tIns="12700" rIns="0" bIns="0" rtlCol="0" vert="horz">
            <a:spAutoFit/>
          </a:bodyPr>
          <a:lstStyle/>
          <a:p>
            <a:pPr marL="12700" marR="5080" indent="139700">
              <a:lnSpc>
                <a:spcPct val="100000"/>
              </a:lnSpc>
              <a:spcBef>
                <a:spcPts val="100"/>
              </a:spcBef>
            </a:pPr>
            <a:r>
              <a:rPr dirty="0" sz="1200" spc="-5" b="1">
                <a:solidFill>
                  <a:srgbClr val="F60000"/>
                </a:solidFill>
                <a:latin typeface="Times New Roman"/>
                <a:cs typeface="Times New Roman"/>
              </a:rPr>
              <a:t>Model  </a:t>
            </a:r>
            <a:r>
              <a:rPr dirty="0" sz="1200" b="1">
                <a:solidFill>
                  <a:srgbClr val="F60000"/>
                </a:solidFill>
                <a:latin typeface="Times New Roman"/>
                <a:cs typeface="Times New Roman"/>
              </a:rPr>
              <a:t>g</a:t>
            </a:r>
            <a:r>
              <a:rPr dirty="0" sz="1200" spc="-5" b="1">
                <a:solidFill>
                  <a:srgbClr val="F60000"/>
                </a:solidFill>
                <a:latin typeface="Times New Roman"/>
                <a:cs typeface="Times New Roman"/>
              </a:rPr>
              <a:t>e</a:t>
            </a:r>
            <a:r>
              <a:rPr dirty="0" sz="1200" spc="-5" b="1">
                <a:solidFill>
                  <a:srgbClr val="F60000"/>
                </a:solidFill>
                <a:latin typeface="Times New Roman"/>
                <a:cs typeface="Times New Roman"/>
              </a:rPr>
              <a:t>n</a:t>
            </a:r>
            <a:r>
              <a:rPr dirty="0" sz="1200" spc="-5" b="1">
                <a:solidFill>
                  <a:srgbClr val="F60000"/>
                </a:solidFill>
                <a:latin typeface="Times New Roman"/>
                <a:cs typeface="Times New Roman"/>
              </a:rPr>
              <a:t>er</a:t>
            </a:r>
            <a:r>
              <a:rPr dirty="0" sz="1200" b="1">
                <a:solidFill>
                  <a:srgbClr val="F60000"/>
                </a:solidFill>
                <a:latin typeface="Times New Roman"/>
                <a:cs typeface="Times New Roman"/>
              </a:rPr>
              <a:t>ation</a:t>
            </a:r>
            <a:endParaRPr sz="1200">
              <a:latin typeface="Times New Roman"/>
              <a:cs typeface="Times New Roman"/>
            </a:endParaRPr>
          </a:p>
        </p:txBody>
      </p:sp>
      <p:sp>
        <p:nvSpPr>
          <p:cNvPr id="9" name="object 9"/>
          <p:cNvSpPr txBox="1"/>
          <p:nvPr/>
        </p:nvSpPr>
        <p:spPr>
          <a:xfrm>
            <a:off x="4876291" y="4101845"/>
            <a:ext cx="676910" cy="391160"/>
          </a:xfrm>
          <a:prstGeom prst="rect">
            <a:avLst/>
          </a:prstGeom>
        </p:spPr>
        <p:txBody>
          <a:bodyPr wrap="square" lIns="0" tIns="12700" rIns="0" bIns="0" rtlCol="0" vert="horz">
            <a:spAutoFit/>
          </a:bodyPr>
          <a:lstStyle/>
          <a:p>
            <a:pPr marL="12700" marR="5080" indent="55880">
              <a:lnSpc>
                <a:spcPct val="100000"/>
              </a:lnSpc>
              <a:spcBef>
                <a:spcPts val="100"/>
              </a:spcBef>
            </a:pPr>
            <a:r>
              <a:rPr dirty="0" sz="1200" b="1">
                <a:solidFill>
                  <a:srgbClr val="009900"/>
                </a:solidFill>
                <a:latin typeface="Times New Roman"/>
                <a:cs typeface="Times New Roman"/>
              </a:rPr>
              <a:t>Block 3:  </a:t>
            </a:r>
            <a:r>
              <a:rPr dirty="0" sz="1200" spc="-5" b="1">
                <a:solidFill>
                  <a:srgbClr val="009900"/>
                </a:solidFill>
                <a:latin typeface="Times New Roman"/>
                <a:cs typeface="Times New Roman"/>
              </a:rPr>
              <a:t>S</a:t>
            </a:r>
            <a:r>
              <a:rPr dirty="0" sz="1200" b="1">
                <a:solidFill>
                  <a:srgbClr val="009900"/>
                </a:solidFill>
                <a:latin typeface="Times New Roman"/>
                <a:cs typeface="Times New Roman"/>
              </a:rPr>
              <a:t>i</a:t>
            </a:r>
            <a:r>
              <a:rPr dirty="0" sz="1200" spc="-15" b="1">
                <a:solidFill>
                  <a:srgbClr val="009900"/>
                </a:solidFill>
                <a:latin typeface="Times New Roman"/>
                <a:cs typeface="Times New Roman"/>
              </a:rPr>
              <a:t>m</a:t>
            </a:r>
            <a:r>
              <a:rPr dirty="0" sz="1200" spc="-5" b="1">
                <a:solidFill>
                  <a:srgbClr val="009900"/>
                </a:solidFill>
                <a:latin typeface="Times New Roman"/>
                <a:cs typeface="Times New Roman"/>
              </a:rPr>
              <a:t>u</a:t>
            </a:r>
            <a:r>
              <a:rPr dirty="0" sz="1200" b="1">
                <a:solidFill>
                  <a:srgbClr val="009900"/>
                </a:solidFill>
                <a:latin typeface="Times New Roman"/>
                <a:cs typeface="Times New Roman"/>
              </a:rPr>
              <a:t>lator</a:t>
            </a:r>
            <a:endParaRPr sz="1200">
              <a:latin typeface="Times New Roman"/>
              <a:cs typeface="Times New Roman"/>
            </a:endParaRPr>
          </a:p>
        </p:txBody>
      </p:sp>
      <p:sp>
        <p:nvSpPr>
          <p:cNvPr id="10" name="object 10"/>
          <p:cNvSpPr txBox="1"/>
          <p:nvPr/>
        </p:nvSpPr>
        <p:spPr>
          <a:xfrm>
            <a:off x="6193663" y="4099305"/>
            <a:ext cx="718185" cy="391160"/>
          </a:xfrm>
          <a:prstGeom prst="rect">
            <a:avLst/>
          </a:prstGeom>
        </p:spPr>
        <p:txBody>
          <a:bodyPr wrap="square" lIns="0" tIns="12700" rIns="0" bIns="0" rtlCol="0" vert="horz">
            <a:spAutoFit/>
          </a:bodyPr>
          <a:lstStyle/>
          <a:p>
            <a:pPr marL="12700" marR="5080" indent="139700">
              <a:lnSpc>
                <a:spcPct val="100000"/>
              </a:lnSpc>
              <a:spcBef>
                <a:spcPts val="100"/>
              </a:spcBef>
            </a:pPr>
            <a:r>
              <a:rPr dirty="0" sz="1200" spc="-5" b="1">
                <a:solidFill>
                  <a:srgbClr val="009900"/>
                </a:solidFill>
                <a:latin typeface="Times New Roman"/>
                <a:cs typeface="Times New Roman"/>
              </a:rPr>
              <a:t>Model  </a:t>
            </a:r>
            <a:r>
              <a:rPr dirty="0" sz="1200" b="1">
                <a:solidFill>
                  <a:srgbClr val="009900"/>
                </a:solidFill>
                <a:latin typeface="Times New Roman"/>
                <a:cs typeface="Times New Roman"/>
              </a:rPr>
              <a:t>g</a:t>
            </a:r>
            <a:r>
              <a:rPr dirty="0" sz="1200" spc="-5" b="1">
                <a:solidFill>
                  <a:srgbClr val="009900"/>
                </a:solidFill>
                <a:latin typeface="Times New Roman"/>
                <a:cs typeface="Times New Roman"/>
              </a:rPr>
              <a:t>e</a:t>
            </a:r>
            <a:r>
              <a:rPr dirty="0" sz="1200" spc="-5" b="1">
                <a:solidFill>
                  <a:srgbClr val="009900"/>
                </a:solidFill>
                <a:latin typeface="Times New Roman"/>
                <a:cs typeface="Times New Roman"/>
              </a:rPr>
              <a:t>n</a:t>
            </a:r>
            <a:r>
              <a:rPr dirty="0" sz="1200" spc="-5" b="1">
                <a:solidFill>
                  <a:srgbClr val="009900"/>
                </a:solidFill>
                <a:latin typeface="Times New Roman"/>
                <a:cs typeface="Times New Roman"/>
              </a:rPr>
              <a:t>er</a:t>
            </a:r>
            <a:r>
              <a:rPr dirty="0" sz="1200" b="1">
                <a:solidFill>
                  <a:srgbClr val="009900"/>
                </a:solidFill>
                <a:latin typeface="Times New Roman"/>
                <a:cs typeface="Times New Roman"/>
              </a:rPr>
              <a:t>ation</a:t>
            </a:r>
            <a:endParaRPr sz="1200">
              <a:latin typeface="Times New Roman"/>
              <a:cs typeface="Times New Roman"/>
            </a:endParaRPr>
          </a:p>
        </p:txBody>
      </p:sp>
      <p:grpSp>
        <p:nvGrpSpPr>
          <p:cNvPr id="11" name="object 11"/>
          <p:cNvGrpSpPr/>
          <p:nvPr/>
        </p:nvGrpSpPr>
        <p:grpSpPr>
          <a:xfrm>
            <a:off x="1292352" y="1085088"/>
            <a:ext cx="8150859" cy="3242310"/>
            <a:chOff x="1292352" y="1085088"/>
            <a:chExt cx="8150859" cy="3242310"/>
          </a:xfrm>
        </p:grpSpPr>
        <p:pic>
          <p:nvPicPr>
            <p:cNvPr id="12" name="object 12"/>
            <p:cNvPicPr/>
            <p:nvPr/>
          </p:nvPicPr>
          <p:blipFill>
            <a:blip r:embed="rId3" cstate="print"/>
            <a:stretch>
              <a:fillRect/>
            </a:stretch>
          </p:blipFill>
          <p:spPr>
            <a:xfrm>
              <a:off x="2526791" y="3581400"/>
              <a:ext cx="124968" cy="88392"/>
            </a:xfrm>
            <a:prstGeom prst="rect">
              <a:avLst/>
            </a:prstGeom>
          </p:spPr>
        </p:pic>
        <p:sp>
          <p:nvSpPr>
            <p:cNvPr id="13" name="object 13"/>
            <p:cNvSpPr/>
            <p:nvPr/>
          </p:nvSpPr>
          <p:spPr>
            <a:xfrm>
              <a:off x="2526791" y="3581400"/>
              <a:ext cx="125095" cy="88900"/>
            </a:xfrm>
            <a:custGeom>
              <a:avLst/>
              <a:gdLst/>
              <a:ahLst/>
              <a:cxnLst/>
              <a:rect l="l" t="t" r="r" b="b"/>
              <a:pathLst>
                <a:path w="125094" h="88900">
                  <a:moveTo>
                    <a:pt x="0" y="88392"/>
                  </a:moveTo>
                  <a:lnTo>
                    <a:pt x="62483" y="0"/>
                  </a:lnTo>
                  <a:lnTo>
                    <a:pt x="124968" y="88392"/>
                  </a:lnTo>
                  <a:lnTo>
                    <a:pt x="0" y="88392"/>
                  </a:lnTo>
                  <a:close/>
                </a:path>
              </a:pathLst>
            </a:custGeom>
            <a:ln w="3175">
              <a:solidFill>
                <a:srgbClr val="000000"/>
              </a:solidFill>
            </a:ln>
          </p:spPr>
          <p:txBody>
            <a:bodyPr wrap="square" lIns="0" tIns="0" rIns="0" bIns="0" rtlCol="0"/>
            <a:lstStyle/>
            <a:p/>
          </p:txBody>
        </p:sp>
        <p:pic>
          <p:nvPicPr>
            <p:cNvPr id="14" name="object 14"/>
            <p:cNvPicPr/>
            <p:nvPr/>
          </p:nvPicPr>
          <p:blipFill>
            <a:blip r:embed="rId4" cstate="print"/>
            <a:stretch>
              <a:fillRect/>
            </a:stretch>
          </p:blipFill>
          <p:spPr>
            <a:xfrm>
              <a:off x="2526791" y="3528060"/>
              <a:ext cx="124968" cy="121919"/>
            </a:xfrm>
            <a:prstGeom prst="rect">
              <a:avLst/>
            </a:prstGeom>
          </p:spPr>
        </p:pic>
        <p:sp>
          <p:nvSpPr>
            <p:cNvPr id="15" name="object 15"/>
            <p:cNvSpPr/>
            <p:nvPr/>
          </p:nvSpPr>
          <p:spPr>
            <a:xfrm>
              <a:off x="2526791" y="3528060"/>
              <a:ext cx="125095" cy="121920"/>
            </a:xfrm>
            <a:custGeom>
              <a:avLst/>
              <a:gdLst/>
              <a:ahLst/>
              <a:cxnLst/>
              <a:rect l="l" t="t" r="r" b="b"/>
              <a:pathLst>
                <a:path w="125094" h="121920">
                  <a:moveTo>
                    <a:pt x="0" y="60960"/>
                  </a:moveTo>
                  <a:lnTo>
                    <a:pt x="4905" y="37236"/>
                  </a:lnTo>
                  <a:lnTo>
                    <a:pt x="18287" y="17859"/>
                  </a:lnTo>
                  <a:lnTo>
                    <a:pt x="38147" y="4792"/>
                  </a:lnTo>
                  <a:lnTo>
                    <a:pt x="62483" y="0"/>
                  </a:lnTo>
                  <a:lnTo>
                    <a:pt x="86820" y="4792"/>
                  </a:lnTo>
                  <a:lnTo>
                    <a:pt x="106679" y="17859"/>
                  </a:lnTo>
                  <a:lnTo>
                    <a:pt x="120062" y="37236"/>
                  </a:lnTo>
                  <a:lnTo>
                    <a:pt x="124968" y="60960"/>
                  </a:lnTo>
                  <a:lnTo>
                    <a:pt x="120062" y="84683"/>
                  </a:lnTo>
                  <a:lnTo>
                    <a:pt x="106680" y="104060"/>
                  </a:lnTo>
                  <a:lnTo>
                    <a:pt x="86820" y="117127"/>
                  </a:lnTo>
                  <a:lnTo>
                    <a:pt x="62483" y="121919"/>
                  </a:lnTo>
                  <a:lnTo>
                    <a:pt x="38147" y="117127"/>
                  </a:lnTo>
                  <a:lnTo>
                    <a:pt x="18287" y="104060"/>
                  </a:lnTo>
                  <a:lnTo>
                    <a:pt x="4905" y="84683"/>
                  </a:lnTo>
                  <a:lnTo>
                    <a:pt x="0" y="60960"/>
                  </a:lnTo>
                  <a:close/>
                </a:path>
              </a:pathLst>
            </a:custGeom>
            <a:ln w="3175">
              <a:solidFill>
                <a:srgbClr val="000000"/>
              </a:solidFill>
            </a:ln>
          </p:spPr>
          <p:txBody>
            <a:bodyPr wrap="square" lIns="0" tIns="0" rIns="0" bIns="0" rtlCol="0"/>
            <a:lstStyle/>
            <a:p/>
          </p:txBody>
        </p:sp>
        <p:sp>
          <p:nvSpPr>
            <p:cNvPr id="16" name="object 16"/>
            <p:cNvSpPr/>
            <p:nvPr/>
          </p:nvSpPr>
          <p:spPr>
            <a:xfrm>
              <a:off x="2424684" y="3519677"/>
              <a:ext cx="161290" cy="108585"/>
            </a:xfrm>
            <a:custGeom>
              <a:avLst/>
              <a:gdLst/>
              <a:ahLst/>
              <a:cxnLst/>
              <a:rect l="l" t="t" r="r" b="b"/>
              <a:pathLst>
                <a:path w="161289" h="108585">
                  <a:moveTo>
                    <a:pt x="84582" y="32131"/>
                  </a:moveTo>
                  <a:lnTo>
                    <a:pt x="84582" y="108331"/>
                  </a:lnTo>
                  <a:lnTo>
                    <a:pt x="140970" y="80137"/>
                  </a:lnTo>
                  <a:lnTo>
                    <a:pt x="97282" y="80137"/>
                  </a:lnTo>
                  <a:lnTo>
                    <a:pt x="97282" y="60325"/>
                  </a:lnTo>
                  <a:lnTo>
                    <a:pt x="140969" y="60325"/>
                  </a:lnTo>
                  <a:lnTo>
                    <a:pt x="84582" y="32131"/>
                  </a:lnTo>
                  <a:close/>
                </a:path>
                <a:path w="161289" h="108585">
                  <a:moveTo>
                    <a:pt x="19812" y="0"/>
                  </a:moveTo>
                  <a:lnTo>
                    <a:pt x="0" y="0"/>
                  </a:lnTo>
                  <a:lnTo>
                    <a:pt x="0" y="80137"/>
                  </a:lnTo>
                  <a:lnTo>
                    <a:pt x="84582" y="80137"/>
                  </a:lnTo>
                  <a:lnTo>
                    <a:pt x="84582" y="70231"/>
                  </a:lnTo>
                  <a:lnTo>
                    <a:pt x="19812" y="70231"/>
                  </a:lnTo>
                  <a:lnTo>
                    <a:pt x="9906" y="60325"/>
                  </a:lnTo>
                  <a:lnTo>
                    <a:pt x="19812" y="60325"/>
                  </a:lnTo>
                  <a:lnTo>
                    <a:pt x="19812" y="0"/>
                  </a:lnTo>
                  <a:close/>
                </a:path>
                <a:path w="161289" h="108585">
                  <a:moveTo>
                    <a:pt x="140969" y="60325"/>
                  </a:moveTo>
                  <a:lnTo>
                    <a:pt x="97282" y="60325"/>
                  </a:lnTo>
                  <a:lnTo>
                    <a:pt x="97282" y="80137"/>
                  </a:lnTo>
                  <a:lnTo>
                    <a:pt x="140970" y="80137"/>
                  </a:lnTo>
                  <a:lnTo>
                    <a:pt x="160782" y="70231"/>
                  </a:lnTo>
                  <a:lnTo>
                    <a:pt x="140969" y="60325"/>
                  </a:lnTo>
                  <a:close/>
                </a:path>
                <a:path w="161289" h="108585">
                  <a:moveTo>
                    <a:pt x="19812" y="60325"/>
                  </a:moveTo>
                  <a:lnTo>
                    <a:pt x="9906" y="60325"/>
                  </a:lnTo>
                  <a:lnTo>
                    <a:pt x="19812" y="70231"/>
                  </a:lnTo>
                  <a:lnTo>
                    <a:pt x="19812" y="60325"/>
                  </a:lnTo>
                  <a:close/>
                </a:path>
                <a:path w="161289" h="108585">
                  <a:moveTo>
                    <a:pt x="84582" y="60325"/>
                  </a:moveTo>
                  <a:lnTo>
                    <a:pt x="19812" y="60325"/>
                  </a:lnTo>
                  <a:lnTo>
                    <a:pt x="19812" y="70231"/>
                  </a:lnTo>
                  <a:lnTo>
                    <a:pt x="84582" y="70231"/>
                  </a:lnTo>
                  <a:lnTo>
                    <a:pt x="84582" y="60325"/>
                  </a:lnTo>
                  <a:close/>
                </a:path>
              </a:pathLst>
            </a:custGeom>
            <a:solidFill>
              <a:srgbClr val="000000"/>
            </a:solidFill>
          </p:spPr>
          <p:txBody>
            <a:bodyPr wrap="square" lIns="0" tIns="0" rIns="0" bIns="0" rtlCol="0"/>
            <a:lstStyle/>
            <a:p/>
          </p:txBody>
        </p:sp>
        <p:pic>
          <p:nvPicPr>
            <p:cNvPr id="17" name="object 17"/>
            <p:cNvPicPr/>
            <p:nvPr/>
          </p:nvPicPr>
          <p:blipFill>
            <a:blip r:embed="rId5" cstate="print"/>
            <a:stretch>
              <a:fillRect/>
            </a:stretch>
          </p:blipFill>
          <p:spPr>
            <a:xfrm>
              <a:off x="2131949" y="3522726"/>
              <a:ext cx="188340" cy="85851"/>
            </a:xfrm>
            <a:prstGeom prst="rect">
              <a:avLst/>
            </a:prstGeom>
          </p:spPr>
        </p:pic>
        <p:sp>
          <p:nvSpPr>
            <p:cNvPr id="18" name="object 18"/>
            <p:cNvSpPr/>
            <p:nvPr/>
          </p:nvSpPr>
          <p:spPr>
            <a:xfrm>
              <a:off x="2594610" y="3121914"/>
              <a:ext cx="389255" cy="417195"/>
            </a:xfrm>
            <a:custGeom>
              <a:avLst/>
              <a:gdLst/>
              <a:ahLst/>
              <a:cxnLst/>
              <a:rect l="l" t="t" r="r" b="b"/>
              <a:pathLst>
                <a:path w="389255" h="417195">
                  <a:moveTo>
                    <a:pt x="184657" y="397383"/>
                  </a:moveTo>
                  <a:lnTo>
                    <a:pt x="0" y="397383"/>
                  </a:lnTo>
                  <a:lnTo>
                    <a:pt x="0" y="417195"/>
                  </a:lnTo>
                  <a:lnTo>
                    <a:pt x="204469" y="417195"/>
                  </a:lnTo>
                  <a:lnTo>
                    <a:pt x="204469" y="407288"/>
                  </a:lnTo>
                  <a:lnTo>
                    <a:pt x="184657" y="407288"/>
                  </a:lnTo>
                  <a:lnTo>
                    <a:pt x="184657" y="397383"/>
                  </a:lnTo>
                  <a:close/>
                </a:path>
                <a:path w="389255" h="417195">
                  <a:moveTo>
                    <a:pt x="313054" y="28194"/>
                  </a:moveTo>
                  <a:lnTo>
                    <a:pt x="184657" y="28194"/>
                  </a:lnTo>
                  <a:lnTo>
                    <a:pt x="184657" y="407288"/>
                  </a:lnTo>
                  <a:lnTo>
                    <a:pt x="194563" y="397383"/>
                  </a:lnTo>
                  <a:lnTo>
                    <a:pt x="204469" y="397383"/>
                  </a:lnTo>
                  <a:lnTo>
                    <a:pt x="204469" y="48006"/>
                  </a:lnTo>
                  <a:lnTo>
                    <a:pt x="194563" y="48006"/>
                  </a:lnTo>
                  <a:lnTo>
                    <a:pt x="204469" y="38100"/>
                  </a:lnTo>
                  <a:lnTo>
                    <a:pt x="313054" y="38100"/>
                  </a:lnTo>
                  <a:lnTo>
                    <a:pt x="313054" y="28194"/>
                  </a:lnTo>
                  <a:close/>
                </a:path>
                <a:path w="389255" h="417195">
                  <a:moveTo>
                    <a:pt x="204469" y="397383"/>
                  </a:moveTo>
                  <a:lnTo>
                    <a:pt x="194563" y="397383"/>
                  </a:lnTo>
                  <a:lnTo>
                    <a:pt x="184657" y="407288"/>
                  </a:lnTo>
                  <a:lnTo>
                    <a:pt x="204469" y="407288"/>
                  </a:lnTo>
                  <a:lnTo>
                    <a:pt x="204469" y="397383"/>
                  </a:lnTo>
                  <a:close/>
                </a:path>
                <a:path w="389255" h="417195">
                  <a:moveTo>
                    <a:pt x="313054" y="0"/>
                  </a:moveTo>
                  <a:lnTo>
                    <a:pt x="313054" y="76200"/>
                  </a:lnTo>
                  <a:lnTo>
                    <a:pt x="369442" y="48006"/>
                  </a:lnTo>
                  <a:lnTo>
                    <a:pt x="325754" y="48006"/>
                  </a:lnTo>
                  <a:lnTo>
                    <a:pt x="325754" y="28194"/>
                  </a:lnTo>
                  <a:lnTo>
                    <a:pt x="369443" y="28194"/>
                  </a:lnTo>
                  <a:lnTo>
                    <a:pt x="313054" y="0"/>
                  </a:lnTo>
                  <a:close/>
                </a:path>
                <a:path w="389255" h="417195">
                  <a:moveTo>
                    <a:pt x="204469" y="38100"/>
                  </a:moveTo>
                  <a:lnTo>
                    <a:pt x="194563" y="48006"/>
                  </a:lnTo>
                  <a:lnTo>
                    <a:pt x="204469" y="48006"/>
                  </a:lnTo>
                  <a:lnTo>
                    <a:pt x="204469" y="38100"/>
                  </a:lnTo>
                  <a:close/>
                </a:path>
                <a:path w="389255" h="417195">
                  <a:moveTo>
                    <a:pt x="313054" y="38100"/>
                  </a:moveTo>
                  <a:lnTo>
                    <a:pt x="204469" y="38100"/>
                  </a:lnTo>
                  <a:lnTo>
                    <a:pt x="204469" y="48006"/>
                  </a:lnTo>
                  <a:lnTo>
                    <a:pt x="313054" y="48006"/>
                  </a:lnTo>
                  <a:lnTo>
                    <a:pt x="313054" y="38100"/>
                  </a:lnTo>
                  <a:close/>
                </a:path>
                <a:path w="389255" h="417195">
                  <a:moveTo>
                    <a:pt x="369443" y="28194"/>
                  </a:moveTo>
                  <a:lnTo>
                    <a:pt x="325754" y="28194"/>
                  </a:lnTo>
                  <a:lnTo>
                    <a:pt x="325754" y="48006"/>
                  </a:lnTo>
                  <a:lnTo>
                    <a:pt x="369442" y="48006"/>
                  </a:lnTo>
                  <a:lnTo>
                    <a:pt x="389254" y="38100"/>
                  </a:lnTo>
                  <a:lnTo>
                    <a:pt x="369443" y="28194"/>
                  </a:lnTo>
                  <a:close/>
                </a:path>
              </a:pathLst>
            </a:custGeom>
            <a:solidFill>
              <a:srgbClr val="000000"/>
            </a:solidFill>
          </p:spPr>
          <p:txBody>
            <a:bodyPr wrap="square" lIns="0" tIns="0" rIns="0" bIns="0" rtlCol="0"/>
            <a:lstStyle/>
            <a:p/>
          </p:txBody>
        </p:sp>
        <p:pic>
          <p:nvPicPr>
            <p:cNvPr id="19" name="object 19"/>
            <p:cNvPicPr/>
            <p:nvPr/>
          </p:nvPicPr>
          <p:blipFill>
            <a:blip r:embed="rId6" cstate="print"/>
            <a:stretch>
              <a:fillRect/>
            </a:stretch>
          </p:blipFill>
          <p:spPr>
            <a:xfrm>
              <a:off x="2715768" y="2659380"/>
              <a:ext cx="60959" cy="129540"/>
            </a:xfrm>
            <a:prstGeom prst="rect">
              <a:avLst/>
            </a:prstGeom>
          </p:spPr>
        </p:pic>
        <p:sp>
          <p:nvSpPr>
            <p:cNvPr id="20" name="object 20"/>
            <p:cNvSpPr/>
            <p:nvPr/>
          </p:nvSpPr>
          <p:spPr>
            <a:xfrm>
              <a:off x="2715768" y="2659380"/>
              <a:ext cx="60960" cy="129539"/>
            </a:xfrm>
            <a:custGeom>
              <a:avLst/>
              <a:gdLst/>
              <a:ahLst/>
              <a:cxnLst/>
              <a:rect l="l" t="t" r="r" b="b"/>
              <a:pathLst>
                <a:path w="60960" h="129539">
                  <a:moveTo>
                    <a:pt x="60959" y="129540"/>
                  </a:moveTo>
                  <a:lnTo>
                    <a:pt x="0" y="64770"/>
                  </a:lnTo>
                  <a:lnTo>
                    <a:pt x="60959" y="0"/>
                  </a:lnTo>
                  <a:lnTo>
                    <a:pt x="60959" y="129540"/>
                  </a:lnTo>
                  <a:close/>
                </a:path>
              </a:pathLst>
            </a:custGeom>
            <a:ln w="3175">
              <a:solidFill>
                <a:srgbClr val="000000"/>
              </a:solidFill>
            </a:ln>
          </p:spPr>
          <p:txBody>
            <a:bodyPr wrap="square" lIns="0" tIns="0" rIns="0" bIns="0" rtlCol="0"/>
            <a:lstStyle/>
            <a:p/>
          </p:txBody>
        </p:sp>
        <p:pic>
          <p:nvPicPr>
            <p:cNvPr id="21" name="object 21"/>
            <p:cNvPicPr/>
            <p:nvPr/>
          </p:nvPicPr>
          <p:blipFill>
            <a:blip r:embed="rId7" cstate="print"/>
            <a:stretch>
              <a:fillRect/>
            </a:stretch>
          </p:blipFill>
          <p:spPr>
            <a:xfrm>
              <a:off x="3219450" y="3122041"/>
              <a:ext cx="138302" cy="76200"/>
            </a:xfrm>
            <a:prstGeom prst="rect">
              <a:avLst/>
            </a:prstGeom>
          </p:spPr>
        </p:pic>
        <p:pic>
          <p:nvPicPr>
            <p:cNvPr id="22" name="object 22"/>
            <p:cNvPicPr/>
            <p:nvPr/>
          </p:nvPicPr>
          <p:blipFill>
            <a:blip r:embed="rId8" cstate="print"/>
            <a:stretch>
              <a:fillRect/>
            </a:stretch>
          </p:blipFill>
          <p:spPr>
            <a:xfrm>
              <a:off x="2253996" y="2775204"/>
              <a:ext cx="210312" cy="768096"/>
            </a:xfrm>
            <a:prstGeom prst="rect">
              <a:avLst/>
            </a:prstGeom>
          </p:spPr>
        </p:pic>
        <p:sp>
          <p:nvSpPr>
            <p:cNvPr id="23" name="object 23"/>
            <p:cNvSpPr/>
            <p:nvPr/>
          </p:nvSpPr>
          <p:spPr>
            <a:xfrm>
              <a:off x="2253996" y="2775204"/>
              <a:ext cx="210820" cy="768350"/>
            </a:xfrm>
            <a:custGeom>
              <a:avLst/>
              <a:gdLst/>
              <a:ahLst/>
              <a:cxnLst/>
              <a:rect l="l" t="t" r="r" b="b"/>
              <a:pathLst>
                <a:path w="210819" h="768350">
                  <a:moveTo>
                    <a:pt x="0" y="89535"/>
                  </a:moveTo>
                  <a:lnTo>
                    <a:pt x="7042" y="54703"/>
                  </a:lnTo>
                  <a:lnTo>
                    <a:pt x="26241" y="26241"/>
                  </a:lnTo>
                  <a:lnTo>
                    <a:pt x="54703" y="7042"/>
                  </a:lnTo>
                  <a:lnTo>
                    <a:pt x="89535" y="0"/>
                  </a:lnTo>
                  <a:lnTo>
                    <a:pt x="120777" y="0"/>
                  </a:lnTo>
                  <a:lnTo>
                    <a:pt x="155608" y="7042"/>
                  </a:lnTo>
                  <a:lnTo>
                    <a:pt x="184070" y="26241"/>
                  </a:lnTo>
                  <a:lnTo>
                    <a:pt x="203269" y="54703"/>
                  </a:lnTo>
                  <a:lnTo>
                    <a:pt x="210312" y="89535"/>
                  </a:lnTo>
                  <a:lnTo>
                    <a:pt x="210312" y="678561"/>
                  </a:lnTo>
                  <a:lnTo>
                    <a:pt x="203269" y="713392"/>
                  </a:lnTo>
                  <a:lnTo>
                    <a:pt x="184070" y="741854"/>
                  </a:lnTo>
                  <a:lnTo>
                    <a:pt x="155608" y="761053"/>
                  </a:lnTo>
                  <a:lnTo>
                    <a:pt x="120777" y="768096"/>
                  </a:lnTo>
                  <a:lnTo>
                    <a:pt x="89535" y="768096"/>
                  </a:lnTo>
                  <a:lnTo>
                    <a:pt x="54703" y="761053"/>
                  </a:lnTo>
                  <a:lnTo>
                    <a:pt x="26241" y="741854"/>
                  </a:lnTo>
                  <a:lnTo>
                    <a:pt x="7042" y="713392"/>
                  </a:lnTo>
                  <a:lnTo>
                    <a:pt x="0" y="678561"/>
                  </a:lnTo>
                  <a:lnTo>
                    <a:pt x="0" y="89535"/>
                  </a:lnTo>
                  <a:close/>
                </a:path>
              </a:pathLst>
            </a:custGeom>
            <a:ln w="3175">
              <a:solidFill>
                <a:srgbClr val="000000"/>
              </a:solidFill>
            </a:ln>
          </p:spPr>
          <p:txBody>
            <a:bodyPr wrap="square" lIns="0" tIns="0" rIns="0" bIns="0" rtlCol="0"/>
            <a:lstStyle/>
            <a:p/>
          </p:txBody>
        </p:sp>
        <p:sp>
          <p:nvSpPr>
            <p:cNvPr id="24" name="object 24"/>
            <p:cNvSpPr/>
            <p:nvPr/>
          </p:nvSpPr>
          <p:spPr>
            <a:xfrm>
              <a:off x="2253996" y="2848355"/>
              <a:ext cx="210185" cy="617220"/>
            </a:xfrm>
            <a:custGeom>
              <a:avLst/>
              <a:gdLst/>
              <a:ahLst/>
              <a:cxnLst/>
              <a:rect l="l" t="t" r="r" b="b"/>
              <a:pathLst>
                <a:path w="210185" h="617220">
                  <a:moveTo>
                    <a:pt x="0" y="0"/>
                  </a:moveTo>
                  <a:lnTo>
                    <a:pt x="210058" y="0"/>
                  </a:lnTo>
                </a:path>
                <a:path w="210185" h="617220">
                  <a:moveTo>
                    <a:pt x="0" y="617220"/>
                  </a:moveTo>
                  <a:lnTo>
                    <a:pt x="210058" y="617220"/>
                  </a:lnTo>
                </a:path>
                <a:path w="210185" h="617220">
                  <a:moveTo>
                    <a:pt x="0" y="0"/>
                  </a:moveTo>
                  <a:lnTo>
                    <a:pt x="210058" y="617220"/>
                  </a:lnTo>
                </a:path>
                <a:path w="210185" h="617220">
                  <a:moveTo>
                    <a:pt x="210058" y="0"/>
                  </a:moveTo>
                  <a:lnTo>
                    <a:pt x="0" y="617220"/>
                  </a:lnTo>
                </a:path>
              </a:pathLst>
            </a:custGeom>
            <a:ln w="6096">
              <a:solidFill>
                <a:srgbClr val="000000"/>
              </a:solidFill>
            </a:ln>
          </p:spPr>
          <p:txBody>
            <a:bodyPr wrap="square" lIns="0" tIns="0" rIns="0" bIns="0" rtlCol="0"/>
            <a:lstStyle/>
            <a:p/>
          </p:txBody>
        </p:sp>
        <p:pic>
          <p:nvPicPr>
            <p:cNvPr id="25" name="object 25"/>
            <p:cNvPicPr/>
            <p:nvPr/>
          </p:nvPicPr>
          <p:blipFill>
            <a:blip r:embed="rId8" cstate="print"/>
            <a:stretch>
              <a:fillRect/>
            </a:stretch>
          </p:blipFill>
          <p:spPr>
            <a:xfrm>
              <a:off x="3357372" y="2775204"/>
              <a:ext cx="210312" cy="768096"/>
            </a:xfrm>
            <a:prstGeom prst="rect">
              <a:avLst/>
            </a:prstGeom>
          </p:spPr>
        </p:pic>
        <p:sp>
          <p:nvSpPr>
            <p:cNvPr id="26" name="object 26"/>
            <p:cNvSpPr/>
            <p:nvPr/>
          </p:nvSpPr>
          <p:spPr>
            <a:xfrm>
              <a:off x="3357372" y="2775204"/>
              <a:ext cx="210820" cy="768350"/>
            </a:xfrm>
            <a:custGeom>
              <a:avLst/>
              <a:gdLst/>
              <a:ahLst/>
              <a:cxnLst/>
              <a:rect l="l" t="t" r="r" b="b"/>
              <a:pathLst>
                <a:path w="210820" h="768350">
                  <a:moveTo>
                    <a:pt x="0" y="89535"/>
                  </a:moveTo>
                  <a:lnTo>
                    <a:pt x="7042" y="54703"/>
                  </a:lnTo>
                  <a:lnTo>
                    <a:pt x="26241" y="26241"/>
                  </a:lnTo>
                  <a:lnTo>
                    <a:pt x="54703" y="7042"/>
                  </a:lnTo>
                  <a:lnTo>
                    <a:pt x="89535" y="0"/>
                  </a:lnTo>
                  <a:lnTo>
                    <a:pt x="120776" y="0"/>
                  </a:lnTo>
                  <a:lnTo>
                    <a:pt x="155608" y="7042"/>
                  </a:lnTo>
                  <a:lnTo>
                    <a:pt x="184070" y="26241"/>
                  </a:lnTo>
                  <a:lnTo>
                    <a:pt x="203269" y="54703"/>
                  </a:lnTo>
                  <a:lnTo>
                    <a:pt x="210312" y="89535"/>
                  </a:lnTo>
                  <a:lnTo>
                    <a:pt x="210312" y="678561"/>
                  </a:lnTo>
                  <a:lnTo>
                    <a:pt x="203269" y="713392"/>
                  </a:lnTo>
                  <a:lnTo>
                    <a:pt x="184070" y="741854"/>
                  </a:lnTo>
                  <a:lnTo>
                    <a:pt x="155608" y="761053"/>
                  </a:lnTo>
                  <a:lnTo>
                    <a:pt x="120776" y="768096"/>
                  </a:lnTo>
                  <a:lnTo>
                    <a:pt x="89535" y="768096"/>
                  </a:lnTo>
                  <a:lnTo>
                    <a:pt x="54703" y="761053"/>
                  </a:lnTo>
                  <a:lnTo>
                    <a:pt x="26241" y="741854"/>
                  </a:lnTo>
                  <a:lnTo>
                    <a:pt x="7042" y="713392"/>
                  </a:lnTo>
                  <a:lnTo>
                    <a:pt x="0" y="678561"/>
                  </a:lnTo>
                  <a:lnTo>
                    <a:pt x="0" y="89535"/>
                  </a:lnTo>
                  <a:close/>
                </a:path>
              </a:pathLst>
            </a:custGeom>
            <a:ln w="3175">
              <a:solidFill>
                <a:srgbClr val="000000"/>
              </a:solidFill>
            </a:ln>
          </p:spPr>
          <p:txBody>
            <a:bodyPr wrap="square" lIns="0" tIns="0" rIns="0" bIns="0" rtlCol="0"/>
            <a:lstStyle/>
            <a:p/>
          </p:txBody>
        </p:sp>
        <p:sp>
          <p:nvSpPr>
            <p:cNvPr id="27" name="object 27"/>
            <p:cNvSpPr/>
            <p:nvPr/>
          </p:nvSpPr>
          <p:spPr>
            <a:xfrm>
              <a:off x="3357372" y="2848355"/>
              <a:ext cx="210185" cy="617220"/>
            </a:xfrm>
            <a:custGeom>
              <a:avLst/>
              <a:gdLst/>
              <a:ahLst/>
              <a:cxnLst/>
              <a:rect l="l" t="t" r="r" b="b"/>
              <a:pathLst>
                <a:path w="210185" h="617220">
                  <a:moveTo>
                    <a:pt x="0" y="0"/>
                  </a:moveTo>
                  <a:lnTo>
                    <a:pt x="210057" y="0"/>
                  </a:lnTo>
                </a:path>
                <a:path w="210185" h="617220">
                  <a:moveTo>
                    <a:pt x="0" y="617220"/>
                  </a:moveTo>
                  <a:lnTo>
                    <a:pt x="210057" y="617220"/>
                  </a:lnTo>
                </a:path>
                <a:path w="210185" h="617220">
                  <a:moveTo>
                    <a:pt x="0" y="0"/>
                  </a:moveTo>
                  <a:lnTo>
                    <a:pt x="210057" y="617220"/>
                  </a:lnTo>
                </a:path>
                <a:path w="210185" h="617220">
                  <a:moveTo>
                    <a:pt x="210057" y="0"/>
                  </a:moveTo>
                  <a:lnTo>
                    <a:pt x="0" y="617220"/>
                  </a:lnTo>
                </a:path>
              </a:pathLst>
            </a:custGeom>
            <a:ln w="6096">
              <a:solidFill>
                <a:srgbClr val="000000"/>
              </a:solidFill>
            </a:ln>
          </p:spPr>
          <p:txBody>
            <a:bodyPr wrap="square" lIns="0" tIns="0" rIns="0" bIns="0" rtlCol="0"/>
            <a:lstStyle/>
            <a:p/>
          </p:txBody>
        </p:sp>
        <p:pic>
          <p:nvPicPr>
            <p:cNvPr id="28" name="object 28"/>
            <p:cNvPicPr/>
            <p:nvPr/>
          </p:nvPicPr>
          <p:blipFill>
            <a:blip r:embed="rId9" cstate="print"/>
            <a:stretch>
              <a:fillRect/>
            </a:stretch>
          </p:blipFill>
          <p:spPr>
            <a:xfrm>
              <a:off x="2396490" y="2715767"/>
              <a:ext cx="133985" cy="86360"/>
            </a:xfrm>
            <a:prstGeom prst="rect">
              <a:avLst/>
            </a:prstGeom>
          </p:spPr>
        </p:pic>
        <p:pic>
          <p:nvPicPr>
            <p:cNvPr id="29" name="object 29"/>
            <p:cNvPicPr/>
            <p:nvPr/>
          </p:nvPicPr>
          <p:blipFill>
            <a:blip r:embed="rId10" cstate="print"/>
            <a:stretch>
              <a:fillRect/>
            </a:stretch>
          </p:blipFill>
          <p:spPr>
            <a:xfrm>
              <a:off x="2777490" y="2601468"/>
              <a:ext cx="94361" cy="125603"/>
            </a:xfrm>
            <a:prstGeom prst="rect">
              <a:avLst/>
            </a:prstGeom>
          </p:spPr>
        </p:pic>
        <p:pic>
          <p:nvPicPr>
            <p:cNvPr id="30" name="object 30"/>
            <p:cNvPicPr/>
            <p:nvPr/>
          </p:nvPicPr>
          <p:blipFill>
            <a:blip r:embed="rId11" cstate="print"/>
            <a:stretch>
              <a:fillRect/>
            </a:stretch>
          </p:blipFill>
          <p:spPr>
            <a:xfrm>
              <a:off x="3742181" y="2686430"/>
              <a:ext cx="88391" cy="76200"/>
            </a:xfrm>
            <a:prstGeom prst="rect">
              <a:avLst/>
            </a:prstGeom>
          </p:spPr>
        </p:pic>
        <p:sp>
          <p:nvSpPr>
            <p:cNvPr id="31" name="object 31"/>
            <p:cNvSpPr/>
            <p:nvPr/>
          </p:nvSpPr>
          <p:spPr>
            <a:xfrm>
              <a:off x="3141725" y="3222498"/>
              <a:ext cx="624205" cy="469900"/>
            </a:xfrm>
            <a:custGeom>
              <a:avLst/>
              <a:gdLst/>
              <a:ahLst/>
              <a:cxnLst/>
              <a:rect l="l" t="t" r="r" b="b"/>
              <a:pathLst>
                <a:path w="624204" h="469900">
                  <a:moveTo>
                    <a:pt x="48006" y="63500"/>
                  </a:moveTo>
                  <a:lnTo>
                    <a:pt x="28193" y="63500"/>
                  </a:lnTo>
                  <a:lnTo>
                    <a:pt x="28193" y="469519"/>
                  </a:lnTo>
                  <a:lnTo>
                    <a:pt x="624077" y="469519"/>
                  </a:lnTo>
                  <a:lnTo>
                    <a:pt x="624077" y="459613"/>
                  </a:lnTo>
                  <a:lnTo>
                    <a:pt x="48006" y="459613"/>
                  </a:lnTo>
                  <a:lnTo>
                    <a:pt x="38100" y="449706"/>
                  </a:lnTo>
                  <a:lnTo>
                    <a:pt x="48006" y="449706"/>
                  </a:lnTo>
                  <a:lnTo>
                    <a:pt x="48006" y="63500"/>
                  </a:lnTo>
                  <a:close/>
                </a:path>
                <a:path w="624204" h="469900">
                  <a:moveTo>
                    <a:pt x="48006" y="449706"/>
                  </a:moveTo>
                  <a:lnTo>
                    <a:pt x="38100" y="449706"/>
                  </a:lnTo>
                  <a:lnTo>
                    <a:pt x="48006" y="459613"/>
                  </a:lnTo>
                  <a:lnTo>
                    <a:pt x="48006" y="449706"/>
                  </a:lnTo>
                  <a:close/>
                </a:path>
                <a:path w="624204" h="469900">
                  <a:moveTo>
                    <a:pt x="604265" y="449706"/>
                  </a:moveTo>
                  <a:lnTo>
                    <a:pt x="48006" y="449706"/>
                  </a:lnTo>
                  <a:lnTo>
                    <a:pt x="48006" y="459613"/>
                  </a:lnTo>
                  <a:lnTo>
                    <a:pt x="604265" y="459613"/>
                  </a:lnTo>
                  <a:lnTo>
                    <a:pt x="604265" y="449706"/>
                  </a:lnTo>
                  <a:close/>
                </a:path>
                <a:path w="624204" h="469900">
                  <a:moveTo>
                    <a:pt x="624077" y="427735"/>
                  </a:moveTo>
                  <a:lnTo>
                    <a:pt x="604265" y="427735"/>
                  </a:lnTo>
                  <a:lnTo>
                    <a:pt x="604265" y="459613"/>
                  </a:lnTo>
                  <a:lnTo>
                    <a:pt x="614172" y="449706"/>
                  </a:lnTo>
                  <a:lnTo>
                    <a:pt x="624077" y="449706"/>
                  </a:lnTo>
                  <a:lnTo>
                    <a:pt x="624077" y="427735"/>
                  </a:lnTo>
                  <a:close/>
                </a:path>
                <a:path w="624204" h="469900">
                  <a:moveTo>
                    <a:pt x="624077" y="449706"/>
                  </a:moveTo>
                  <a:lnTo>
                    <a:pt x="614172" y="449706"/>
                  </a:lnTo>
                  <a:lnTo>
                    <a:pt x="604265" y="459613"/>
                  </a:lnTo>
                  <a:lnTo>
                    <a:pt x="624077" y="459613"/>
                  </a:lnTo>
                  <a:lnTo>
                    <a:pt x="624077" y="449706"/>
                  </a:lnTo>
                  <a:close/>
                </a:path>
                <a:path w="624204" h="469900">
                  <a:moveTo>
                    <a:pt x="38100" y="0"/>
                  </a:moveTo>
                  <a:lnTo>
                    <a:pt x="0" y="76200"/>
                  </a:lnTo>
                  <a:lnTo>
                    <a:pt x="28193" y="76200"/>
                  </a:lnTo>
                  <a:lnTo>
                    <a:pt x="28193" y="63500"/>
                  </a:lnTo>
                  <a:lnTo>
                    <a:pt x="69850" y="63500"/>
                  </a:lnTo>
                  <a:lnTo>
                    <a:pt x="38100" y="0"/>
                  </a:lnTo>
                  <a:close/>
                </a:path>
                <a:path w="624204" h="46990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p:txBody>
        </p:sp>
        <p:pic>
          <p:nvPicPr>
            <p:cNvPr id="32" name="object 32"/>
            <p:cNvPicPr/>
            <p:nvPr/>
          </p:nvPicPr>
          <p:blipFill>
            <a:blip r:embed="rId12" cstate="print"/>
            <a:stretch>
              <a:fillRect/>
            </a:stretch>
          </p:blipFill>
          <p:spPr>
            <a:xfrm>
              <a:off x="3695700" y="3534155"/>
              <a:ext cx="118872" cy="114300"/>
            </a:xfrm>
            <a:prstGeom prst="rect">
              <a:avLst/>
            </a:prstGeom>
          </p:spPr>
        </p:pic>
        <p:sp>
          <p:nvSpPr>
            <p:cNvPr id="33" name="object 33"/>
            <p:cNvSpPr/>
            <p:nvPr/>
          </p:nvSpPr>
          <p:spPr>
            <a:xfrm>
              <a:off x="3695700" y="3534155"/>
              <a:ext cx="119380" cy="114300"/>
            </a:xfrm>
            <a:custGeom>
              <a:avLst/>
              <a:gdLst/>
              <a:ahLst/>
              <a:cxnLst/>
              <a:rect l="l" t="t" r="r" b="b"/>
              <a:pathLst>
                <a:path w="119379" h="114300">
                  <a:moveTo>
                    <a:pt x="118872" y="57150"/>
                  </a:moveTo>
                  <a:lnTo>
                    <a:pt x="114192" y="79420"/>
                  </a:lnTo>
                  <a:lnTo>
                    <a:pt x="101441" y="97583"/>
                  </a:lnTo>
                  <a:lnTo>
                    <a:pt x="82546" y="109817"/>
                  </a:lnTo>
                  <a:lnTo>
                    <a:pt x="59436" y="114300"/>
                  </a:lnTo>
                  <a:lnTo>
                    <a:pt x="36325" y="109817"/>
                  </a:lnTo>
                  <a:lnTo>
                    <a:pt x="17430" y="97583"/>
                  </a:lnTo>
                  <a:lnTo>
                    <a:pt x="4679" y="79420"/>
                  </a:lnTo>
                  <a:lnTo>
                    <a:pt x="0" y="57150"/>
                  </a:lnTo>
                  <a:lnTo>
                    <a:pt x="4679" y="34879"/>
                  </a:lnTo>
                  <a:lnTo>
                    <a:pt x="17430" y="16716"/>
                  </a:lnTo>
                  <a:lnTo>
                    <a:pt x="36325" y="4482"/>
                  </a:lnTo>
                  <a:lnTo>
                    <a:pt x="59436" y="0"/>
                  </a:lnTo>
                  <a:lnTo>
                    <a:pt x="82546" y="4482"/>
                  </a:lnTo>
                  <a:lnTo>
                    <a:pt x="101441" y="16716"/>
                  </a:lnTo>
                  <a:lnTo>
                    <a:pt x="114192" y="34879"/>
                  </a:lnTo>
                  <a:lnTo>
                    <a:pt x="118872" y="57150"/>
                  </a:lnTo>
                  <a:close/>
                </a:path>
              </a:pathLst>
            </a:custGeom>
            <a:ln w="3175">
              <a:solidFill>
                <a:srgbClr val="000000"/>
              </a:solidFill>
            </a:ln>
          </p:spPr>
          <p:txBody>
            <a:bodyPr wrap="square" lIns="0" tIns="0" rIns="0" bIns="0" rtlCol="0"/>
            <a:lstStyle/>
            <a:p/>
          </p:txBody>
        </p:sp>
        <p:sp>
          <p:nvSpPr>
            <p:cNvPr id="34" name="object 34"/>
            <p:cNvSpPr/>
            <p:nvPr/>
          </p:nvSpPr>
          <p:spPr>
            <a:xfrm>
              <a:off x="3678936" y="3533902"/>
              <a:ext cx="142875" cy="124460"/>
            </a:xfrm>
            <a:custGeom>
              <a:avLst/>
              <a:gdLst/>
              <a:ahLst/>
              <a:cxnLst/>
              <a:rect l="l" t="t" r="r" b="b"/>
              <a:pathLst>
                <a:path w="142875" h="124460">
                  <a:moveTo>
                    <a:pt x="21843" y="71627"/>
                  </a:moveTo>
                  <a:lnTo>
                    <a:pt x="0" y="124079"/>
                  </a:lnTo>
                  <a:lnTo>
                    <a:pt x="55117" y="110109"/>
                  </a:lnTo>
                  <a:lnTo>
                    <a:pt x="49846" y="104012"/>
                  </a:lnTo>
                  <a:lnTo>
                    <a:pt x="33019" y="104012"/>
                  </a:lnTo>
                  <a:lnTo>
                    <a:pt x="24764" y="94361"/>
                  </a:lnTo>
                  <a:lnTo>
                    <a:pt x="34349" y="86090"/>
                  </a:lnTo>
                  <a:lnTo>
                    <a:pt x="21843" y="71627"/>
                  </a:lnTo>
                  <a:close/>
                </a:path>
                <a:path w="142875" h="124460">
                  <a:moveTo>
                    <a:pt x="34349" y="86090"/>
                  </a:moveTo>
                  <a:lnTo>
                    <a:pt x="24764" y="94361"/>
                  </a:lnTo>
                  <a:lnTo>
                    <a:pt x="33019" y="104012"/>
                  </a:lnTo>
                  <a:lnTo>
                    <a:pt x="42661" y="95702"/>
                  </a:lnTo>
                  <a:lnTo>
                    <a:pt x="34349" y="86090"/>
                  </a:lnTo>
                  <a:close/>
                </a:path>
                <a:path w="142875" h="124460">
                  <a:moveTo>
                    <a:pt x="42661" y="95702"/>
                  </a:moveTo>
                  <a:lnTo>
                    <a:pt x="33019" y="104012"/>
                  </a:lnTo>
                  <a:lnTo>
                    <a:pt x="49846" y="104012"/>
                  </a:lnTo>
                  <a:lnTo>
                    <a:pt x="42661" y="95702"/>
                  </a:lnTo>
                  <a:close/>
                </a:path>
                <a:path w="142875" h="124460">
                  <a:moveTo>
                    <a:pt x="134112" y="0"/>
                  </a:moveTo>
                  <a:lnTo>
                    <a:pt x="34349" y="86090"/>
                  </a:lnTo>
                  <a:lnTo>
                    <a:pt x="42661" y="95702"/>
                  </a:lnTo>
                  <a:lnTo>
                    <a:pt x="142493" y="9651"/>
                  </a:lnTo>
                  <a:lnTo>
                    <a:pt x="134112" y="0"/>
                  </a:lnTo>
                  <a:close/>
                </a:path>
              </a:pathLst>
            </a:custGeom>
            <a:solidFill>
              <a:srgbClr val="000000"/>
            </a:solidFill>
          </p:spPr>
          <p:txBody>
            <a:bodyPr wrap="square" lIns="0" tIns="0" rIns="0" bIns="0" rtlCol="0"/>
            <a:lstStyle/>
            <a:p/>
          </p:txBody>
        </p:sp>
        <p:pic>
          <p:nvPicPr>
            <p:cNvPr id="35" name="object 35"/>
            <p:cNvPicPr/>
            <p:nvPr/>
          </p:nvPicPr>
          <p:blipFill>
            <a:blip r:embed="rId12" cstate="print"/>
            <a:stretch>
              <a:fillRect/>
            </a:stretch>
          </p:blipFill>
          <p:spPr>
            <a:xfrm>
              <a:off x="3622547" y="2667000"/>
              <a:ext cx="118872" cy="114300"/>
            </a:xfrm>
            <a:prstGeom prst="rect">
              <a:avLst/>
            </a:prstGeom>
          </p:spPr>
        </p:pic>
        <p:sp>
          <p:nvSpPr>
            <p:cNvPr id="36" name="object 36"/>
            <p:cNvSpPr/>
            <p:nvPr/>
          </p:nvSpPr>
          <p:spPr>
            <a:xfrm>
              <a:off x="3622547" y="2667000"/>
              <a:ext cx="119380" cy="114300"/>
            </a:xfrm>
            <a:custGeom>
              <a:avLst/>
              <a:gdLst/>
              <a:ahLst/>
              <a:cxnLst/>
              <a:rect l="l" t="t" r="r" b="b"/>
              <a:pathLst>
                <a:path w="119379" h="114300">
                  <a:moveTo>
                    <a:pt x="0" y="57150"/>
                  </a:moveTo>
                  <a:lnTo>
                    <a:pt x="4679" y="34879"/>
                  </a:lnTo>
                  <a:lnTo>
                    <a:pt x="17430" y="16716"/>
                  </a:lnTo>
                  <a:lnTo>
                    <a:pt x="36325" y="4482"/>
                  </a:lnTo>
                  <a:lnTo>
                    <a:pt x="59436" y="0"/>
                  </a:lnTo>
                  <a:lnTo>
                    <a:pt x="82546" y="4482"/>
                  </a:lnTo>
                  <a:lnTo>
                    <a:pt x="101441" y="16716"/>
                  </a:lnTo>
                  <a:lnTo>
                    <a:pt x="114192" y="34879"/>
                  </a:lnTo>
                  <a:lnTo>
                    <a:pt x="118872" y="57150"/>
                  </a:lnTo>
                  <a:lnTo>
                    <a:pt x="114192" y="79420"/>
                  </a:lnTo>
                  <a:lnTo>
                    <a:pt x="101441" y="97583"/>
                  </a:lnTo>
                  <a:lnTo>
                    <a:pt x="82546" y="109817"/>
                  </a:lnTo>
                  <a:lnTo>
                    <a:pt x="59436" y="114300"/>
                  </a:lnTo>
                  <a:lnTo>
                    <a:pt x="36325" y="109817"/>
                  </a:lnTo>
                  <a:lnTo>
                    <a:pt x="17430" y="97583"/>
                  </a:lnTo>
                  <a:lnTo>
                    <a:pt x="4679" y="79420"/>
                  </a:lnTo>
                  <a:lnTo>
                    <a:pt x="0" y="57150"/>
                  </a:lnTo>
                  <a:close/>
                </a:path>
              </a:pathLst>
            </a:custGeom>
            <a:ln w="3175">
              <a:solidFill>
                <a:srgbClr val="000000"/>
              </a:solidFill>
            </a:ln>
          </p:spPr>
          <p:txBody>
            <a:bodyPr wrap="square" lIns="0" tIns="0" rIns="0" bIns="0" rtlCol="0"/>
            <a:lstStyle/>
            <a:p/>
          </p:txBody>
        </p:sp>
        <p:sp>
          <p:nvSpPr>
            <p:cNvPr id="37" name="object 37"/>
            <p:cNvSpPr/>
            <p:nvPr/>
          </p:nvSpPr>
          <p:spPr>
            <a:xfrm>
              <a:off x="3453384" y="2657855"/>
              <a:ext cx="313055" cy="972819"/>
            </a:xfrm>
            <a:custGeom>
              <a:avLst/>
              <a:gdLst/>
              <a:ahLst/>
              <a:cxnLst/>
              <a:rect l="l" t="t" r="r" b="b"/>
              <a:pathLst>
                <a:path w="313054" h="972820">
                  <a:moveTo>
                    <a:pt x="170942" y="67818"/>
                  </a:moveTo>
                  <a:lnTo>
                    <a:pt x="151117" y="57912"/>
                  </a:lnTo>
                  <a:lnTo>
                    <a:pt x="94742" y="29718"/>
                  </a:lnTo>
                  <a:lnTo>
                    <a:pt x="94742" y="57912"/>
                  </a:lnTo>
                  <a:lnTo>
                    <a:pt x="0" y="57912"/>
                  </a:lnTo>
                  <a:lnTo>
                    <a:pt x="0" y="118745"/>
                  </a:lnTo>
                  <a:lnTo>
                    <a:pt x="19812" y="118745"/>
                  </a:lnTo>
                  <a:lnTo>
                    <a:pt x="19812" y="77724"/>
                  </a:lnTo>
                  <a:lnTo>
                    <a:pt x="94742" y="77724"/>
                  </a:lnTo>
                  <a:lnTo>
                    <a:pt x="94742" y="105918"/>
                  </a:lnTo>
                  <a:lnTo>
                    <a:pt x="151130" y="77724"/>
                  </a:lnTo>
                  <a:lnTo>
                    <a:pt x="170942" y="67818"/>
                  </a:lnTo>
                  <a:close/>
                </a:path>
                <a:path w="313054" h="972820">
                  <a:moveTo>
                    <a:pt x="243586" y="934720"/>
                  </a:moveTo>
                  <a:lnTo>
                    <a:pt x="223774" y="924826"/>
                  </a:lnTo>
                  <a:lnTo>
                    <a:pt x="167386" y="896620"/>
                  </a:lnTo>
                  <a:lnTo>
                    <a:pt x="167386" y="924826"/>
                  </a:lnTo>
                  <a:lnTo>
                    <a:pt x="19812" y="924826"/>
                  </a:lnTo>
                  <a:lnTo>
                    <a:pt x="19812" y="886206"/>
                  </a:lnTo>
                  <a:lnTo>
                    <a:pt x="0" y="886206"/>
                  </a:lnTo>
                  <a:lnTo>
                    <a:pt x="0" y="944638"/>
                  </a:lnTo>
                  <a:lnTo>
                    <a:pt x="167386" y="944638"/>
                  </a:lnTo>
                  <a:lnTo>
                    <a:pt x="167386" y="972820"/>
                  </a:lnTo>
                  <a:lnTo>
                    <a:pt x="223761" y="944638"/>
                  </a:lnTo>
                  <a:lnTo>
                    <a:pt x="243586" y="934720"/>
                  </a:lnTo>
                  <a:close/>
                </a:path>
                <a:path w="313054" h="972820">
                  <a:moveTo>
                    <a:pt x="304419" y="0"/>
                  </a:moveTo>
                  <a:lnTo>
                    <a:pt x="249301" y="13970"/>
                  </a:lnTo>
                  <a:lnTo>
                    <a:pt x="261747" y="28384"/>
                  </a:lnTo>
                  <a:lnTo>
                    <a:pt x="161925" y="114427"/>
                  </a:lnTo>
                  <a:lnTo>
                    <a:pt x="170307" y="124079"/>
                  </a:lnTo>
                  <a:lnTo>
                    <a:pt x="270065" y="37998"/>
                  </a:lnTo>
                  <a:lnTo>
                    <a:pt x="282575" y="52451"/>
                  </a:lnTo>
                  <a:lnTo>
                    <a:pt x="296049" y="20066"/>
                  </a:lnTo>
                  <a:lnTo>
                    <a:pt x="304419" y="0"/>
                  </a:lnTo>
                  <a:close/>
                </a:path>
                <a:path w="313054" h="972820">
                  <a:moveTo>
                    <a:pt x="312674" y="798576"/>
                  </a:moveTo>
                  <a:lnTo>
                    <a:pt x="191262" y="798576"/>
                  </a:lnTo>
                  <a:lnTo>
                    <a:pt x="191262" y="770382"/>
                  </a:lnTo>
                  <a:lnTo>
                    <a:pt x="115062" y="808482"/>
                  </a:lnTo>
                  <a:lnTo>
                    <a:pt x="191262" y="846582"/>
                  </a:lnTo>
                  <a:lnTo>
                    <a:pt x="191262" y="818388"/>
                  </a:lnTo>
                  <a:lnTo>
                    <a:pt x="292862" y="818388"/>
                  </a:lnTo>
                  <a:lnTo>
                    <a:pt x="292862" y="876439"/>
                  </a:lnTo>
                  <a:lnTo>
                    <a:pt x="312674" y="876439"/>
                  </a:lnTo>
                  <a:lnTo>
                    <a:pt x="312674" y="818388"/>
                  </a:lnTo>
                  <a:lnTo>
                    <a:pt x="312674" y="808482"/>
                  </a:lnTo>
                  <a:lnTo>
                    <a:pt x="312674" y="798576"/>
                  </a:lnTo>
                  <a:close/>
                </a:path>
              </a:pathLst>
            </a:custGeom>
            <a:solidFill>
              <a:srgbClr val="000000"/>
            </a:solidFill>
          </p:spPr>
          <p:txBody>
            <a:bodyPr wrap="square" lIns="0" tIns="0" rIns="0" bIns="0" rtlCol="0"/>
            <a:lstStyle/>
            <a:p/>
          </p:txBody>
        </p:sp>
        <p:pic>
          <p:nvPicPr>
            <p:cNvPr id="38" name="object 38"/>
            <p:cNvPicPr/>
            <p:nvPr/>
          </p:nvPicPr>
          <p:blipFill>
            <a:blip r:embed="rId13" cstate="print"/>
            <a:stretch>
              <a:fillRect/>
            </a:stretch>
          </p:blipFill>
          <p:spPr>
            <a:xfrm>
              <a:off x="3829812" y="2619755"/>
              <a:ext cx="103632" cy="207264"/>
            </a:xfrm>
            <a:prstGeom prst="rect">
              <a:avLst/>
            </a:prstGeom>
          </p:spPr>
        </p:pic>
        <p:pic>
          <p:nvPicPr>
            <p:cNvPr id="39" name="object 39"/>
            <p:cNvPicPr/>
            <p:nvPr/>
          </p:nvPicPr>
          <p:blipFill>
            <a:blip r:embed="rId14" cstate="print"/>
            <a:stretch>
              <a:fillRect/>
            </a:stretch>
          </p:blipFill>
          <p:spPr>
            <a:xfrm>
              <a:off x="3828287" y="2618232"/>
              <a:ext cx="106680" cy="210312"/>
            </a:xfrm>
            <a:prstGeom prst="rect">
              <a:avLst/>
            </a:prstGeom>
          </p:spPr>
        </p:pic>
        <p:sp>
          <p:nvSpPr>
            <p:cNvPr id="40" name="object 40"/>
            <p:cNvSpPr/>
            <p:nvPr/>
          </p:nvSpPr>
          <p:spPr>
            <a:xfrm>
              <a:off x="3568446" y="2811780"/>
              <a:ext cx="324485" cy="76200"/>
            </a:xfrm>
            <a:custGeom>
              <a:avLst/>
              <a:gdLst/>
              <a:ahLst/>
              <a:cxnLst/>
              <a:rect l="l" t="t" r="r" b="b"/>
              <a:pathLst>
                <a:path w="324485" h="76200">
                  <a:moveTo>
                    <a:pt x="76200" y="0"/>
                  </a:moveTo>
                  <a:lnTo>
                    <a:pt x="0" y="38100"/>
                  </a:lnTo>
                  <a:lnTo>
                    <a:pt x="76200" y="76200"/>
                  </a:lnTo>
                  <a:lnTo>
                    <a:pt x="76200" y="48006"/>
                  </a:lnTo>
                  <a:lnTo>
                    <a:pt x="63500" y="48006"/>
                  </a:lnTo>
                  <a:lnTo>
                    <a:pt x="63500" y="28194"/>
                  </a:lnTo>
                  <a:lnTo>
                    <a:pt x="76200" y="28194"/>
                  </a:lnTo>
                  <a:lnTo>
                    <a:pt x="76200" y="0"/>
                  </a:lnTo>
                  <a:close/>
                </a:path>
                <a:path w="324485" h="76200">
                  <a:moveTo>
                    <a:pt x="76200" y="28194"/>
                  </a:moveTo>
                  <a:lnTo>
                    <a:pt x="63500" y="28194"/>
                  </a:lnTo>
                  <a:lnTo>
                    <a:pt x="63500" y="48006"/>
                  </a:lnTo>
                  <a:lnTo>
                    <a:pt x="76200" y="48006"/>
                  </a:lnTo>
                  <a:lnTo>
                    <a:pt x="76200" y="28194"/>
                  </a:lnTo>
                  <a:close/>
                </a:path>
                <a:path w="324485" h="76200">
                  <a:moveTo>
                    <a:pt x="304291" y="28194"/>
                  </a:moveTo>
                  <a:lnTo>
                    <a:pt x="76200" y="28194"/>
                  </a:lnTo>
                  <a:lnTo>
                    <a:pt x="76200" y="48006"/>
                  </a:lnTo>
                  <a:lnTo>
                    <a:pt x="324103" y="48006"/>
                  </a:lnTo>
                  <a:lnTo>
                    <a:pt x="324103" y="38100"/>
                  </a:lnTo>
                  <a:lnTo>
                    <a:pt x="304291" y="38100"/>
                  </a:lnTo>
                  <a:lnTo>
                    <a:pt x="304291" y="28194"/>
                  </a:lnTo>
                  <a:close/>
                </a:path>
                <a:path w="324485" h="76200">
                  <a:moveTo>
                    <a:pt x="324103" y="16002"/>
                  </a:moveTo>
                  <a:lnTo>
                    <a:pt x="304291" y="16002"/>
                  </a:lnTo>
                  <a:lnTo>
                    <a:pt x="304291" y="38100"/>
                  </a:lnTo>
                  <a:lnTo>
                    <a:pt x="314198" y="28194"/>
                  </a:lnTo>
                  <a:lnTo>
                    <a:pt x="324103" y="28194"/>
                  </a:lnTo>
                  <a:lnTo>
                    <a:pt x="324103" y="16002"/>
                  </a:lnTo>
                  <a:close/>
                </a:path>
                <a:path w="324485" h="76200">
                  <a:moveTo>
                    <a:pt x="324103" y="28194"/>
                  </a:moveTo>
                  <a:lnTo>
                    <a:pt x="314198" y="28194"/>
                  </a:lnTo>
                  <a:lnTo>
                    <a:pt x="304291" y="38100"/>
                  </a:lnTo>
                  <a:lnTo>
                    <a:pt x="324103" y="38100"/>
                  </a:lnTo>
                  <a:lnTo>
                    <a:pt x="324103" y="28194"/>
                  </a:lnTo>
                  <a:close/>
                </a:path>
              </a:pathLst>
            </a:custGeom>
            <a:solidFill>
              <a:srgbClr val="000000"/>
            </a:solidFill>
          </p:spPr>
          <p:txBody>
            <a:bodyPr wrap="square" lIns="0" tIns="0" rIns="0" bIns="0" rtlCol="0"/>
            <a:lstStyle/>
            <a:p/>
          </p:txBody>
        </p:sp>
        <p:pic>
          <p:nvPicPr>
            <p:cNvPr id="41" name="object 41"/>
            <p:cNvPicPr/>
            <p:nvPr/>
          </p:nvPicPr>
          <p:blipFill>
            <a:blip r:embed="rId15" cstate="print"/>
            <a:stretch>
              <a:fillRect/>
            </a:stretch>
          </p:blipFill>
          <p:spPr>
            <a:xfrm>
              <a:off x="3872484" y="2541270"/>
              <a:ext cx="194182" cy="79375"/>
            </a:xfrm>
            <a:prstGeom prst="rect">
              <a:avLst/>
            </a:prstGeom>
          </p:spPr>
        </p:pic>
        <p:pic>
          <p:nvPicPr>
            <p:cNvPr id="42" name="object 42"/>
            <p:cNvPicPr/>
            <p:nvPr/>
          </p:nvPicPr>
          <p:blipFill>
            <a:blip r:embed="rId16" cstate="print"/>
            <a:stretch>
              <a:fillRect/>
            </a:stretch>
          </p:blipFill>
          <p:spPr>
            <a:xfrm>
              <a:off x="2982468" y="3098292"/>
              <a:ext cx="236219" cy="120396"/>
            </a:xfrm>
            <a:prstGeom prst="rect">
              <a:avLst/>
            </a:prstGeom>
          </p:spPr>
        </p:pic>
        <p:pic>
          <p:nvPicPr>
            <p:cNvPr id="43" name="object 43"/>
            <p:cNvPicPr/>
            <p:nvPr/>
          </p:nvPicPr>
          <p:blipFill>
            <a:blip r:embed="rId17" cstate="print"/>
            <a:stretch>
              <a:fillRect/>
            </a:stretch>
          </p:blipFill>
          <p:spPr>
            <a:xfrm>
              <a:off x="2980944" y="3096767"/>
              <a:ext cx="239268" cy="123444"/>
            </a:xfrm>
            <a:prstGeom prst="rect">
              <a:avLst/>
            </a:prstGeom>
          </p:spPr>
        </p:pic>
        <p:sp>
          <p:nvSpPr>
            <p:cNvPr id="44" name="object 44"/>
            <p:cNvSpPr/>
            <p:nvPr/>
          </p:nvSpPr>
          <p:spPr>
            <a:xfrm>
              <a:off x="2777490" y="2716783"/>
              <a:ext cx="139700" cy="76200"/>
            </a:xfrm>
            <a:custGeom>
              <a:avLst/>
              <a:gdLst/>
              <a:ahLst/>
              <a:cxnLst/>
              <a:rect l="l" t="t" r="r" b="b"/>
              <a:pathLst>
                <a:path w="139700" h="76200">
                  <a:moveTo>
                    <a:pt x="76327" y="0"/>
                  </a:moveTo>
                  <a:lnTo>
                    <a:pt x="0" y="37845"/>
                  </a:lnTo>
                  <a:lnTo>
                    <a:pt x="76073" y="76200"/>
                  </a:lnTo>
                  <a:lnTo>
                    <a:pt x="76166" y="48027"/>
                  </a:lnTo>
                  <a:lnTo>
                    <a:pt x="63500" y="48005"/>
                  </a:lnTo>
                  <a:lnTo>
                    <a:pt x="63500" y="28193"/>
                  </a:lnTo>
                  <a:lnTo>
                    <a:pt x="76233" y="28193"/>
                  </a:lnTo>
                  <a:lnTo>
                    <a:pt x="76327" y="0"/>
                  </a:lnTo>
                  <a:close/>
                </a:path>
                <a:path w="139700" h="76200">
                  <a:moveTo>
                    <a:pt x="76232" y="28215"/>
                  </a:moveTo>
                  <a:lnTo>
                    <a:pt x="76166" y="48027"/>
                  </a:lnTo>
                  <a:lnTo>
                    <a:pt x="139446" y="48132"/>
                  </a:lnTo>
                  <a:lnTo>
                    <a:pt x="139573" y="28320"/>
                  </a:lnTo>
                  <a:lnTo>
                    <a:pt x="76232" y="28215"/>
                  </a:lnTo>
                  <a:close/>
                </a:path>
                <a:path w="139700" h="76200">
                  <a:moveTo>
                    <a:pt x="63500" y="28193"/>
                  </a:moveTo>
                  <a:lnTo>
                    <a:pt x="63500" y="48005"/>
                  </a:lnTo>
                  <a:lnTo>
                    <a:pt x="76166" y="48027"/>
                  </a:lnTo>
                  <a:lnTo>
                    <a:pt x="76232" y="28215"/>
                  </a:lnTo>
                  <a:lnTo>
                    <a:pt x="63500" y="28193"/>
                  </a:lnTo>
                  <a:close/>
                </a:path>
                <a:path w="139700" h="76200">
                  <a:moveTo>
                    <a:pt x="76233" y="28193"/>
                  </a:moveTo>
                  <a:lnTo>
                    <a:pt x="63500" y="28193"/>
                  </a:lnTo>
                  <a:lnTo>
                    <a:pt x="76232" y="28215"/>
                  </a:lnTo>
                  <a:close/>
                </a:path>
              </a:pathLst>
            </a:custGeom>
            <a:solidFill>
              <a:srgbClr val="000000"/>
            </a:solidFill>
          </p:spPr>
          <p:txBody>
            <a:bodyPr wrap="square" lIns="0" tIns="0" rIns="0" bIns="0" rtlCol="0"/>
            <a:lstStyle/>
            <a:p/>
          </p:txBody>
        </p:sp>
        <p:pic>
          <p:nvPicPr>
            <p:cNvPr id="45" name="object 45"/>
            <p:cNvPicPr/>
            <p:nvPr/>
          </p:nvPicPr>
          <p:blipFill>
            <a:blip r:embed="rId12" cstate="print"/>
            <a:stretch>
              <a:fillRect/>
            </a:stretch>
          </p:blipFill>
          <p:spPr>
            <a:xfrm>
              <a:off x="2529840" y="2667000"/>
              <a:ext cx="118872" cy="114300"/>
            </a:xfrm>
            <a:prstGeom prst="rect">
              <a:avLst/>
            </a:prstGeom>
          </p:spPr>
        </p:pic>
        <p:pic>
          <p:nvPicPr>
            <p:cNvPr id="46" name="object 46"/>
            <p:cNvPicPr/>
            <p:nvPr/>
          </p:nvPicPr>
          <p:blipFill>
            <a:blip r:embed="rId18" cstate="print"/>
            <a:stretch>
              <a:fillRect/>
            </a:stretch>
          </p:blipFill>
          <p:spPr>
            <a:xfrm>
              <a:off x="2513076" y="2665476"/>
              <a:ext cx="142494" cy="125349"/>
            </a:xfrm>
            <a:prstGeom prst="rect">
              <a:avLst/>
            </a:prstGeom>
          </p:spPr>
        </p:pic>
        <p:pic>
          <p:nvPicPr>
            <p:cNvPr id="47" name="object 47"/>
            <p:cNvPicPr/>
            <p:nvPr/>
          </p:nvPicPr>
          <p:blipFill>
            <a:blip r:embed="rId19" cstate="print"/>
            <a:stretch>
              <a:fillRect/>
            </a:stretch>
          </p:blipFill>
          <p:spPr>
            <a:xfrm>
              <a:off x="2857500" y="2808732"/>
              <a:ext cx="124968" cy="86867"/>
            </a:xfrm>
            <a:prstGeom prst="rect">
              <a:avLst/>
            </a:prstGeom>
          </p:spPr>
        </p:pic>
        <p:sp>
          <p:nvSpPr>
            <p:cNvPr id="48" name="object 48"/>
            <p:cNvSpPr/>
            <p:nvPr/>
          </p:nvSpPr>
          <p:spPr>
            <a:xfrm>
              <a:off x="2857500" y="2808732"/>
              <a:ext cx="125095" cy="86995"/>
            </a:xfrm>
            <a:custGeom>
              <a:avLst/>
              <a:gdLst/>
              <a:ahLst/>
              <a:cxnLst/>
              <a:rect l="l" t="t" r="r" b="b"/>
              <a:pathLst>
                <a:path w="125094" h="86994">
                  <a:moveTo>
                    <a:pt x="124968" y="86867"/>
                  </a:moveTo>
                  <a:lnTo>
                    <a:pt x="62483" y="0"/>
                  </a:lnTo>
                  <a:lnTo>
                    <a:pt x="0" y="86867"/>
                  </a:lnTo>
                  <a:lnTo>
                    <a:pt x="124968" y="86867"/>
                  </a:lnTo>
                  <a:close/>
                </a:path>
              </a:pathLst>
            </a:custGeom>
            <a:ln w="3175">
              <a:solidFill>
                <a:srgbClr val="000000"/>
              </a:solidFill>
            </a:ln>
          </p:spPr>
          <p:txBody>
            <a:bodyPr wrap="square" lIns="0" tIns="0" rIns="0" bIns="0" rtlCol="0"/>
            <a:lstStyle/>
            <a:p/>
          </p:txBody>
        </p:sp>
        <p:pic>
          <p:nvPicPr>
            <p:cNvPr id="49" name="object 49"/>
            <p:cNvPicPr/>
            <p:nvPr/>
          </p:nvPicPr>
          <p:blipFill>
            <a:blip r:embed="rId20" cstate="print"/>
            <a:stretch>
              <a:fillRect/>
            </a:stretch>
          </p:blipFill>
          <p:spPr>
            <a:xfrm>
              <a:off x="2857500" y="2753867"/>
              <a:ext cx="124968" cy="121920"/>
            </a:xfrm>
            <a:prstGeom prst="rect">
              <a:avLst/>
            </a:prstGeom>
          </p:spPr>
        </p:pic>
        <p:sp>
          <p:nvSpPr>
            <p:cNvPr id="50" name="object 50"/>
            <p:cNvSpPr/>
            <p:nvPr/>
          </p:nvSpPr>
          <p:spPr>
            <a:xfrm>
              <a:off x="2857500" y="2753867"/>
              <a:ext cx="125095" cy="121920"/>
            </a:xfrm>
            <a:custGeom>
              <a:avLst/>
              <a:gdLst/>
              <a:ahLst/>
              <a:cxnLst/>
              <a:rect l="l" t="t" r="r" b="b"/>
              <a:pathLst>
                <a:path w="125094" h="121919">
                  <a:moveTo>
                    <a:pt x="124968" y="60960"/>
                  </a:moveTo>
                  <a:lnTo>
                    <a:pt x="120062" y="37236"/>
                  </a:lnTo>
                  <a:lnTo>
                    <a:pt x="106680" y="17859"/>
                  </a:lnTo>
                  <a:lnTo>
                    <a:pt x="86820" y="4792"/>
                  </a:lnTo>
                  <a:lnTo>
                    <a:pt x="62483" y="0"/>
                  </a:lnTo>
                  <a:lnTo>
                    <a:pt x="38147" y="4792"/>
                  </a:lnTo>
                  <a:lnTo>
                    <a:pt x="18287" y="17859"/>
                  </a:lnTo>
                  <a:lnTo>
                    <a:pt x="4905" y="37236"/>
                  </a:lnTo>
                  <a:lnTo>
                    <a:pt x="0" y="60960"/>
                  </a:lnTo>
                  <a:lnTo>
                    <a:pt x="4905" y="84683"/>
                  </a:lnTo>
                  <a:lnTo>
                    <a:pt x="18287" y="104060"/>
                  </a:lnTo>
                  <a:lnTo>
                    <a:pt x="38147" y="117127"/>
                  </a:lnTo>
                  <a:lnTo>
                    <a:pt x="62483" y="121920"/>
                  </a:lnTo>
                  <a:lnTo>
                    <a:pt x="86820" y="117127"/>
                  </a:lnTo>
                  <a:lnTo>
                    <a:pt x="106679" y="104060"/>
                  </a:lnTo>
                  <a:lnTo>
                    <a:pt x="120062" y="84683"/>
                  </a:lnTo>
                  <a:lnTo>
                    <a:pt x="124968" y="60960"/>
                  </a:lnTo>
                  <a:close/>
                </a:path>
              </a:pathLst>
            </a:custGeom>
            <a:ln w="3175">
              <a:solidFill>
                <a:srgbClr val="000000"/>
              </a:solidFill>
            </a:ln>
          </p:spPr>
          <p:txBody>
            <a:bodyPr wrap="square" lIns="0" tIns="0" rIns="0" bIns="0" rtlCol="0"/>
            <a:lstStyle/>
            <a:p/>
          </p:txBody>
        </p:sp>
        <p:sp>
          <p:nvSpPr>
            <p:cNvPr id="51" name="object 51"/>
            <p:cNvSpPr/>
            <p:nvPr/>
          </p:nvSpPr>
          <p:spPr>
            <a:xfrm>
              <a:off x="2649474" y="2685922"/>
              <a:ext cx="384810" cy="411480"/>
            </a:xfrm>
            <a:custGeom>
              <a:avLst/>
              <a:gdLst/>
              <a:ahLst/>
              <a:cxnLst/>
              <a:rect l="l" t="t" r="r" b="b"/>
              <a:pathLst>
                <a:path w="384810" h="411480">
                  <a:moveTo>
                    <a:pt x="76581" y="76200"/>
                  </a:moveTo>
                  <a:lnTo>
                    <a:pt x="75819" y="0"/>
                  </a:lnTo>
                  <a:lnTo>
                    <a:pt x="0" y="38735"/>
                  </a:lnTo>
                  <a:lnTo>
                    <a:pt x="76581" y="76200"/>
                  </a:lnTo>
                  <a:close/>
                </a:path>
                <a:path w="384810" h="411480">
                  <a:moveTo>
                    <a:pt x="384429" y="119761"/>
                  </a:moveTo>
                  <a:lnTo>
                    <a:pt x="352044" y="119761"/>
                  </a:lnTo>
                  <a:lnTo>
                    <a:pt x="352044" y="91567"/>
                  </a:lnTo>
                  <a:lnTo>
                    <a:pt x="275844" y="129667"/>
                  </a:lnTo>
                  <a:lnTo>
                    <a:pt x="352044" y="167767"/>
                  </a:lnTo>
                  <a:lnTo>
                    <a:pt x="352044" y="139573"/>
                  </a:lnTo>
                  <a:lnTo>
                    <a:pt x="364617" y="139573"/>
                  </a:lnTo>
                  <a:lnTo>
                    <a:pt x="364617" y="411480"/>
                  </a:lnTo>
                  <a:lnTo>
                    <a:pt x="384429" y="411480"/>
                  </a:lnTo>
                  <a:lnTo>
                    <a:pt x="384429" y="139573"/>
                  </a:lnTo>
                  <a:lnTo>
                    <a:pt x="384429" y="129667"/>
                  </a:lnTo>
                  <a:lnTo>
                    <a:pt x="384429" y="119761"/>
                  </a:lnTo>
                  <a:close/>
                </a:path>
              </a:pathLst>
            </a:custGeom>
            <a:solidFill>
              <a:srgbClr val="000000"/>
            </a:solidFill>
          </p:spPr>
          <p:txBody>
            <a:bodyPr wrap="square" lIns="0" tIns="0" rIns="0" bIns="0" rtlCol="0"/>
            <a:lstStyle/>
            <a:p/>
          </p:txBody>
        </p:sp>
        <p:pic>
          <p:nvPicPr>
            <p:cNvPr id="52" name="object 52"/>
            <p:cNvPicPr/>
            <p:nvPr/>
          </p:nvPicPr>
          <p:blipFill>
            <a:blip r:embed="rId21" cstate="print"/>
            <a:stretch>
              <a:fillRect/>
            </a:stretch>
          </p:blipFill>
          <p:spPr>
            <a:xfrm>
              <a:off x="2881884" y="2982417"/>
              <a:ext cx="473938" cy="420674"/>
            </a:xfrm>
            <a:prstGeom prst="rect">
              <a:avLst/>
            </a:prstGeom>
          </p:spPr>
        </p:pic>
        <p:sp>
          <p:nvSpPr>
            <p:cNvPr id="53" name="object 53"/>
            <p:cNvSpPr/>
            <p:nvPr/>
          </p:nvSpPr>
          <p:spPr>
            <a:xfrm>
              <a:off x="2922269" y="3022854"/>
              <a:ext cx="342900" cy="289560"/>
            </a:xfrm>
            <a:custGeom>
              <a:avLst/>
              <a:gdLst/>
              <a:ahLst/>
              <a:cxnLst/>
              <a:rect l="l" t="t" r="r" b="b"/>
              <a:pathLst>
                <a:path w="342900" h="289560">
                  <a:moveTo>
                    <a:pt x="0" y="289560"/>
                  </a:moveTo>
                  <a:lnTo>
                    <a:pt x="342900" y="289560"/>
                  </a:lnTo>
                  <a:lnTo>
                    <a:pt x="342900" y="0"/>
                  </a:lnTo>
                  <a:lnTo>
                    <a:pt x="0" y="0"/>
                  </a:lnTo>
                  <a:lnTo>
                    <a:pt x="0" y="289560"/>
                  </a:lnTo>
                  <a:close/>
                </a:path>
              </a:pathLst>
            </a:custGeom>
            <a:ln w="28956">
              <a:solidFill>
                <a:srgbClr val="009DD9"/>
              </a:solidFill>
              <a:prstDash val="sysDash"/>
            </a:ln>
          </p:spPr>
          <p:txBody>
            <a:bodyPr wrap="square" lIns="0" tIns="0" rIns="0" bIns="0" rtlCol="0"/>
            <a:lstStyle/>
            <a:p/>
          </p:txBody>
        </p:sp>
        <p:pic>
          <p:nvPicPr>
            <p:cNvPr id="54" name="object 54"/>
            <p:cNvPicPr/>
            <p:nvPr/>
          </p:nvPicPr>
          <p:blipFill>
            <a:blip r:embed="rId22" cstate="print"/>
            <a:stretch>
              <a:fillRect/>
            </a:stretch>
          </p:blipFill>
          <p:spPr>
            <a:xfrm>
              <a:off x="2132838" y="2607551"/>
              <a:ext cx="168452" cy="1199400"/>
            </a:xfrm>
            <a:prstGeom prst="rect">
              <a:avLst/>
            </a:prstGeom>
          </p:spPr>
        </p:pic>
        <p:pic>
          <p:nvPicPr>
            <p:cNvPr id="55" name="object 55"/>
            <p:cNvPicPr/>
            <p:nvPr/>
          </p:nvPicPr>
          <p:blipFill>
            <a:blip r:embed="rId23" cstate="print"/>
            <a:stretch>
              <a:fillRect/>
            </a:stretch>
          </p:blipFill>
          <p:spPr>
            <a:xfrm>
              <a:off x="3284219" y="2561831"/>
              <a:ext cx="775703" cy="1245120"/>
            </a:xfrm>
            <a:prstGeom prst="rect">
              <a:avLst/>
            </a:prstGeom>
          </p:spPr>
        </p:pic>
        <p:sp>
          <p:nvSpPr>
            <p:cNvPr id="56" name="object 56"/>
            <p:cNvSpPr/>
            <p:nvPr/>
          </p:nvSpPr>
          <p:spPr>
            <a:xfrm>
              <a:off x="3324606" y="2602230"/>
              <a:ext cx="645160" cy="1114425"/>
            </a:xfrm>
            <a:custGeom>
              <a:avLst/>
              <a:gdLst/>
              <a:ahLst/>
              <a:cxnLst/>
              <a:rect l="l" t="t" r="r" b="b"/>
              <a:pathLst>
                <a:path w="645160" h="1114425">
                  <a:moveTo>
                    <a:pt x="0" y="1114044"/>
                  </a:moveTo>
                  <a:lnTo>
                    <a:pt x="644651" y="1114044"/>
                  </a:lnTo>
                  <a:lnTo>
                    <a:pt x="644651" y="0"/>
                  </a:lnTo>
                  <a:lnTo>
                    <a:pt x="0" y="0"/>
                  </a:lnTo>
                  <a:lnTo>
                    <a:pt x="0" y="1114044"/>
                  </a:lnTo>
                  <a:close/>
                </a:path>
              </a:pathLst>
            </a:custGeom>
            <a:ln w="28956">
              <a:solidFill>
                <a:srgbClr val="0AD0D9"/>
              </a:solidFill>
              <a:prstDash val="sysDash"/>
            </a:ln>
          </p:spPr>
          <p:txBody>
            <a:bodyPr wrap="square" lIns="0" tIns="0" rIns="0" bIns="0" rtlCol="0"/>
            <a:lstStyle/>
            <a:p/>
          </p:txBody>
        </p:sp>
        <p:pic>
          <p:nvPicPr>
            <p:cNvPr id="57" name="object 57"/>
            <p:cNvPicPr/>
            <p:nvPr/>
          </p:nvPicPr>
          <p:blipFill>
            <a:blip r:embed="rId24" cstate="print"/>
            <a:stretch>
              <a:fillRect/>
            </a:stretch>
          </p:blipFill>
          <p:spPr>
            <a:xfrm>
              <a:off x="3061716" y="2621267"/>
              <a:ext cx="131114" cy="423684"/>
            </a:xfrm>
            <a:prstGeom prst="rect">
              <a:avLst/>
            </a:prstGeom>
          </p:spPr>
        </p:pic>
        <p:sp>
          <p:nvSpPr>
            <p:cNvPr id="58" name="object 58"/>
            <p:cNvSpPr/>
            <p:nvPr/>
          </p:nvSpPr>
          <p:spPr>
            <a:xfrm>
              <a:off x="2210562" y="2634234"/>
              <a:ext cx="891540" cy="1083310"/>
            </a:xfrm>
            <a:custGeom>
              <a:avLst/>
              <a:gdLst/>
              <a:ahLst/>
              <a:cxnLst/>
              <a:rect l="l" t="t" r="r" b="b"/>
              <a:pathLst>
                <a:path w="891539" h="1083310">
                  <a:moveTo>
                    <a:pt x="891539" y="13715"/>
                  </a:moveTo>
                  <a:lnTo>
                    <a:pt x="891539" y="319913"/>
                  </a:lnTo>
                </a:path>
                <a:path w="891539" h="1083310">
                  <a:moveTo>
                    <a:pt x="0" y="0"/>
                  </a:moveTo>
                  <a:lnTo>
                    <a:pt x="0" y="1082928"/>
                  </a:lnTo>
                </a:path>
              </a:pathLst>
            </a:custGeom>
            <a:ln w="28956">
              <a:solidFill>
                <a:srgbClr val="0E6EC5"/>
              </a:solidFill>
              <a:prstDash val="sysDash"/>
            </a:ln>
          </p:spPr>
          <p:txBody>
            <a:bodyPr wrap="square" lIns="0" tIns="0" rIns="0" bIns="0" rtlCol="0"/>
            <a:lstStyle/>
            <a:p/>
          </p:txBody>
        </p:sp>
        <p:pic>
          <p:nvPicPr>
            <p:cNvPr id="59" name="object 59"/>
            <p:cNvPicPr/>
            <p:nvPr/>
          </p:nvPicPr>
          <p:blipFill>
            <a:blip r:embed="rId25" cstate="print"/>
            <a:stretch>
              <a:fillRect/>
            </a:stretch>
          </p:blipFill>
          <p:spPr>
            <a:xfrm>
              <a:off x="2183891" y="3675837"/>
              <a:ext cx="650773" cy="131114"/>
            </a:xfrm>
            <a:prstGeom prst="rect">
              <a:avLst/>
            </a:prstGeom>
          </p:spPr>
        </p:pic>
        <p:sp>
          <p:nvSpPr>
            <p:cNvPr id="60" name="object 60"/>
            <p:cNvSpPr/>
            <p:nvPr/>
          </p:nvSpPr>
          <p:spPr>
            <a:xfrm>
              <a:off x="2210562" y="3716273"/>
              <a:ext cx="534670" cy="0"/>
            </a:xfrm>
            <a:custGeom>
              <a:avLst/>
              <a:gdLst/>
              <a:ahLst/>
              <a:cxnLst/>
              <a:rect l="l" t="t" r="r" b="b"/>
              <a:pathLst>
                <a:path w="534669" h="0">
                  <a:moveTo>
                    <a:pt x="0" y="0"/>
                  </a:moveTo>
                  <a:lnTo>
                    <a:pt x="534288" y="0"/>
                  </a:lnTo>
                </a:path>
              </a:pathLst>
            </a:custGeom>
            <a:ln w="28956">
              <a:solidFill>
                <a:srgbClr val="0E6EC5"/>
              </a:solidFill>
              <a:prstDash val="sysDash"/>
            </a:ln>
          </p:spPr>
          <p:txBody>
            <a:bodyPr wrap="square" lIns="0" tIns="0" rIns="0" bIns="0" rtlCol="0"/>
            <a:lstStyle/>
            <a:p/>
          </p:txBody>
        </p:sp>
        <p:pic>
          <p:nvPicPr>
            <p:cNvPr id="61" name="object 61"/>
            <p:cNvPicPr/>
            <p:nvPr/>
          </p:nvPicPr>
          <p:blipFill>
            <a:blip r:embed="rId26" cstate="print"/>
            <a:stretch>
              <a:fillRect/>
            </a:stretch>
          </p:blipFill>
          <p:spPr>
            <a:xfrm>
              <a:off x="2706624" y="2927591"/>
              <a:ext cx="131114" cy="879360"/>
            </a:xfrm>
            <a:prstGeom prst="rect">
              <a:avLst/>
            </a:prstGeom>
          </p:spPr>
        </p:pic>
        <p:sp>
          <p:nvSpPr>
            <p:cNvPr id="62" name="object 62"/>
            <p:cNvSpPr/>
            <p:nvPr/>
          </p:nvSpPr>
          <p:spPr>
            <a:xfrm>
              <a:off x="2747010" y="2954273"/>
              <a:ext cx="0" cy="762000"/>
            </a:xfrm>
            <a:custGeom>
              <a:avLst/>
              <a:gdLst/>
              <a:ahLst/>
              <a:cxnLst/>
              <a:rect l="l" t="t" r="r" b="b"/>
              <a:pathLst>
                <a:path w="0" h="762000">
                  <a:moveTo>
                    <a:pt x="0" y="0"/>
                  </a:moveTo>
                  <a:lnTo>
                    <a:pt x="0" y="762000"/>
                  </a:lnTo>
                </a:path>
              </a:pathLst>
            </a:custGeom>
            <a:ln w="28956">
              <a:solidFill>
                <a:srgbClr val="0E6EC5"/>
              </a:solidFill>
              <a:prstDash val="sysDash"/>
            </a:ln>
          </p:spPr>
          <p:txBody>
            <a:bodyPr wrap="square" lIns="0" tIns="0" rIns="0" bIns="0" rtlCol="0"/>
            <a:lstStyle/>
            <a:p/>
          </p:txBody>
        </p:sp>
        <p:pic>
          <p:nvPicPr>
            <p:cNvPr id="63" name="object 63"/>
            <p:cNvPicPr/>
            <p:nvPr/>
          </p:nvPicPr>
          <p:blipFill>
            <a:blip r:embed="rId27" cstate="print"/>
            <a:stretch>
              <a:fillRect/>
            </a:stretch>
          </p:blipFill>
          <p:spPr>
            <a:xfrm>
              <a:off x="2714244" y="2913837"/>
              <a:ext cx="477037" cy="131114"/>
            </a:xfrm>
            <a:prstGeom prst="rect">
              <a:avLst/>
            </a:prstGeom>
          </p:spPr>
        </p:pic>
        <p:sp>
          <p:nvSpPr>
            <p:cNvPr id="64" name="object 64"/>
            <p:cNvSpPr/>
            <p:nvPr/>
          </p:nvSpPr>
          <p:spPr>
            <a:xfrm>
              <a:off x="2740913" y="2954273"/>
              <a:ext cx="361315" cy="0"/>
            </a:xfrm>
            <a:custGeom>
              <a:avLst/>
              <a:gdLst/>
              <a:ahLst/>
              <a:cxnLst/>
              <a:rect l="l" t="t" r="r" b="b"/>
              <a:pathLst>
                <a:path w="361314" h="0">
                  <a:moveTo>
                    <a:pt x="0" y="0"/>
                  </a:moveTo>
                  <a:lnTo>
                    <a:pt x="360934" y="0"/>
                  </a:lnTo>
                </a:path>
              </a:pathLst>
            </a:custGeom>
            <a:ln w="28956">
              <a:solidFill>
                <a:srgbClr val="0E6EC5"/>
              </a:solidFill>
              <a:prstDash val="sysDash"/>
            </a:ln>
          </p:spPr>
          <p:txBody>
            <a:bodyPr wrap="square" lIns="0" tIns="0" rIns="0" bIns="0" rtlCol="0"/>
            <a:lstStyle/>
            <a:p/>
          </p:txBody>
        </p:sp>
        <p:pic>
          <p:nvPicPr>
            <p:cNvPr id="65" name="object 65"/>
            <p:cNvPicPr/>
            <p:nvPr/>
          </p:nvPicPr>
          <p:blipFill>
            <a:blip r:embed="rId28" cstate="print"/>
            <a:stretch>
              <a:fillRect/>
            </a:stretch>
          </p:blipFill>
          <p:spPr>
            <a:xfrm>
              <a:off x="2180844" y="2601417"/>
              <a:ext cx="1011923" cy="131114"/>
            </a:xfrm>
            <a:prstGeom prst="rect">
              <a:avLst/>
            </a:prstGeom>
          </p:spPr>
        </p:pic>
        <p:sp>
          <p:nvSpPr>
            <p:cNvPr id="66" name="object 66"/>
            <p:cNvSpPr/>
            <p:nvPr/>
          </p:nvSpPr>
          <p:spPr>
            <a:xfrm>
              <a:off x="2207513" y="2641854"/>
              <a:ext cx="895350" cy="0"/>
            </a:xfrm>
            <a:custGeom>
              <a:avLst/>
              <a:gdLst/>
              <a:ahLst/>
              <a:cxnLst/>
              <a:rect l="l" t="t" r="r" b="b"/>
              <a:pathLst>
                <a:path w="895350" h="0">
                  <a:moveTo>
                    <a:pt x="0" y="0"/>
                  </a:moveTo>
                  <a:lnTo>
                    <a:pt x="895223" y="0"/>
                  </a:lnTo>
                </a:path>
              </a:pathLst>
            </a:custGeom>
            <a:ln w="28956">
              <a:solidFill>
                <a:srgbClr val="0E6EC5"/>
              </a:solidFill>
              <a:prstDash val="sysDash"/>
            </a:ln>
          </p:spPr>
          <p:txBody>
            <a:bodyPr wrap="square" lIns="0" tIns="0" rIns="0" bIns="0" rtlCol="0"/>
            <a:lstStyle/>
            <a:p/>
          </p:txBody>
        </p:sp>
        <p:sp>
          <p:nvSpPr>
            <p:cNvPr id="67" name="object 67"/>
            <p:cNvSpPr/>
            <p:nvPr/>
          </p:nvSpPr>
          <p:spPr>
            <a:xfrm>
              <a:off x="7620761" y="2419350"/>
              <a:ext cx="1803400" cy="1472565"/>
            </a:xfrm>
            <a:custGeom>
              <a:avLst/>
              <a:gdLst/>
              <a:ahLst/>
              <a:cxnLst/>
              <a:rect l="l" t="t" r="r" b="b"/>
              <a:pathLst>
                <a:path w="1803400" h="1472564">
                  <a:moveTo>
                    <a:pt x="0" y="128524"/>
                  </a:moveTo>
                  <a:lnTo>
                    <a:pt x="10098" y="78491"/>
                  </a:lnTo>
                  <a:lnTo>
                    <a:pt x="37639" y="37639"/>
                  </a:lnTo>
                  <a:lnTo>
                    <a:pt x="78491" y="10098"/>
                  </a:lnTo>
                  <a:lnTo>
                    <a:pt x="128524" y="0"/>
                  </a:lnTo>
                  <a:lnTo>
                    <a:pt x="1674368" y="0"/>
                  </a:lnTo>
                  <a:lnTo>
                    <a:pt x="1724400" y="10098"/>
                  </a:lnTo>
                  <a:lnTo>
                    <a:pt x="1765252" y="37639"/>
                  </a:lnTo>
                  <a:lnTo>
                    <a:pt x="1792793" y="78491"/>
                  </a:lnTo>
                  <a:lnTo>
                    <a:pt x="1802892" y="128524"/>
                  </a:lnTo>
                  <a:lnTo>
                    <a:pt x="1802892" y="1343660"/>
                  </a:lnTo>
                  <a:lnTo>
                    <a:pt x="1792793" y="1393692"/>
                  </a:lnTo>
                  <a:lnTo>
                    <a:pt x="1765252" y="1434544"/>
                  </a:lnTo>
                  <a:lnTo>
                    <a:pt x="1724400" y="1462085"/>
                  </a:lnTo>
                  <a:lnTo>
                    <a:pt x="1674368" y="1472183"/>
                  </a:lnTo>
                  <a:lnTo>
                    <a:pt x="128524" y="1472183"/>
                  </a:lnTo>
                  <a:lnTo>
                    <a:pt x="78491" y="1462085"/>
                  </a:lnTo>
                  <a:lnTo>
                    <a:pt x="37639" y="1434544"/>
                  </a:lnTo>
                  <a:lnTo>
                    <a:pt x="10098" y="1393692"/>
                  </a:lnTo>
                  <a:lnTo>
                    <a:pt x="0" y="1343660"/>
                  </a:lnTo>
                  <a:lnTo>
                    <a:pt x="0" y="128524"/>
                  </a:lnTo>
                  <a:close/>
                </a:path>
              </a:pathLst>
            </a:custGeom>
            <a:ln w="38100">
              <a:solidFill>
                <a:srgbClr val="000000"/>
              </a:solidFill>
            </a:ln>
          </p:spPr>
          <p:txBody>
            <a:bodyPr wrap="square" lIns="0" tIns="0" rIns="0" bIns="0" rtlCol="0"/>
            <a:lstStyle/>
            <a:p/>
          </p:txBody>
        </p:sp>
        <p:sp>
          <p:nvSpPr>
            <p:cNvPr id="68" name="object 68"/>
            <p:cNvSpPr/>
            <p:nvPr/>
          </p:nvSpPr>
          <p:spPr>
            <a:xfrm>
              <a:off x="7098792" y="1979676"/>
              <a:ext cx="521970" cy="1262380"/>
            </a:xfrm>
            <a:custGeom>
              <a:avLst/>
              <a:gdLst/>
              <a:ahLst/>
              <a:cxnLst/>
              <a:rect l="l" t="t" r="r" b="b"/>
              <a:pathLst>
                <a:path w="521970" h="1262380">
                  <a:moveTo>
                    <a:pt x="347979" y="1088389"/>
                  </a:moveTo>
                  <a:lnTo>
                    <a:pt x="347979" y="1262126"/>
                  </a:lnTo>
                  <a:lnTo>
                    <a:pt x="463803" y="1204214"/>
                  </a:lnTo>
                  <a:lnTo>
                    <a:pt x="376935" y="1204214"/>
                  </a:lnTo>
                  <a:lnTo>
                    <a:pt x="376935" y="1146302"/>
                  </a:lnTo>
                  <a:lnTo>
                    <a:pt x="463803" y="1146302"/>
                  </a:lnTo>
                  <a:lnTo>
                    <a:pt x="347979" y="1088389"/>
                  </a:lnTo>
                  <a:close/>
                </a:path>
                <a:path w="521970" h="1262380">
                  <a:moveTo>
                    <a:pt x="231901" y="28956"/>
                  </a:moveTo>
                  <a:lnTo>
                    <a:pt x="231901" y="1204214"/>
                  </a:lnTo>
                  <a:lnTo>
                    <a:pt x="347979" y="1204214"/>
                  </a:lnTo>
                  <a:lnTo>
                    <a:pt x="347979" y="1175258"/>
                  </a:lnTo>
                  <a:lnTo>
                    <a:pt x="289813" y="1175258"/>
                  </a:lnTo>
                  <a:lnTo>
                    <a:pt x="260857" y="1146302"/>
                  </a:lnTo>
                  <a:lnTo>
                    <a:pt x="289813" y="1146302"/>
                  </a:lnTo>
                  <a:lnTo>
                    <a:pt x="289813" y="57912"/>
                  </a:lnTo>
                  <a:lnTo>
                    <a:pt x="260857" y="57912"/>
                  </a:lnTo>
                  <a:lnTo>
                    <a:pt x="231901" y="28956"/>
                  </a:lnTo>
                  <a:close/>
                </a:path>
                <a:path w="521970" h="1262380">
                  <a:moveTo>
                    <a:pt x="463803" y="1146302"/>
                  </a:moveTo>
                  <a:lnTo>
                    <a:pt x="376935" y="1146302"/>
                  </a:lnTo>
                  <a:lnTo>
                    <a:pt x="376935" y="1204214"/>
                  </a:lnTo>
                  <a:lnTo>
                    <a:pt x="463803" y="1204214"/>
                  </a:lnTo>
                  <a:lnTo>
                    <a:pt x="521715" y="1175258"/>
                  </a:lnTo>
                  <a:lnTo>
                    <a:pt x="463803" y="1146302"/>
                  </a:lnTo>
                  <a:close/>
                </a:path>
                <a:path w="521970" h="1262380">
                  <a:moveTo>
                    <a:pt x="289813" y="1146302"/>
                  </a:moveTo>
                  <a:lnTo>
                    <a:pt x="260857" y="1146302"/>
                  </a:lnTo>
                  <a:lnTo>
                    <a:pt x="289813" y="1175258"/>
                  </a:lnTo>
                  <a:lnTo>
                    <a:pt x="289813" y="1146302"/>
                  </a:lnTo>
                  <a:close/>
                </a:path>
                <a:path w="521970" h="1262380">
                  <a:moveTo>
                    <a:pt x="347979" y="1146302"/>
                  </a:moveTo>
                  <a:lnTo>
                    <a:pt x="289813" y="1146302"/>
                  </a:lnTo>
                  <a:lnTo>
                    <a:pt x="289813" y="1175258"/>
                  </a:lnTo>
                  <a:lnTo>
                    <a:pt x="347979" y="1175258"/>
                  </a:lnTo>
                  <a:lnTo>
                    <a:pt x="347979" y="1146302"/>
                  </a:lnTo>
                  <a:close/>
                </a:path>
                <a:path w="521970" h="1262380">
                  <a:moveTo>
                    <a:pt x="289813" y="0"/>
                  </a:moveTo>
                  <a:lnTo>
                    <a:pt x="0" y="0"/>
                  </a:lnTo>
                  <a:lnTo>
                    <a:pt x="0" y="57912"/>
                  </a:lnTo>
                  <a:lnTo>
                    <a:pt x="231901" y="57912"/>
                  </a:lnTo>
                  <a:lnTo>
                    <a:pt x="231901" y="28956"/>
                  </a:lnTo>
                  <a:lnTo>
                    <a:pt x="289813" y="28956"/>
                  </a:lnTo>
                  <a:lnTo>
                    <a:pt x="289813" y="0"/>
                  </a:lnTo>
                  <a:close/>
                </a:path>
                <a:path w="521970" h="1262380">
                  <a:moveTo>
                    <a:pt x="289813" y="28956"/>
                  </a:moveTo>
                  <a:lnTo>
                    <a:pt x="231901" y="28956"/>
                  </a:lnTo>
                  <a:lnTo>
                    <a:pt x="260857" y="57912"/>
                  </a:lnTo>
                  <a:lnTo>
                    <a:pt x="289813" y="57912"/>
                  </a:lnTo>
                  <a:lnTo>
                    <a:pt x="289813" y="28956"/>
                  </a:lnTo>
                  <a:close/>
                </a:path>
              </a:pathLst>
            </a:custGeom>
            <a:solidFill>
              <a:srgbClr val="17406C"/>
            </a:solidFill>
          </p:spPr>
          <p:txBody>
            <a:bodyPr wrap="square" lIns="0" tIns="0" rIns="0" bIns="0" rtlCol="0"/>
            <a:lstStyle/>
            <a:p/>
          </p:txBody>
        </p:sp>
        <p:sp>
          <p:nvSpPr>
            <p:cNvPr id="69" name="object 69"/>
            <p:cNvSpPr/>
            <p:nvPr/>
          </p:nvSpPr>
          <p:spPr>
            <a:xfrm>
              <a:off x="7098792" y="3067811"/>
              <a:ext cx="521970" cy="1259840"/>
            </a:xfrm>
            <a:custGeom>
              <a:avLst/>
              <a:gdLst/>
              <a:ahLst/>
              <a:cxnLst/>
              <a:rect l="l" t="t" r="r" b="b"/>
              <a:pathLst>
                <a:path w="521970" h="1259839">
                  <a:moveTo>
                    <a:pt x="231901" y="1201674"/>
                  </a:moveTo>
                  <a:lnTo>
                    <a:pt x="0" y="1201674"/>
                  </a:lnTo>
                  <a:lnTo>
                    <a:pt x="0" y="1259586"/>
                  </a:lnTo>
                  <a:lnTo>
                    <a:pt x="289813" y="1259586"/>
                  </a:lnTo>
                  <a:lnTo>
                    <a:pt x="289813" y="1230630"/>
                  </a:lnTo>
                  <a:lnTo>
                    <a:pt x="231901" y="1230630"/>
                  </a:lnTo>
                  <a:lnTo>
                    <a:pt x="231901" y="1201674"/>
                  </a:lnTo>
                  <a:close/>
                </a:path>
                <a:path w="521970" h="1259839">
                  <a:moveTo>
                    <a:pt x="347979" y="57912"/>
                  </a:moveTo>
                  <a:lnTo>
                    <a:pt x="231901" y="57912"/>
                  </a:lnTo>
                  <a:lnTo>
                    <a:pt x="231901" y="1230630"/>
                  </a:lnTo>
                  <a:lnTo>
                    <a:pt x="260857" y="1201674"/>
                  </a:lnTo>
                  <a:lnTo>
                    <a:pt x="289813" y="1201674"/>
                  </a:lnTo>
                  <a:lnTo>
                    <a:pt x="289813" y="115824"/>
                  </a:lnTo>
                  <a:lnTo>
                    <a:pt x="260857" y="115824"/>
                  </a:lnTo>
                  <a:lnTo>
                    <a:pt x="289813" y="86867"/>
                  </a:lnTo>
                  <a:lnTo>
                    <a:pt x="347979" y="86867"/>
                  </a:lnTo>
                  <a:lnTo>
                    <a:pt x="347979" y="57912"/>
                  </a:lnTo>
                  <a:close/>
                </a:path>
                <a:path w="521970" h="1259839">
                  <a:moveTo>
                    <a:pt x="289813" y="1201674"/>
                  </a:moveTo>
                  <a:lnTo>
                    <a:pt x="260857" y="1201674"/>
                  </a:lnTo>
                  <a:lnTo>
                    <a:pt x="231901" y="1230630"/>
                  </a:lnTo>
                  <a:lnTo>
                    <a:pt x="289813" y="1230630"/>
                  </a:lnTo>
                  <a:lnTo>
                    <a:pt x="289813" y="1201674"/>
                  </a:lnTo>
                  <a:close/>
                </a:path>
                <a:path w="521970" h="1259839">
                  <a:moveTo>
                    <a:pt x="347979" y="0"/>
                  </a:moveTo>
                  <a:lnTo>
                    <a:pt x="347979" y="173736"/>
                  </a:lnTo>
                  <a:lnTo>
                    <a:pt x="463803" y="115824"/>
                  </a:lnTo>
                  <a:lnTo>
                    <a:pt x="376935" y="115824"/>
                  </a:lnTo>
                  <a:lnTo>
                    <a:pt x="376935" y="57912"/>
                  </a:lnTo>
                  <a:lnTo>
                    <a:pt x="463803" y="57912"/>
                  </a:lnTo>
                  <a:lnTo>
                    <a:pt x="347979" y="0"/>
                  </a:lnTo>
                  <a:close/>
                </a:path>
                <a:path w="521970" h="1259839">
                  <a:moveTo>
                    <a:pt x="289813" y="86867"/>
                  </a:moveTo>
                  <a:lnTo>
                    <a:pt x="260857" y="115824"/>
                  </a:lnTo>
                  <a:lnTo>
                    <a:pt x="289813" y="115824"/>
                  </a:lnTo>
                  <a:lnTo>
                    <a:pt x="289813" y="86867"/>
                  </a:lnTo>
                  <a:close/>
                </a:path>
                <a:path w="521970" h="1259839">
                  <a:moveTo>
                    <a:pt x="347979" y="86867"/>
                  </a:moveTo>
                  <a:lnTo>
                    <a:pt x="289813" y="86867"/>
                  </a:lnTo>
                  <a:lnTo>
                    <a:pt x="289813" y="115824"/>
                  </a:lnTo>
                  <a:lnTo>
                    <a:pt x="347979" y="115824"/>
                  </a:lnTo>
                  <a:lnTo>
                    <a:pt x="347979" y="86867"/>
                  </a:lnTo>
                  <a:close/>
                </a:path>
                <a:path w="521970" h="1259839">
                  <a:moveTo>
                    <a:pt x="463803" y="57912"/>
                  </a:moveTo>
                  <a:lnTo>
                    <a:pt x="376935" y="57912"/>
                  </a:lnTo>
                  <a:lnTo>
                    <a:pt x="376935" y="115824"/>
                  </a:lnTo>
                  <a:lnTo>
                    <a:pt x="463803" y="115824"/>
                  </a:lnTo>
                  <a:lnTo>
                    <a:pt x="521715" y="86867"/>
                  </a:lnTo>
                  <a:lnTo>
                    <a:pt x="463803" y="57912"/>
                  </a:lnTo>
                  <a:close/>
                </a:path>
              </a:pathLst>
            </a:custGeom>
            <a:solidFill>
              <a:srgbClr val="0AD0D9"/>
            </a:solidFill>
          </p:spPr>
          <p:txBody>
            <a:bodyPr wrap="square" lIns="0" tIns="0" rIns="0" bIns="0" rtlCol="0"/>
            <a:lstStyle/>
            <a:p/>
          </p:txBody>
        </p:sp>
        <p:sp>
          <p:nvSpPr>
            <p:cNvPr id="70" name="object 70"/>
            <p:cNvSpPr/>
            <p:nvPr/>
          </p:nvSpPr>
          <p:spPr>
            <a:xfrm>
              <a:off x="7098792" y="3067558"/>
              <a:ext cx="521970" cy="173990"/>
            </a:xfrm>
            <a:custGeom>
              <a:avLst/>
              <a:gdLst/>
              <a:ahLst/>
              <a:cxnLst/>
              <a:rect l="l" t="t" r="r" b="b"/>
              <a:pathLst>
                <a:path w="521970" h="173989">
                  <a:moveTo>
                    <a:pt x="347979" y="0"/>
                  </a:moveTo>
                  <a:lnTo>
                    <a:pt x="347979" y="173736"/>
                  </a:lnTo>
                  <a:lnTo>
                    <a:pt x="463803" y="115824"/>
                  </a:lnTo>
                  <a:lnTo>
                    <a:pt x="376935" y="115824"/>
                  </a:lnTo>
                  <a:lnTo>
                    <a:pt x="376935" y="57912"/>
                  </a:lnTo>
                  <a:lnTo>
                    <a:pt x="463803" y="57912"/>
                  </a:lnTo>
                  <a:lnTo>
                    <a:pt x="347979" y="0"/>
                  </a:lnTo>
                  <a:close/>
                </a:path>
                <a:path w="521970" h="173989">
                  <a:moveTo>
                    <a:pt x="231901" y="85597"/>
                  </a:moveTo>
                  <a:lnTo>
                    <a:pt x="231901" y="115824"/>
                  </a:lnTo>
                  <a:lnTo>
                    <a:pt x="347979" y="115824"/>
                  </a:lnTo>
                  <a:lnTo>
                    <a:pt x="347979" y="114553"/>
                  </a:lnTo>
                  <a:lnTo>
                    <a:pt x="260857" y="114553"/>
                  </a:lnTo>
                  <a:lnTo>
                    <a:pt x="231901" y="85597"/>
                  </a:lnTo>
                  <a:close/>
                </a:path>
                <a:path w="521970" h="173989">
                  <a:moveTo>
                    <a:pt x="463803" y="57912"/>
                  </a:moveTo>
                  <a:lnTo>
                    <a:pt x="376935" y="57912"/>
                  </a:lnTo>
                  <a:lnTo>
                    <a:pt x="376935" y="115824"/>
                  </a:lnTo>
                  <a:lnTo>
                    <a:pt x="463803" y="115824"/>
                  </a:lnTo>
                  <a:lnTo>
                    <a:pt x="521715" y="86867"/>
                  </a:lnTo>
                  <a:lnTo>
                    <a:pt x="463803" y="57912"/>
                  </a:lnTo>
                  <a:close/>
                </a:path>
                <a:path w="521970" h="173989">
                  <a:moveTo>
                    <a:pt x="289813" y="56641"/>
                  </a:moveTo>
                  <a:lnTo>
                    <a:pt x="0" y="56641"/>
                  </a:lnTo>
                  <a:lnTo>
                    <a:pt x="0" y="114553"/>
                  </a:lnTo>
                  <a:lnTo>
                    <a:pt x="231901" y="114553"/>
                  </a:lnTo>
                  <a:lnTo>
                    <a:pt x="231901" y="85597"/>
                  </a:lnTo>
                  <a:lnTo>
                    <a:pt x="288543" y="85597"/>
                  </a:lnTo>
                  <a:lnTo>
                    <a:pt x="260857" y="57912"/>
                  </a:lnTo>
                  <a:lnTo>
                    <a:pt x="289813" y="57912"/>
                  </a:lnTo>
                  <a:lnTo>
                    <a:pt x="289813" y="56641"/>
                  </a:lnTo>
                  <a:close/>
                </a:path>
                <a:path w="521970" h="173989">
                  <a:moveTo>
                    <a:pt x="288543" y="85597"/>
                  </a:moveTo>
                  <a:lnTo>
                    <a:pt x="231901" y="85597"/>
                  </a:lnTo>
                  <a:lnTo>
                    <a:pt x="260857" y="114553"/>
                  </a:lnTo>
                  <a:lnTo>
                    <a:pt x="347979" y="114553"/>
                  </a:lnTo>
                  <a:lnTo>
                    <a:pt x="347979" y="86867"/>
                  </a:lnTo>
                  <a:lnTo>
                    <a:pt x="289813" y="86867"/>
                  </a:lnTo>
                  <a:lnTo>
                    <a:pt x="288543" y="85597"/>
                  </a:lnTo>
                  <a:close/>
                </a:path>
                <a:path w="521970" h="173989">
                  <a:moveTo>
                    <a:pt x="289813" y="57912"/>
                  </a:moveTo>
                  <a:lnTo>
                    <a:pt x="260857" y="57912"/>
                  </a:lnTo>
                  <a:lnTo>
                    <a:pt x="289813" y="86867"/>
                  </a:lnTo>
                  <a:lnTo>
                    <a:pt x="289813" y="57912"/>
                  </a:lnTo>
                  <a:close/>
                </a:path>
                <a:path w="521970" h="173989">
                  <a:moveTo>
                    <a:pt x="347979" y="57912"/>
                  </a:moveTo>
                  <a:lnTo>
                    <a:pt x="289813" y="57912"/>
                  </a:lnTo>
                  <a:lnTo>
                    <a:pt x="289813" y="86867"/>
                  </a:lnTo>
                  <a:lnTo>
                    <a:pt x="347979" y="86867"/>
                  </a:lnTo>
                  <a:lnTo>
                    <a:pt x="347979" y="57912"/>
                  </a:lnTo>
                  <a:close/>
                </a:path>
              </a:pathLst>
            </a:custGeom>
            <a:solidFill>
              <a:srgbClr val="009DD9"/>
            </a:solidFill>
          </p:spPr>
          <p:txBody>
            <a:bodyPr wrap="square" lIns="0" tIns="0" rIns="0" bIns="0" rtlCol="0"/>
            <a:lstStyle/>
            <a:p/>
          </p:txBody>
        </p:sp>
        <p:pic>
          <p:nvPicPr>
            <p:cNvPr id="71" name="object 71"/>
            <p:cNvPicPr/>
            <p:nvPr/>
          </p:nvPicPr>
          <p:blipFill>
            <a:blip r:embed="rId29" cstate="print"/>
            <a:stretch>
              <a:fillRect/>
            </a:stretch>
          </p:blipFill>
          <p:spPr>
            <a:xfrm>
              <a:off x="7725155" y="2543555"/>
              <a:ext cx="1581911" cy="1199388"/>
            </a:xfrm>
            <a:prstGeom prst="rect">
              <a:avLst/>
            </a:prstGeom>
          </p:spPr>
        </p:pic>
        <p:pic>
          <p:nvPicPr>
            <p:cNvPr id="72" name="object 72"/>
            <p:cNvPicPr/>
            <p:nvPr/>
          </p:nvPicPr>
          <p:blipFill>
            <a:blip r:embed="rId30" cstate="print"/>
            <a:stretch>
              <a:fillRect/>
            </a:stretch>
          </p:blipFill>
          <p:spPr>
            <a:xfrm>
              <a:off x="1292352" y="1085088"/>
              <a:ext cx="2114550" cy="934974"/>
            </a:xfrm>
            <a:prstGeom prst="rect">
              <a:avLst/>
            </a:prstGeom>
          </p:spPr>
        </p:pic>
      </p:grpSp>
      <p:sp>
        <p:nvSpPr>
          <p:cNvPr id="73" name="object 73"/>
          <p:cNvSpPr txBox="1"/>
          <p:nvPr/>
        </p:nvSpPr>
        <p:spPr>
          <a:xfrm>
            <a:off x="1576197" y="1242440"/>
            <a:ext cx="1549400" cy="482600"/>
          </a:xfrm>
          <a:prstGeom prst="rect">
            <a:avLst/>
          </a:prstGeom>
        </p:spPr>
        <p:txBody>
          <a:bodyPr wrap="square" lIns="0" tIns="12700" rIns="0" bIns="0" rtlCol="0" vert="horz">
            <a:spAutoFit/>
          </a:bodyPr>
          <a:lstStyle/>
          <a:p>
            <a:pPr marL="12700">
              <a:lnSpc>
                <a:spcPct val="100000"/>
              </a:lnSpc>
              <a:spcBef>
                <a:spcPts val="100"/>
              </a:spcBef>
            </a:pPr>
            <a:r>
              <a:rPr dirty="0" sz="3000" b="1">
                <a:solidFill>
                  <a:srgbClr val="2D75B6"/>
                </a:solidFill>
                <a:latin typeface="微软雅黑"/>
                <a:cs typeface="微软雅黑"/>
              </a:rPr>
              <a:t>过程解耦</a:t>
            </a:r>
            <a:endParaRPr sz="3000">
              <a:latin typeface="微软雅黑"/>
              <a:cs typeface="微软雅黑"/>
            </a:endParaRPr>
          </a:p>
        </p:txBody>
      </p:sp>
      <p:sp>
        <p:nvSpPr>
          <p:cNvPr id="77" name="object 7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8" name="object 7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74" name="object 74"/>
          <p:cNvSpPr txBox="1"/>
          <p:nvPr/>
        </p:nvSpPr>
        <p:spPr>
          <a:xfrm>
            <a:off x="4310888" y="4809616"/>
            <a:ext cx="3386454" cy="1191895"/>
          </a:xfrm>
          <a:prstGeom prst="rect">
            <a:avLst/>
          </a:prstGeom>
        </p:spPr>
        <p:txBody>
          <a:bodyPr wrap="square" lIns="0" tIns="64769" rIns="0" bIns="0" rtlCol="0" vert="horz">
            <a:spAutoFit/>
          </a:bodyPr>
          <a:lstStyle/>
          <a:p>
            <a:pPr algn="ctr" marR="3175">
              <a:lnSpc>
                <a:spcPct val="100000"/>
              </a:lnSpc>
              <a:spcBef>
                <a:spcPts val="509"/>
              </a:spcBef>
            </a:pPr>
            <a:r>
              <a:rPr dirty="0" u="heavy" sz="1500" spc="-5" b="1">
                <a:uFill>
                  <a:solidFill>
                    <a:srgbClr val="000000"/>
                  </a:solidFill>
                </a:uFill>
                <a:latin typeface="Times New Roman"/>
                <a:cs typeface="Times New Roman"/>
              </a:rPr>
              <a:t>Surrogate</a:t>
            </a:r>
            <a:r>
              <a:rPr dirty="0" u="heavy" sz="1500" spc="-35" b="1">
                <a:uFill>
                  <a:solidFill>
                    <a:srgbClr val="000000"/>
                  </a:solidFill>
                </a:uFill>
                <a:latin typeface="Times New Roman"/>
                <a:cs typeface="Times New Roman"/>
              </a:rPr>
              <a:t> </a:t>
            </a:r>
            <a:r>
              <a:rPr dirty="0" u="heavy" sz="1500" spc="-5" b="1">
                <a:uFill>
                  <a:solidFill>
                    <a:srgbClr val="000000"/>
                  </a:solidFill>
                </a:uFill>
                <a:latin typeface="Times New Roman"/>
                <a:cs typeface="Times New Roman"/>
              </a:rPr>
              <a:t>Models</a:t>
            </a:r>
            <a:endParaRPr sz="1500">
              <a:latin typeface="Times New Roman"/>
              <a:cs typeface="Times New Roman"/>
            </a:endParaRPr>
          </a:p>
          <a:p>
            <a:pPr algn="ctr" marL="12700" marR="5080" indent="-10795">
              <a:lnSpc>
                <a:spcPct val="100000"/>
              </a:lnSpc>
              <a:spcBef>
                <a:spcPts val="490"/>
              </a:spcBef>
            </a:pPr>
            <a:r>
              <a:rPr dirty="0" sz="1800" b="1">
                <a:latin typeface="Times New Roman"/>
                <a:cs typeface="Times New Roman"/>
              </a:rPr>
              <a:t>Build </a:t>
            </a:r>
            <a:r>
              <a:rPr dirty="0" sz="1800" spc="-5" b="1">
                <a:solidFill>
                  <a:srgbClr val="F60000"/>
                </a:solidFill>
                <a:latin typeface="Times New Roman"/>
                <a:cs typeface="Times New Roman"/>
              </a:rPr>
              <a:t>simple </a:t>
            </a:r>
            <a:r>
              <a:rPr dirty="0" sz="1800" spc="-5" b="1">
                <a:latin typeface="Times New Roman"/>
                <a:cs typeface="Times New Roman"/>
              </a:rPr>
              <a:t>and </a:t>
            </a:r>
            <a:r>
              <a:rPr dirty="0" sz="1800" b="1">
                <a:solidFill>
                  <a:srgbClr val="F60000"/>
                </a:solidFill>
                <a:latin typeface="Times New Roman"/>
                <a:cs typeface="Times New Roman"/>
              </a:rPr>
              <a:t>accurate </a:t>
            </a:r>
            <a:r>
              <a:rPr dirty="0" sz="1800" spc="-5" b="1">
                <a:latin typeface="Times New Roman"/>
                <a:cs typeface="Times New Roman"/>
              </a:rPr>
              <a:t>models  </a:t>
            </a:r>
            <a:r>
              <a:rPr dirty="0" sz="1800" b="1">
                <a:latin typeface="Times New Roman"/>
                <a:cs typeface="Times New Roman"/>
              </a:rPr>
              <a:t>with a functional form </a:t>
            </a:r>
            <a:r>
              <a:rPr dirty="0" sz="1800" spc="-5" b="1">
                <a:latin typeface="Times New Roman"/>
                <a:cs typeface="Times New Roman"/>
              </a:rPr>
              <a:t>tailored</a:t>
            </a:r>
            <a:r>
              <a:rPr dirty="0" sz="1800" spc="-75" b="1">
                <a:latin typeface="Times New Roman"/>
                <a:cs typeface="Times New Roman"/>
              </a:rPr>
              <a:t> </a:t>
            </a:r>
            <a:r>
              <a:rPr dirty="0" sz="1800" b="1">
                <a:latin typeface="Times New Roman"/>
                <a:cs typeface="Times New Roman"/>
              </a:rPr>
              <a:t>for  </a:t>
            </a:r>
            <a:r>
              <a:rPr dirty="0" sz="1800" spc="-5" b="1">
                <a:latin typeface="Times New Roman"/>
                <a:cs typeface="Times New Roman"/>
              </a:rPr>
              <a:t>an optimization</a:t>
            </a:r>
            <a:r>
              <a:rPr dirty="0" sz="1800" spc="15" b="1">
                <a:latin typeface="Times New Roman"/>
                <a:cs typeface="Times New Roman"/>
              </a:rPr>
              <a:t> </a:t>
            </a:r>
            <a:r>
              <a:rPr dirty="0" sz="1800" b="1">
                <a:latin typeface="Times New Roman"/>
                <a:cs typeface="Times New Roman"/>
              </a:rPr>
              <a:t>framework</a:t>
            </a:r>
            <a:endParaRPr sz="1800">
              <a:latin typeface="Times New Roman"/>
              <a:cs typeface="Times New Roman"/>
            </a:endParaRPr>
          </a:p>
        </p:txBody>
      </p:sp>
      <p:sp>
        <p:nvSpPr>
          <p:cNvPr id="75" name="object 75"/>
          <p:cNvSpPr txBox="1"/>
          <p:nvPr/>
        </p:nvSpPr>
        <p:spPr>
          <a:xfrm>
            <a:off x="1571371" y="4344797"/>
            <a:ext cx="2505710" cy="917575"/>
          </a:xfrm>
          <a:prstGeom prst="rect">
            <a:avLst/>
          </a:prstGeom>
        </p:spPr>
        <p:txBody>
          <a:bodyPr wrap="square" lIns="0" tIns="64769" rIns="0" bIns="0" rtlCol="0" vert="horz">
            <a:spAutoFit/>
          </a:bodyPr>
          <a:lstStyle/>
          <a:p>
            <a:pPr algn="ctr">
              <a:lnSpc>
                <a:spcPct val="100000"/>
              </a:lnSpc>
              <a:spcBef>
                <a:spcPts val="509"/>
              </a:spcBef>
            </a:pPr>
            <a:r>
              <a:rPr dirty="0" u="heavy" sz="1500" spc="-10" b="1">
                <a:uFill>
                  <a:solidFill>
                    <a:srgbClr val="000000"/>
                  </a:solidFill>
                </a:uFill>
                <a:latin typeface="Times New Roman"/>
                <a:cs typeface="Times New Roman"/>
              </a:rPr>
              <a:t>Process</a:t>
            </a:r>
            <a:r>
              <a:rPr dirty="0" u="heavy" sz="1500" b="1">
                <a:uFill>
                  <a:solidFill>
                    <a:srgbClr val="000000"/>
                  </a:solidFill>
                </a:uFill>
                <a:latin typeface="Times New Roman"/>
                <a:cs typeface="Times New Roman"/>
              </a:rPr>
              <a:t> </a:t>
            </a:r>
            <a:r>
              <a:rPr dirty="0" u="heavy" sz="1500" spc="-5" b="1">
                <a:uFill>
                  <a:solidFill>
                    <a:srgbClr val="000000"/>
                  </a:solidFill>
                </a:uFill>
                <a:latin typeface="Times New Roman"/>
                <a:cs typeface="Times New Roman"/>
              </a:rPr>
              <a:t>Simulation</a:t>
            </a:r>
            <a:endParaRPr sz="1500">
              <a:latin typeface="Times New Roman"/>
              <a:cs typeface="Times New Roman"/>
            </a:endParaRPr>
          </a:p>
          <a:p>
            <a:pPr algn="ctr" marL="12700" marR="5080">
              <a:lnSpc>
                <a:spcPct val="100000"/>
              </a:lnSpc>
              <a:spcBef>
                <a:spcPts val="490"/>
              </a:spcBef>
            </a:pPr>
            <a:r>
              <a:rPr dirty="0" sz="1800" spc="-5" b="1">
                <a:latin typeface="Times New Roman"/>
                <a:cs typeface="Times New Roman"/>
              </a:rPr>
              <a:t>Disaggregate </a:t>
            </a:r>
            <a:r>
              <a:rPr dirty="0" sz="1800" spc="-10" b="1">
                <a:latin typeface="Times New Roman"/>
                <a:cs typeface="Times New Roman"/>
              </a:rPr>
              <a:t>process</a:t>
            </a:r>
            <a:r>
              <a:rPr dirty="0" sz="1800" spc="-55" b="1">
                <a:latin typeface="Times New Roman"/>
                <a:cs typeface="Times New Roman"/>
              </a:rPr>
              <a:t> </a:t>
            </a:r>
            <a:r>
              <a:rPr dirty="0" sz="1800" b="1">
                <a:latin typeface="Times New Roman"/>
                <a:cs typeface="Times New Roman"/>
              </a:rPr>
              <a:t>into  </a:t>
            </a:r>
            <a:r>
              <a:rPr dirty="0" sz="1800" spc="-10" b="1">
                <a:latin typeface="Times New Roman"/>
                <a:cs typeface="Times New Roman"/>
              </a:rPr>
              <a:t>process</a:t>
            </a:r>
            <a:r>
              <a:rPr dirty="0" sz="1800" spc="-5" b="1">
                <a:latin typeface="Times New Roman"/>
                <a:cs typeface="Times New Roman"/>
              </a:rPr>
              <a:t> </a:t>
            </a:r>
            <a:r>
              <a:rPr dirty="0" sz="1800" spc="-5" b="1">
                <a:solidFill>
                  <a:srgbClr val="F60000"/>
                </a:solidFill>
                <a:latin typeface="Times New Roman"/>
                <a:cs typeface="Times New Roman"/>
              </a:rPr>
              <a:t>blocks</a:t>
            </a:r>
            <a:endParaRPr sz="1800">
              <a:latin typeface="Times New Roman"/>
              <a:cs typeface="Times New Roman"/>
            </a:endParaRPr>
          </a:p>
        </p:txBody>
      </p:sp>
      <p:sp>
        <p:nvSpPr>
          <p:cNvPr id="76" name="object 76"/>
          <p:cNvSpPr txBox="1"/>
          <p:nvPr/>
        </p:nvSpPr>
        <p:spPr>
          <a:xfrm>
            <a:off x="8178545" y="4597400"/>
            <a:ext cx="3220085" cy="1191895"/>
          </a:xfrm>
          <a:prstGeom prst="rect">
            <a:avLst/>
          </a:prstGeom>
        </p:spPr>
        <p:txBody>
          <a:bodyPr wrap="square" lIns="0" tIns="64769" rIns="0" bIns="0" rtlCol="0" vert="horz">
            <a:spAutoFit/>
          </a:bodyPr>
          <a:lstStyle/>
          <a:p>
            <a:pPr algn="ctr">
              <a:lnSpc>
                <a:spcPct val="100000"/>
              </a:lnSpc>
              <a:spcBef>
                <a:spcPts val="509"/>
              </a:spcBef>
            </a:pPr>
            <a:r>
              <a:rPr dirty="0" u="heavy" sz="1500" spc="-5" b="1">
                <a:uFill>
                  <a:solidFill>
                    <a:srgbClr val="000000"/>
                  </a:solidFill>
                </a:uFill>
                <a:latin typeface="Times New Roman"/>
                <a:cs typeface="Times New Roman"/>
              </a:rPr>
              <a:t>Optimization</a:t>
            </a:r>
            <a:r>
              <a:rPr dirty="0" u="heavy" sz="1500" spc="-65" b="1">
                <a:uFill>
                  <a:solidFill>
                    <a:srgbClr val="000000"/>
                  </a:solidFill>
                </a:uFill>
                <a:latin typeface="Times New Roman"/>
                <a:cs typeface="Times New Roman"/>
              </a:rPr>
              <a:t> </a:t>
            </a:r>
            <a:r>
              <a:rPr dirty="0" u="heavy" sz="1500" spc="-5" b="1">
                <a:uFill>
                  <a:solidFill>
                    <a:srgbClr val="000000"/>
                  </a:solidFill>
                </a:uFill>
                <a:latin typeface="Times New Roman"/>
                <a:cs typeface="Times New Roman"/>
              </a:rPr>
              <a:t>Model</a:t>
            </a:r>
            <a:endParaRPr sz="1500">
              <a:latin typeface="Times New Roman"/>
              <a:cs typeface="Times New Roman"/>
            </a:endParaRPr>
          </a:p>
          <a:p>
            <a:pPr algn="ctr" marL="12700" marR="5080">
              <a:lnSpc>
                <a:spcPct val="100000"/>
              </a:lnSpc>
              <a:spcBef>
                <a:spcPts val="490"/>
              </a:spcBef>
            </a:pPr>
            <a:r>
              <a:rPr dirty="0" sz="1800" spc="-5" b="1">
                <a:latin typeface="Times New Roman"/>
                <a:cs typeface="Times New Roman"/>
              </a:rPr>
              <a:t>Add </a:t>
            </a:r>
            <a:r>
              <a:rPr dirty="0" sz="1800" b="1">
                <a:latin typeface="Times New Roman"/>
                <a:cs typeface="Times New Roman"/>
              </a:rPr>
              <a:t>algebraic </a:t>
            </a:r>
            <a:r>
              <a:rPr dirty="0" sz="1800" spc="-5" b="1">
                <a:latin typeface="Times New Roman"/>
                <a:cs typeface="Times New Roman"/>
              </a:rPr>
              <a:t>constraints design  specs, heat/mass </a:t>
            </a:r>
            <a:r>
              <a:rPr dirty="0" sz="1800" b="1">
                <a:latin typeface="Times New Roman"/>
                <a:cs typeface="Times New Roman"/>
              </a:rPr>
              <a:t>balances, </a:t>
            </a:r>
            <a:r>
              <a:rPr dirty="0" sz="1800" spc="-5" b="1">
                <a:latin typeface="Times New Roman"/>
                <a:cs typeface="Times New Roman"/>
              </a:rPr>
              <a:t>and  </a:t>
            </a:r>
            <a:r>
              <a:rPr dirty="0" sz="1800" b="1">
                <a:latin typeface="Times New Roman"/>
                <a:cs typeface="Times New Roman"/>
              </a:rPr>
              <a:t>logic</a:t>
            </a:r>
            <a:r>
              <a:rPr dirty="0" sz="1800" spc="-20" b="1">
                <a:latin typeface="Times New Roman"/>
                <a:cs typeface="Times New Roman"/>
              </a:rPr>
              <a:t> </a:t>
            </a:r>
            <a:r>
              <a:rPr dirty="0" sz="1800" spc="-5" b="1">
                <a:latin typeface="Times New Roman"/>
                <a:cs typeface="Times New Roman"/>
              </a:rPr>
              <a:t>constraints</a:t>
            </a:r>
            <a:endParaRPr sz="18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618299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2.6.1</a:t>
            </a:r>
            <a:r>
              <a:rPr dirty="0" spc="-15">
                <a:latin typeface="Tahoma"/>
                <a:cs typeface="Tahoma"/>
              </a:rPr>
              <a:t> </a:t>
            </a:r>
            <a:r>
              <a:rPr dirty="0" spc="-10">
                <a:solidFill>
                  <a:srgbClr val="0000CC"/>
                </a:solidFill>
              </a:rPr>
              <a:t>建模</a:t>
            </a:r>
            <a:r>
              <a:rPr dirty="0" spc="-5">
                <a:solidFill>
                  <a:srgbClr val="0000CC"/>
                </a:solidFill>
              </a:rPr>
              <a:t>：</a:t>
            </a:r>
            <a:r>
              <a:rPr dirty="0" spc="55">
                <a:solidFill>
                  <a:srgbClr val="0000CC"/>
                </a:solidFill>
              </a:rPr>
              <a:t> </a:t>
            </a:r>
            <a:r>
              <a:rPr dirty="0" spc="-10"/>
              <a:t>面向对象建模</a:t>
            </a:r>
          </a:p>
        </p:txBody>
      </p:sp>
      <p:pic>
        <p:nvPicPr>
          <p:cNvPr id="4" name="object 4"/>
          <p:cNvPicPr/>
          <p:nvPr/>
        </p:nvPicPr>
        <p:blipFill>
          <a:blip r:embed="rId2" cstate="print"/>
          <a:stretch>
            <a:fillRect/>
          </a:stretch>
        </p:blipFill>
        <p:spPr>
          <a:xfrm>
            <a:off x="2002183" y="1246542"/>
            <a:ext cx="7762931" cy="2656421"/>
          </a:xfrm>
          <a:prstGeom prst="rect">
            <a:avLst/>
          </a:prstGeom>
        </p:spPr>
      </p:pic>
      <p:sp>
        <p:nvSpPr>
          <p:cNvPr id="5" name="object 5"/>
          <p:cNvSpPr txBox="1"/>
          <p:nvPr/>
        </p:nvSpPr>
        <p:spPr>
          <a:xfrm>
            <a:off x="2208402" y="4347209"/>
            <a:ext cx="8075295" cy="1891664"/>
          </a:xfrm>
          <a:prstGeom prst="rect">
            <a:avLst/>
          </a:prstGeom>
        </p:spPr>
        <p:txBody>
          <a:bodyPr wrap="square" lIns="0" tIns="12065" rIns="0" bIns="0" rtlCol="0" vert="horz">
            <a:spAutoFit/>
          </a:bodyPr>
          <a:lstStyle/>
          <a:p>
            <a:pPr marL="246379" indent="-215265">
              <a:lnSpc>
                <a:spcPct val="100000"/>
              </a:lnSpc>
              <a:spcBef>
                <a:spcPts val="95"/>
              </a:spcBef>
              <a:buFont typeface="Arial"/>
              <a:buChar char="•"/>
              <a:tabLst>
                <a:tab pos="247015" algn="l"/>
              </a:tabLst>
            </a:pPr>
            <a:r>
              <a:rPr dirty="0" sz="2800" spc="-20" b="1">
                <a:latin typeface="等线"/>
                <a:cs typeface="等线"/>
              </a:rPr>
              <a:t>单元，通过设置</a:t>
            </a:r>
            <a:r>
              <a:rPr dirty="0" sz="2800" spc="-10" b="1">
                <a:latin typeface="等线"/>
                <a:cs typeface="等线"/>
              </a:rPr>
              <a:t>参数</a:t>
            </a:r>
            <a:r>
              <a:rPr dirty="0" sz="2800" spc="-20" b="1">
                <a:latin typeface="等线"/>
                <a:cs typeface="等线"/>
              </a:rPr>
              <a:t>、</a:t>
            </a:r>
            <a:r>
              <a:rPr dirty="0" sz="2800" spc="-10" b="1">
                <a:latin typeface="等线"/>
                <a:cs typeface="等线"/>
              </a:rPr>
              <a:t>变量</a:t>
            </a:r>
            <a:r>
              <a:rPr dirty="0" sz="2800" spc="-20" b="1">
                <a:latin typeface="等线"/>
                <a:cs typeface="等线"/>
              </a:rPr>
              <a:t>和</a:t>
            </a:r>
            <a:r>
              <a:rPr dirty="0" sz="2800" spc="-10" b="1">
                <a:latin typeface="等线"/>
                <a:cs typeface="等线"/>
              </a:rPr>
              <a:t>方程</a:t>
            </a:r>
            <a:r>
              <a:rPr dirty="0" sz="2800" spc="-20" b="1">
                <a:latin typeface="等线"/>
                <a:cs typeface="等线"/>
              </a:rPr>
              <a:t>完</a:t>
            </a:r>
            <a:r>
              <a:rPr dirty="0" sz="2800" spc="-10" b="1">
                <a:latin typeface="等线"/>
                <a:cs typeface="等线"/>
              </a:rPr>
              <a:t>成</a:t>
            </a:r>
            <a:r>
              <a:rPr dirty="0" sz="2800" spc="-5" b="1">
                <a:latin typeface="等线"/>
                <a:cs typeface="等线"/>
              </a:rPr>
              <a:t>。</a:t>
            </a:r>
            <a:endParaRPr sz="2800">
              <a:latin typeface="等线"/>
              <a:cs typeface="等线"/>
            </a:endParaRPr>
          </a:p>
          <a:p>
            <a:pPr marL="227329" indent="-215265">
              <a:lnSpc>
                <a:spcPct val="100000"/>
              </a:lnSpc>
              <a:spcBef>
                <a:spcPts val="2120"/>
              </a:spcBef>
              <a:buFont typeface="Arial"/>
              <a:buChar char="•"/>
              <a:tabLst>
                <a:tab pos="227965" algn="l"/>
              </a:tabLst>
            </a:pPr>
            <a:r>
              <a:rPr dirty="0" sz="2800" spc="-15" b="1">
                <a:latin typeface="等线"/>
                <a:cs typeface="等线"/>
              </a:rPr>
              <a:t>系统，通过添加</a:t>
            </a:r>
            <a:r>
              <a:rPr dirty="0" sz="2800" spc="-10" b="1">
                <a:latin typeface="等线"/>
                <a:cs typeface="等线"/>
              </a:rPr>
              <a:t>组件</a:t>
            </a:r>
            <a:r>
              <a:rPr dirty="0" sz="2800" spc="-15" b="1">
                <a:latin typeface="等线"/>
                <a:cs typeface="等线"/>
              </a:rPr>
              <a:t>并</a:t>
            </a:r>
            <a:r>
              <a:rPr dirty="0" sz="2800" spc="-10" b="1">
                <a:latin typeface="等线"/>
                <a:cs typeface="等线"/>
              </a:rPr>
              <a:t>设置</a:t>
            </a:r>
            <a:r>
              <a:rPr dirty="0" sz="2800" spc="-15" b="1">
                <a:latin typeface="等线"/>
                <a:cs typeface="等线"/>
              </a:rPr>
              <a:t>组</a:t>
            </a:r>
            <a:r>
              <a:rPr dirty="0" sz="2800" spc="-10" b="1">
                <a:latin typeface="等线"/>
                <a:cs typeface="等线"/>
              </a:rPr>
              <a:t>件间</a:t>
            </a:r>
            <a:r>
              <a:rPr dirty="0" sz="2800" spc="-15" b="1">
                <a:latin typeface="等线"/>
                <a:cs typeface="等线"/>
              </a:rPr>
              <a:t>的</a:t>
            </a:r>
            <a:r>
              <a:rPr dirty="0" sz="2800" spc="-10" b="1">
                <a:latin typeface="等线"/>
                <a:cs typeface="等线"/>
              </a:rPr>
              <a:t>连接</a:t>
            </a:r>
            <a:r>
              <a:rPr dirty="0" sz="2800" spc="-15" b="1">
                <a:latin typeface="等线"/>
                <a:cs typeface="等线"/>
              </a:rPr>
              <a:t>完</a:t>
            </a:r>
            <a:r>
              <a:rPr dirty="0" sz="2800" spc="-10" b="1">
                <a:latin typeface="等线"/>
                <a:cs typeface="等线"/>
              </a:rPr>
              <a:t>成</a:t>
            </a:r>
            <a:r>
              <a:rPr dirty="0" sz="2800" spc="-5" b="1">
                <a:latin typeface="等线"/>
                <a:cs typeface="等线"/>
              </a:rPr>
              <a:t>。</a:t>
            </a:r>
            <a:endParaRPr sz="2800">
              <a:latin typeface="等线"/>
              <a:cs typeface="等线"/>
            </a:endParaRPr>
          </a:p>
          <a:p>
            <a:pPr marL="264795" indent="-215265">
              <a:lnSpc>
                <a:spcPct val="100000"/>
              </a:lnSpc>
              <a:spcBef>
                <a:spcPts val="2500"/>
              </a:spcBef>
              <a:buFont typeface="Arial"/>
              <a:buChar char="•"/>
              <a:tabLst>
                <a:tab pos="265430" algn="l"/>
              </a:tabLst>
            </a:pPr>
            <a:r>
              <a:rPr dirty="0" sz="2800" spc="-15" b="1">
                <a:latin typeface="等线"/>
                <a:cs typeface="等线"/>
              </a:rPr>
              <a:t>基于图论，针对</a:t>
            </a:r>
            <a:r>
              <a:rPr dirty="0" sz="2800" spc="-10" b="1">
                <a:latin typeface="等线"/>
                <a:cs typeface="等线"/>
              </a:rPr>
              <a:t>全局</a:t>
            </a:r>
            <a:r>
              <a:rPr dirty="0" sz="2800" spc="-15" b="1">
                <a:latin typeface="等线"/>
                <a:cs typeface="等线"/>
              </a:rPr>
              <a:t>系</a:t>
            </a:r>
            <a:r>
              <a:rPr dirty="0" sz="2800" spc="-10" b="1">
                <a:latin typeface="等线"/>
                <a:cs typeface="等线"/>
              </a:rPr>
              <a:t>统生</a:t>
            </a:r>
            <a:r>
              <a:rPr dirty="0" sz="2800" spc="-15" b="1">
                <a:latin typeface="等线"/>
                <a:cs typeface="等线"/>
              </a:rPr>
              <a:t>成</a:t>
            </a:r>
            <a:r>
              <a:rPr dirty="0" sz="2800" spc="-10" b="1">
                <a:latin typeface="等线"/>
                <a:cs typeface="等线"/>
              </a:rPr>
              <a:t>全局</a:t>
            </a:r>
            <a:r>
              <a:rPr dirty="0" sz="2800" spc="-15" b="1">
                <a:latin typeface="等线"/>
                <a:cs typeface="等线"/>
              </a:rPr>
              <a:t>的</a:t>
            </a:r>
            <a:r>
              <a:rPr dirty="0" sz="2800" spc="-10" b="1">
                <a:latin typeface="等线"/>
                <a:cs typeface="等线"/>
              </a:rPr>
              <a:t>微分</a:t>
            </a:r>
            <a:r>
              <a:rPr dirty="0" sz="2800" spc="-15" b="1">
                <a:latin typeface="等线"/>
                <a:cs typeface="等线"/>
              </a:rPr>
              <a:t>代</a:t>
            </a:r>
            <a:r>
              <a:rPr dirty="0" sz="2800" spc="-10" b="1">
                <a:latin typeface="等线"/>
                <a:cs typeface="等线"/>
              </a:rPr>
              <a:t>数方</a:t>
            </a:r>
            <a:r>
              <a:rPr dirty="0" sz="2800" spc="-5" b="1">
                <a:latin typeface="等线"/>
                <a:cs typeface="等线"/>
              </a:rPr>
              <a:t>程</a:t>
            </a:r>
            <a:endParaRPr sz="2800">
              <a:latin typeface="等线"/>
              <a:cs typeface="等线"/>
            </a:endParaRP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7758" y="170510"/>
            <a:ext cx="946023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2.6.1</a:t>
            </a:r>
            <a:r>
              <a:rPr dirty="0" spc="5">
                <a:latin typeface="Tahoma"/>
                <a:cs typeface="Tahoma"/>
              </a:rPr>
              <a:t> </a:t>
            </a:r>
            <a:r>
              <a:rPr dirty="0" spc="-10">
                <a:solidFill>
                  <a:srgbClr val="0000CC"/>
                </a:solidFill>
              </a:rPr>
              <a:t>建模</a:t>
            </a:r>
            <a:r>
              <a:rPr dirty="0" spc="-5">
                <a:solidFill>
                  <a:srgbClr val="0000CC"/>
                </a:solidFill>
              </a:rPr>
              <a:t>：</a:t>
            </a:r>
            <a:r>
              <a:rPr dirty="0" sz="3200"/>
              <a:t>为稳态与瞬态方程的模化</a:t>
            </a:r>
            <a:r>
              <a:rPr dirty="0" sz="3200">
                <a:latin typeface="Tahoma"/>
                <a:cs typeface="Tahoma"/>
              </a:rPr>
              <a:t>—</a:t>
            </a:r>
            <a:r>
              <a:rPr dirty="0" sz="3200" spc="-15"/>
              <a:t>微</a:t>
            </a:r>
            <a:r>
              <a:rPr dirty="0" sz="3200"/>
              <a:t>分方程</a:t>
            </a:r>
            <a:endParaRPr sz="3200">
              <a:latin typeface="Tahoma"/>
              <a:cs typeface="Tahoma"/>
            </a:endParaRPr>
          </a:p>
        </p:txBody>
      </p:sp>
      <p:pic>
        <p:nvPicPr>
          <p:cNvPr id="4" name="object 4"/>
          <p:cNvPicPr/>
          <p:nvPr/>
        </p:nvPicPr>
        <p:blipFill>
          <a:blip r:embed="rId2" cstate="print"/>
          <a:stretch>
            <a:fillRect/>
          </a:stretch>
        </p:blipFill>
        <p:spPr>
          <a:xfrm>
            <a:off x="6377096" y="2477039"/>
            <a:ext cx="5490951" cy="2561914"/>
          </a:xfrm>
          <a:prstGeom prst="rect">
            <a:avLst/>
          </a:prstGeom>
        </p:spPr>
      </p:pic>
      <p:pic>
        <p:nvPicPr>
          <p:cNvPr id="5" name="object 5"/>
          <p:cNvPicPr/>
          <p:nvPr/>
        </p:nvPicPr>
        <p:blipFill>
          <a:blip r:embed="rId3" cstate="print"/>
          <a:stretch>
            <a:fillRect/>
          </a:stretch>
        </p:blipFill>
        <p:spPr>
          <a:xfrm>
            <a:off x="208788" y="1402080"/>
            <a:ext cx="6007207" cy="4637159"/>
          </a:xfrm>
          <a:prstGeom prst="rect">
            <a:avLst/>
          </a:prstGeom>
        </p:spPr>
      </p:pic>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682853" y="946641"/>
            <a:ext cx="10476865" cy="2661285"/>
          </a:xfrm>
          <a:prstGeom prst="rect">
            <a:avLst/>
          </a:prstGeom>
        </p:spPr>
        <p:txBody>
          <a:bodyPr wrap="square" lIns="0" tIns="248285" rIns="0" bIns="0" rtlCol="0" vert="horz">
            <a:spAutoFit/>
          </a:bodyPr>
          <a:lstStyle/>
          <a:p>
            <a:pPr marL="561340" indent="-548640">
              <a:lnSpc>
                <a:spcPct val="100000"/>
              </a:lnSpc>
              <a:spcBef>
                <a:spcPts val="1955"/>
              </a:spcBef>
              <a:buFont typeface="Wingdings"/>
              <a:buChar char=""/>
              <a:tabLst>
                <a:tab pos="561340" algn="l"/>
              </a:tabLst>
            </a:pPr>
            <a:r>
              <a:rPr dirty="0" sz="3200" b="1">
                <a:solidFill>
                  <a:srgbClr val="1D41D4"/>
                </a:solidFill>
                <a:latin typeface="等线"/>
                <a:cs typeface="等线"/>
              </a:rPr>
              <a:t>原油</a:t>
            </a:r>
            <a:endParaRPr sz="3200">
              <a:latin typeface="等线"/>
              <a:cs typeface="等线"/>
            </a:endParaRPr>
          </a:p>
          <a:p>
            <a:pPr marL="241300" marR="5080" indent="-228600">
              <a:lnSpc>
                <a:spcPts val="5040"/>
              </a:lnSpc>
              <a:spcBef>
                <a:spcPts val="380"/>
              </a:spcBef>
              <a:buSzPct val="96428"/>
              <a:buFont typeface="Wingdings"/>
              <a:buChar char=""/>
              <a:tabLst>
                <a:tab pos="292735" algn="l"/>
              </a:tabLst>
            </a:pPr>
            <a:r>
              <a:rPr dirty="0" sz="2800" spc="135" b="1">
                <a:latin typeface="黑体"/>
                <a:cs typeface="黑体"/>
              </a:rPr>
              <a:t>原</a:t>
            </a:r>
            <a:r>
              <a:rPr dirty="0" sz="2800" spc="125" b="1">
                <a:latin typeface="黑体"/>
                <a:cs typeface="黑体"/>
              </a:rPr>
              <a:t>油中的</a:t>
            </a:r>
            <a:r>
              <a:rPr dirty="0" sz="2800" spc="135" b="1">
                <a:latin typeface="黑体"/>
                <a:cs typeface="黑体"/>
              </a:rPr>
              <a:t>主</a:t>
            </a:r>
            <a:r>
              <a:rPr dirty="0" sz="2800" spc="125" b="1">
                <a:latin typeface="黑体"/>
                <a:cs typeface="黑体"/>
              </a:rPr>
              <a:t>要元素</a:t>
            </a:r>
            <a:r>
              <a:rPr dirty="0" sz="2800" spc="155" b="1">
                <a:latin typeface="黑体"/>
                <a:cs typeface="黑体"/>
              </a:rPr>
              <a:t>是</a:t>
            </a:r>
            <a:r>
              <a:rPr dirty="0" sz="2800" spc="10" b="1">
                <a:latin typeface="黑体"/>
                <a:cs typeface="黑体"/>
              </a:rPr>
              <a:t>C(83%-87%)</a:t>
            </a:r>
            <a:r>
              <a:rPr dirty="0" sz="2800" spc="140" b="1">
                <a:latin typeface="黑体"/>
                <a:cs typeface="黑体"/>
              </a:rPr>
              <a:t>和</a:t>
            </a:r>
            <a:r>
              <a:rPr dirty="0" sz="2800" spc="20" b="1">
                <a:latin typeface="黑体"/>
                <a:cs typeface="黑体"/>
              </a:rPr>
              <a:t>H(11%-14%)，</a:t>
            </a:r>
            <a:r>
              <a:rPr dirty="0" sz="2800" spc="130" b="1">
                <a:latin typeface="黑体"/>
                <a:cs typeface="黑体"/>
              </a:rPr>
              <a:t>还</a:t>
            </a:r>
            <a:r>
              <a:rPr dirty="0" sz="2800" spc="125" b="1">
                <a:latin typeface="黑体"/>
                <a:cs typeface="黑体"/>
              </a:rPr>
              <a:t>有</a:t>
            </a:r>
            <a:r>
              <a:rPr dirty="0" sz="2800" spc="120" b="1">
                <a:latin typeface="黑体"/>
                <a:cs typeface="黑体"/>
              </a:rPr>
              <a:t>S</a:t>
            </a:r>
            <a:r>
              <a:rPr dirty="0" sz="2800" spc="140" b="1">
                <a:latin typeface="黑体"/>
                <a:cs typeface="黑体"/>
              </a:rPr>
              <a:t>、</a:t>
            </a:r>
            <a:r>
              <a:rPr dirty="0" sz="2800" spc="120" b="1">
                <a:latin typeface="黑体"/>
                <a:cs typeface="黑体"/>
              </a:rPr>
              <a:t>N</a:t>
            </a:r>
            <a:r>
              <a:rPr dirty="0" sz="2800" spc="140" b="1">
                <a:latin typeface="黑体"/>
                <a:cs typeface="黑体"/>
              </a:rPr>
              <a:t>、</a:t>
            </a:r>
            <a:r>
              <a:rPr dirty="0" sz="2800" spc="120" b="1">
                <a:latin typeface="黑体"/>
                <a:cs typeface="黑体"/>
              </a:rPr>
              <a:t>O</a:t>
            </a:r>
            <a:r>
              <a:rPr dirty="0" sz="2800" spc="-15" b="1">
                <a:latin typeface="黑体"/>
                <a:cs typeface="黑体"/>
              </a:rPr>
              <a:t>及 </a:t>
            </a:r>
            <a:r>
              <a:rPr dirty="0" sz="2800" b="1">
                <a:latin typeface="黑体"/>
                <a:cs typeface="黑体"/>
              </a:rPr>
              <a:t>其</a:t>
            </a:r>
            <a:r>
              <a:rPr dirty="0" sz="2800" spc="-10" b="1">
                <a:latin typeface="黑体"/>
                <a:cs typeface="黑体"/>
              </a:rPr>
              <a:t>它微量</a:t>
            </a:r>
            <a:r>
              <a:rPr dirty="0" sz="2800" b="1">
                <a:latin typeface="黑体"/>
                <a:cs typeface="黑体"/>
              </a:rPr>
              <a:t>元</a:t>
            </a:r>
            <a:r>
              <a:rPr dirty="0" sz="2800" spc="10" b="1">
                <a:latin typeface="黑体"/>
                <a:cs typeface="黑体"/>
              </a:rPr>
              <a:t>素</a:t>
            </a:r>
            <a:r>
              <a:rPr dirty="0" sz="2800" spc="-5" b="1">
                <a:latin typeface="黑体"/>
                <a:cs typeface="黑体"/>
              </a:rPr>
              <a:t>（1%-5%），</a:t>
            </a:r>
            <a:r>
              <a:rPr dirty="0" sz="2800" b="1">
                <a:latin typeface="黑体"/>
                <a:cs typeface="黑体"/>
              </a:rPr>
              <a:t>微</a:t>
            </a:r>
            <a:r>
              <a:rPr dirty="0" sz="2800" spc="-10" b="1">
                <a:latin typeface="黑体"/>
                <a:cs typeface="黑体"/>
              </a:rPr>
              <a:t>量金属</a:t>
            </a:r>
            <a:r>
              <a:rPr dirty="0" sz="2800" b="1">
                <a:latin typeface="黑体"/>
                <a:cs typeface="黑体"/>
              </a:rPr>
              <a:t>元</a:t>
            </a:r>
            <a:r>
              <a:rPr dirty="0" sz="2800" spc="-10" b="1">
                <a:latin typeface="黑体"/>
                <a:cs typeface="黑体"/>
              </a:rPr>
              <a:t>素</a:t>
            </a:r>
            <a:r>
              <a:rPr dirty="0" sz="2800" spc="25" b="1">
                <a:latin typeface="黑体"/>
                <a:cs typeface="黑体"/>
              </a:rPr>
              <a:t>有</a:t>
            </a:r>
            <a:r>
              <a:rPr dirty="0" sz="2800" spc="-15" b="1">
                <a:latin typeface="黑体"/>
                <a:cs typeface="黑体"/>
              </a:rPr>
              <a:t>V</a:t>
            </a:r>
            <a:r>
              <a:rPr dirty="0" sz="2800" spc="5" b="1">
                <a:latin typeface="黑体"/>
                <a:cs typeface="黑体"/>
              </a:rPr>
              <a:t>、</a:t>
            </a:r>
            <a:r>
              <a:rPr dirty="0" sz="2800" spc="-5" b="1">
                <a:latin typeface="黑体"/>
                <a:cs typeface="黑体"/>
              </a:rPr>
              <a:t>Ni</a:t>
            </a:r>
            <a:r>
              <a:rPr dirty="0" sz="2800" spc="5" b="1">
                <a:latin typeface="黑体"/>
                <a:cs typeface="黑体"/>
              </a:rPr>
              <a:t>、</a:t>
            </a:r>
            <a:r>
              <a:rPr dirty="0" sz="2800" spc="-5" b="1">
                <a:latin typeface="黑体"/>
                <a:cs typeface="黑体"/>
              </a:rPr>
              <a:t>Fe</a:t>
            </a:r>
            <a:r>
              <a:rPr dirty="0" sz="2800" spc="5" b="1">
                <a:latin typeface="黑体"/>
                <a:cs typeface="黑体"/>
              </a:rPr>
              <a:t>、</a:t>
            </a:r>
            <a:r>
              <a:rPr dirty="0" sz="2800" spc="-5" b="1">
                <a:latin typeface="黑体"/>
                <a:cs typeface="黑体"/>
              </a:rPr>
              <a:t>Cu</a:t>
            </a:r>
            <a:r>
              <a:rPr dirty="0" sz="2800" spc="5" b="1">
                <a:latin typeface="黑体"/>
                <a:cs typeface="黑体"/>
              </a:rPr>
              <a:t>、</a:t>
            </a:r>
            <a:r>
              <a:rPr dirty="0" sz="2800" spc="-5" b="1">
                <a:latin typeface="黑体"/>
                <a:cs typeface="黑体"/>
              </a:rPr>
              <a:t>As</a:t>
            </a:r>
            <a:r>
              <a:rPr dirty="0" sz="2800" spc="-15" b="1">
                <a:latin typeface="黑体"/>
                <a:cs typeface="黑体"/>
              </a:rPr>
              <a:t>等</a:t>
            </a:r>
            <a:endParaRPr sz="2800">
              <a:latin typeface="黑体"/>
              <a:cs typeface="黑体"/>
            </a:endParaRPr>
          </a:p>
          <a:p>
            <a:pPr marL="292100" indent="-280035">
              <a:lnSpc>
                <a:spcPct val="100000"/>
              </a:lnSpc>
              <a:spcBef>
                <a:spcPts val="1235"/>
              </a:spcBef>
              <a:buSzPct val="96428"/>
              <a:buFont typeface="Wingdings"/>
              <a:buChar char=""/>
              <a:tabLst>
                <a:tab pos="292735" algn="l"/>
              </a:tabLst>
            </a:pPr>
            <a:r>
              <a:rPr dirty="0" sz="2800" spc="5" b="1">
                <a:latin typeface="黑体"/>
                <a:cs typeface="黑体"/>
              </a:rPr>
              <a:t>交</a:t>
            </a:r>
            <a:r>
              <a:rPr dirty="0" sz="2800" spc="-10" b="1">
                <a:latin typeface="黑体"/>
                <a:cs typeface="黑体"/>
              </a:rPr>
              <a:t>通运</a:t>
            </a:r>
            <a:r>
              <a:rPr dirty="0" sz="2800" spc="5" b="1">
                <a:latin typeface="黑体"/>
                <a:cs typeface="黑体"/>
              </a:rPr>
              <a:t>输、</a:t>
            </a:r>
            <a:r>
              <a:rPr dirty="0" sz="2800" spc="-5" b="1">
                <a:latin typeface="黑体"/>
                <a:cs typeface="黑体"/>
              </a:rPr>
              <a:t>石油化工</a:t>
            </a:r>
            <a:endParaRPr sz="2800">
              <a:latin typeface="黑体"/>
              <a:cs typeface="黑体"/>
            </a:endParaRPr>
          </a:p>
        </p:txBody>
      </p:sp>
      <p:pic>
        <p:nvPicPr>
          <p:cNvPr id="5" name="object 5"/>
          <p:cNvPicPr/>
          <p:nvPr/>
        </p:nvPicPr>
        <p:blipFill>
          <a:blip r:embed="rId2" cstate="print"/>
          <a:stretch>
            <a:fillRect/>
          </a:stretch>
        </p:blipFill>
        <p:spPr>
          <a:xfrm>
            <a:off x="4608576" y="4119371"/>
            <a:ext cx="3156204" cy="2208276"/>
          </a:xfrm>
          <a:prstGeom prst="rect">
            <a:avLst/>
          </a:prstGeom>
        </p:spPr>
      </p:pic>
      <p:pic>
        <p:nvPicPr>
          <p:cNvPr id="6" name="object 6"/>
          <p:cNvPicPr/>
          <p:nvPr/>
        </p:nvPicPr>
        <p:blipFill>
          <a:blip r:embed="rId3" cstate="print"/>
          <a:stretch>
            <a:fillRect/>
          </a:stretch>
        </p:blipFill>
        <p:spPr>
          <a:xfrm>
            <a:off x="954024" y="4140708"/>
            <a:ext cx="3294888" cy="2186940"/>
          </a:xfrm>
          <a:prstGeom prst="rect">
            <a:avLst/>
          </a:prstGeom>
        </p:spPr>
      </p:pic>
      <p:pic>
        <p:nvPicPr>
          <p:cNvPr id="7" name="object 7"/>
          <p:cNvPicPr/>
          <p:nvPr/>
        </p:nvPicPr>
        <p:blipFill>
          <a:blip r:embed="rId4" cstate="print"/>
          <a:stretch>
            <a:fillRect/>
          </a:stretch>
        </p:blipFill>
        <p:spPr>
          <a:xfrm>
            <a:off x="7991856" y="4119371"/>
            <a:ext cx="3464052" cy="2075688"/>
          </a:xfrm>
          <a:prstGeom prst="rect">
            <a:avLst/>
          </a:prstGeom>
        </p:spPr>
      </p:pic>
      <p:sp>
        <p:nvSpPr>
          <p:cNvPr id="8" name="object 8"/>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7758" y="170510"/>
            <a:ext cx="82130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2.6.1</a:t>
            </a:r>
            <a:r>
              <a:rPr dirty="0" spc="-10">
                <a:latin typeface="Tahoma"/>
                <a:cs typeface="Tahoma"/>
              </a:rPr>
              <a:t> </a:t>
            </a:r>
            <a:r>
              <a:rPr dirty="0" spc="-10">
                <a:solidFill>
                  <a:srgbClr val="0000CC"/>
                </a:solidFill>
              </a:rPr>
              <a:t>建模</a:t>
            </a:r>
            <a:r>
              <a:rPr dirty="0" spc="-5">
                <a:solidFill>
                  <a:srgbClr val="0000CC"/>
                </a:solidFill>
              </a:rPr>
              <a:t>：</a:t>
            </a:r>
            <a:r>
              <a:rPr dirty="0" spc="70">
                <a:solidFill>
                  <a:srgbClr val="0000CC"/>
                </a:solidFill>
              </a:rPr>
              <a:t> </a:t>
            </a:r>
            <a:r>
              <a:rPr dirty="0" spc="-10"/>
              <a:t>能源系统建模仿真难点</a:t>
            </a:r>
          </a:p>
        </p:txBody>
      </p:sp>
      <p:sp>
        <p:nvSpPr>
          <p:cNvPr id="5" name="object 5"/>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6" name="object 6"/>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4" name="object 4"/>
          <p:cNvSpPr txBox="1"/>
          <p:nvPr/>
        </p:nvSpPr>
        <p:spPr>
          <a:xfrm>
            <a:off x="1490472" y="1441703"/>
            <a:ext cx="9211310" cy="4506595"/>
          </a:xfrm>
          <a:prstGeom prst="rect">
            <a:avLst/>
          </a:prstGeom>
          <a:solidFill>
            <a:srgbClr val="C8F9FB"/>
          </a:solidFill>
        </p:spPr>
        <p:txBody>
          <a:bodyPr wrap="square" lIns="0" tIns="347980" rIns="0" bIns="0" rtlCol="0" vert="horz">
            <a:spAutoFit/>
          </a:bodyPr>
          <a:lstStyle/>
          <a:p>
            <a:pPr marL="557530" indent="-457200">
              <a:lnSpc>
                <a:spcPct val="100000"/>
              </a:lnSpc>
              <a:spcBef>
                <a:spcPts val="2740"/>
              </a:spcBef>
              <a:buFont typeface="Wingdings"/>
              <a:buChar char=""/>
              <a:tabLst>
                <a:tab pos="557530" algn="l"/>
              </a:tabLst>
            </a:pPr>
            <a:r>
              <a:rPr dirty="0" sz="2800" spc="-30" b="1">
                <a:latin typeface="等线"/>
                <a:cs typeface="等线"/>
              </a:rPr>
              <a:t>大量</a:t>
            </a:r>
            <a:r>
              <a:rPr dirty="0" sz="2800" spc="-35" b="1">
                <a:latin typeface="等线"/>
                <a:cs typeface="等线"/>
              </a:rPr>
              <a:t>的</a:t>
            </a:r>
            <a:r>
              <a:rPr dirty="0" sz="2800" spc="-30" b="1">
                <a:solidFill>
                  <a:srgbClr val="FF0000"/>
                </a:solidFill>
                <a:latin typeface="等线"/>
                <a:cs typeface="等线"/>
              </a:rPr>
              <a:t>约束</a:t>
            </a:r>
            <a:r>
              <a:rPr dirty="0" sz="2800" spc="-30" b="1">
                <a:latin typeface="等线"/>
                <a:cs typeface="等线"/>
              </a:rPr>
              <a:t>和</a:t>
            </a:r>
            <a:r>
              <a:rPr dirty="0" sz="2800" spc="-30" b="1">
                <a:solidFill>
                  <a:srgbClr val="FF0000"/>
                </a:solidFill>
                <a:latin typeface="等线"/>
                <a:cs typeface="等线"/>
              </a:rPr>
              <a:t>变量</a:t>
            </a:r>
            <a:r>
              <a:rPr dirty="0" sz="2800" spc="-35" b="1">
                <a:latin typeface="等线"/>
                <a:cs typeface="等线"/>
              </a:rPr>
              <a:t>使计算变</a:t>
            </a:r>
            <a:r>
              <a:rPr dirty="0" sz="2800" spc="-20" b="1">
                <a:latin typeface="等线"/>
                <a:cs typeface="等线"/>
              </a:rPr>
              <a:t>得</a:t>
            </a:r>
            <a:r>
              <a:rPr dirty="0" sz="2800" spc="-35" b="1">
                <a:latin typeface="等线"/>
                <a:cs typeface="等线"/>
              </a:rPr>
              <a:t>复</a:t>
            </a:r>
            <a:r>
              <a:rPr dirty="0" sz="2800" spc="-5" b="1">
                <a:latin typeface="等线"/>
                <a:cs typeface="等线"/>
              </a:rPr>
              <a:t>杂</a:t>
            </a:r>
            <a:endParaRPr sz="2800">
              <a:latin typeface="等线"/>
              <a:cs typeface="等线"/>
            </a:endParaRPr>
          </a:p>
          <a:p>
            <a:pPr>
              <a:lnSpc>
                <a:spcPct val="100000"/>
              </a:lnSpc>
              <a:spcBef>
                <a:spcPts val="60"/>
              </a:spcBef>
              <a:buChar char=""/>
            </a:pPr>
            <a:endParaRPr sz="2300">
              <a:latin typeface="等线"/>
              <a:cs typeface="等线"/>
            </a:endParaRPr>
          </a:p>
          <a:p>
            <a:pPr marL="557530" indent="-457200">
              <a:lnSpc>
                <a:spcPct val="100000"/>
              </a:lnSpc>
              <a:buFont typeface="Wingdings"/>
              <a:buChar char=""/>
              <a:tabLst>
                <a:tab pos="557530" algn="l"/>
              </a:tabLst>
            </a:pPr>
            <a:r>
              <a:rPr dirty="0" sz="2800" spc="-30" b="1">
                <a:latin typeface="等线"/>
                <a:cs typeface="等线"/>
              </a:rPr>
              <a:t>数以万计的系统连接使模型</a:t>
            </a:r>
            <a:r>
              <a:rPr dirty="0" sz="2800" spc="-25" b="1">
                <a:latin typeface="等线"/>
                <a:cs typeface="等线"/>
              </a:rPr>
              <a:t>求</a:t>
            </a:r>
            <a:r>
              <a:rPr dirty="0" sz="2800" spc="-30" b="1">
                <a:latin typeface="等线"/>
                <a:cs typeface="等线"/>
              </a:rPr>
              <a:t>解</a:t>
            </a:r>
            <a:r>
              <a:rPr dirty="0" sz="2800" spc="-25" b="1">
                <a:latin typeface="等线"/>
                <a:cs typeface="等线"/>
              </a:rPr>
              <a:t>困</a:t>
            </a:r>
            <a:r>
              <a:rPr dirty="0" sz="2800" spc="-5" b="1">
                <a:latin typeface="等线"/>
                <a:cs typeface="等线"/>
              </a:rPr>
              <a:t>难</a:t>
            </a:r>
            <a:endParaRPr sz="2800">
              <a:latin typeface="等线"/>
              <a:cs typeface="等线"/>
            </a:endParaRPr>
          </a:p>
          <a:p>
            <a:pPr>
              <a:lnSpc>
                <a:spcPct val="100000"/>
              </a:lnSpc>
              <a:spcBef>
                <a:spcPts val="70"/>
              </a:spcBef>
              <a:buChar char=""/>
            </a:pPr>
            <a:endParaRPr sz="2300">
              <a:latin typeface="等线"/>
              <a:cs typeface="等线"/>
            </a:endParaRPr>
          </a:p>
          <a:p>
            <a:pPr marL="557530" indent="-457200">
              <a:lnSpc>
                <a:spcPct val="100000"/>
              </a:lnSpc>
              <a:buFont typeface="Wingdings"/>
              <a:buChar char=""/>
              <a:tabLst>
                <a:tab pos="557530" algn="l"/>
              </a:tabLst>
            </a:pPr>
            <a:r>
              <a:rPr dirty="0" sz="2800" spc="-30" b="1">
                <a:latin typeface="等线"/>
                <a:cs typeface="等线"/>
              </a:rPr>
              <a:t>瞬态系统</a:t>
            </a:r>
            <a:r>
              <a:rPr dirty="0" sz="2800" spc="-40" b="1">
                <a:latin typeface="等线"/>
                <a:cs typeface="等线"/>
              </a:rPr>
              <a:t>中</a:t>
            </a:r>
            <a:r>
              <a:rPr dirty="0" sz="2800" spc="-30" b="1">
                <a:solidFill>
                  <a:srgbClr val="FF0000"/>
                </a:solidFill>
                <a:latin typeface="等线"/>
                <a:cs typeface="等线"/>
              </a:rPr>
              <a:t>时间特性</a:t>
            </a:r>
            <a:r>
              <a:rPr dirty="0" sz="2800" spc="-30" b="1">
                <a:latin typeface="等线"/>
                <a:cs typeface="等线"/>
              </a:rPr>
              <a:t>十分重要</a:t>
            </a:r>
            <a:endParaRPr sz="2800">
              <a:latin typeface="等线"/>
              <a:cs typeface="等线"/>
            </a:endParaRPr>
          </a:p>
          <a:p>
            <a:pPr>
              <a:lnSpc>
                <a:spcPct val="100000"/>
              </a:lnSpc>
              <a:spcBef>
                <a:spcPts val="65"/>
              </a:spcBef>
              <a:buChar char=""/>
            </a:pPr>
            <a:endParaRPr sz="2300">
              <a:latin typeface="等线"/>
              <a:cs typeface="等线"/>
            </a:endParaRPr>
          </a:p>
          <a:p>
            <a:pPr marL="557530" indent="-457200">
              <a:lnSpc>
                <a:spcPct val="100000"/>
              </a:lnSpc>
              <a:buFont typeface="Wingdings"/>
              <a:buChar char=""/>
              <a:tabLst>
                <a:tab pos="557530" algn="l"/>
              </a:tabLst>
            </a:pPr>
            <a:r>
              <a:rPr dirty="0" sz="2800" spc="-30" b="1">
                <a:solidFill>
                  <a:srgbClr val="FF0000"/>
                </a:solidFill>
                <a:latin typeface="等线"/>
                <a:cs typeface="等线"/>
              </a:rPr>
              <a:t>混合整</a:t>
            </a:r>
            <a:r>
              <a:rPr dirty="0" sz="2800" spc="-35" b="1">
                <a:solidFill>
                  <a:srgbClr val="FF0000"/>
                </a:solidFill>
                <a:latin typeface="等线"/>
                <a:cs typeface="等线"/>
              </a:rPr>
              <a:t>数</a:t>
            </a:r>
            <a:r>
              <a:rPr dirty="0" sz="2800" spc="-30" b="1">
                <a:latin typeface="等线"/>
                <a:cs typeface="等线"/>
              </a:rPr>
              <a:t>变量与</a:t>
            </a:r>
            <a:r>
              <a:rPr dirty="0" sz="2800" spc="-30" b="1">
                <a:solidFill>
                  <a:srgbClr val="FF0000"/>
                </a:solidFill>
                <a:latin typeface="等线"/>
                <a:cs typeface="等线"/>
              </a:rPr>
              <a:t>非线性</a:t>
            </a:r>
            <a:r>
              <a:rPr dirty="0" sz="2800" spc="-30" b="1">
                <a:latin typeface="等线"/>
                <a:cs typeface="等线"/>
              </a:rPr>
              <a:t>以及</a:t>
            </a:r>
            <a:r>
              <a:rPr dirty="0" sz="2800" spc="-15" b="1">
                <a:solidFill>
                  <a:srgbClr val="FF0000"/>
                </a:solidFill>
                <a:latin typeface="等线"/>
                <a:cs typeface="等线"/>
              </a:rPr>
              <a:t>非</a:t>
            </a:r>
            <a:r>
              <a:rPr dirty="0" sz="2800" spc="-35" b="1">
                <a:solidFill>
                  <a:srgbClr val="FF0000"/>
                </a:solidFill>
                <a:latin typeface="等线"/>
                <a:cs typeface="等线"/>
              </a:rPr>
              <a:t>凸</a:t>
            </a:r>
            <a:r>
              <a:rPr dirty="0" sz="2800" spc="-20" b="1">
                <a:solidFill>
                  <a:srgbClr val="FF0000"/>
                </a:solidFill>
                <a:latin typeface="等线"/>
                <a:cs typeface="等线"/>
              </a:rPr>
              <a:t>性</a:t>
            </a:r>
            <a:r>
              <a:rPr dirty="0" sz="2800" spc="-35" b="1">
                <a:latin typeface="等线"/>
                <a:cs typeface="等线"/>
              </a:rPr>
              <a:t>带</a:t>
            </a:r>
            <a:r>
              <a:rPr dirty="0" sz="2800" spc="-20" b="1">
                <a:latin typeface="等线"/>
                <a:cs typeface="等线"/>
              </a:rPr>
              <a:t>来</a:t>
            </a:r>
            <a:r>
              <a:rPr dirty="0" sz="2800" spc="-35" b="1">
                <a:latin typeface="等线"/>
                <a:cs typeface="等线"/>
              </a:rPr>
              <a:t>了巨</a:t>
            </a:r>
            <a:r>
              <a:rPr dirty="0" sz="2800" spc="-20" b="1">
                <a:latin typeface="等线"/>
                <a:cs typeface="等线"/>
              </a:rPr>
              <a:t>大</a:t>
            </a:r>
            <a:r>
              <a:rPr dirty="0" sz="2800" spc="-35" b="1">
                <a:latin typeface="等线"/>
                <a:cs typeface="等线"/>
              </a:rPr>
              <a:t>困</a:t>
            </a:r>
            <a:r>
              <a:rPr dirty="0" sz="2800" spc="-5" b="1">
                <a:latin typeface="等线"/>
                <a:cs typeface="等线"/>
              </a:rPr>
              <a:t>难</a:t>
            </a:r>
            <a:endParaRPr sz="2800">
              <a:latin typeface="等线"/>
              <a:cs typeface="等线"/>
            </a:endParaRPr>
          </a:p>
          <a:p>
            <a:pPr>
              <a:lnSpc>
                <a:spcPct val="100000"/>
              </a:lnSpc>
              <a:spcBef>
                <a:spcPts val="65"/>
              </a:spcBef>
              <a:buChar char=""/>
            </a:pPr>
            <a:endParaRPr sz="2300">
              <a:latin typeface="等线"/>
              <a:cs typeface="等线"/>
            </a:endParaRPr>
          </a:p>
          <a:p>
            <a:pPr marL="557530" indent="-457200">
              <a:lnSpc>
                <a:spcPct val="100000"/>
              </a:lnSpc>
              <a:buFont typeface="Wingdings"/>
              <a:buChar char=""/>
              <a:tabLst>
                <a:tab pos="557530" algn="l"/>
              </a:tabLst>
            </a:pPr>
            <a:r>
              <a:rPr dirty="0" sz="2800" spc="-30" b="1">
                <a:latin typeface="等线"/>
                <a:cs typeface="等线"/>
              </a:rPr>
              <a:t>多领域多部门的复杂系统往</a:t>
            </a:r>
            <a:r>
              <a:rPr dirty="0" sz="2800" spc="-25" b="1">
                <a:latin typeface="等线"/>
                <a:cs typeface="等线"/>
              </a:rPr>
              <a:t>往</a:t>
            </a:r>
            <a:r>
              <a:rPr dirty="0" sz="2800" spc="-30" b="1">
                <a:latin typeface="等线"/>
                <a:cs typeface="等线"/>
              </a:rPr>
              <a:t>涉</a:t>
            </a:r>
            <a:r>
              <a:rPr dirty="0" sz="2800" spc="-45" b="1">
                <a:latin typeface="等线"/>
                <a:cs typeface="等线"/>
              </a:rPr>
              <a:t>及</a:t>
            </a:r>
            <a:r>
              <a:rPr dirty="0" sz="2800" spc="-35" b="1">
                <a:solidFill>
                  <a:srgbClr val="FF0000"/>
                </a:solidFill>
                <a:latin typeface="等线"/>
                <a:cs typeface="等线"/>
              </a:rPr>
              <a:t>联</a:t>
            </a:r>
            <a:r>
              <a:rPr dirty="0" sz="2800" spc="-20" b="1">
                <a:solidFill>
                  <a:srgbClr val="FF0000"/>
                </a:solidFill>
                <a:latin typeface="等线"/>
                <a:cs typeface="等线"/>
              </a:rPr>
              <a:t>合</a:t>
            </a:r>
            <a:r>
              <a:rPr dirty="0" sz="2800" spc="-35" b="1">
                <a:solidFill>
                  <a:srgbClr val="FF0000"/>
                </a:solidFill>
                <a:latin typeface="等线"/>
                <a:cs typeface="等线"/>
              </a:rPr>
              <a:t>仿真</a:t>
            </a:r>
            <a:r>
              <a:rPr dirty="0" sz="2800" spc="-20" b="1">
                <a:solidFill>
                  <a:srgbClr val="FF0000"/>
                </a:solidFill>
                <a:latin typeface="等线"/>
                <a:cs typeface="等线"/>
              </a:rPr>
              <a:t>与</a:t>
            </a:r>
            <a:r>
              <a:rPr dirty="0" sz="2800" spc="-35" b="1">
                <a:solidFill>
                  <a:srgbClr val="FF0000"/>
                </a:solidFill>
                <a:latin typeface="等线"/>
                <a:cs typeface="等线"/>
              </a:rPr>
              <a:t>优</a:t>
            </a:r>
            <a:r>
              <a:rPr dirty="0" sz="2800" spc="-5" b="1">
                <a:solidFill>
                  <a:srgbClr val="FF0000"/>
                </a:solidFill>
                <a:latin typeface="等线"/>
                <a:cs typeface="等线"/>
              </a:rPr>
              <a:t>化</a:t>
            </a:r>
            <a:endParaRPr sz="2800">
              <a:latin typeface="等线"/>
              <a:cs typeface="等线"/>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0007" y="2827020"/>
            <a:ext cx="8410725" cy="3686555"/>
          </a:xfrm>
          <a:prstGeom prst="rect">
            <a:avLst/>
          </a:prstGeom>
        </p:spPr>
      </p:pic>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txBox="1">
            <a:spLocks noGrp="1"/>
          </p:cNvSpPr>
          <p:nvPr>
            <p:ph type="title"/>
          </p:nvPr>
        </p:nvSpPr>
        <p:spPr>
          <a:xfrm>
            <a:off x="1627758" y="170510"/>
            <a:ext cx="770572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2.6.1</a:t>
            </a:r>
            <a:r>
              <a:rPr dirty="0" spc="-10">
                <a:latin typeface="Tahoma"/>
                <a:cs typeface="Tahoma"/>
              </a:rPr>
              <a:t> </a:t>
            </a:r>
            <a:r>
              <a:rPr dirty="0" spc="-10">
                <a:solidFill>
                  <a:srgbClr val="0000CC"/>
                </a:solidFill>
              </a:rPr>
              <a:t>建模</a:t>
            </a:r>
            <a:r>
              <a:rPr dirty="0" spc="-5">
                <a:solidFill>
                  <a:srgbClr val="0000CC"/>
                </a:solidFill>
              </a:rPr>
              <a:t>：</a:t>
            </a:r>
            <a:r>
              <a:rPr dirty="0" spc="65">
                <a:solidFill>
                  <a:srgbClr val="0000CC"/>
                </a:solidFill>
              </a:rPr>
              <a:t> </a:t>
            </a:r>
            <a:r>
              <a:rPr dirty="0" spc="-10"/>
              <a:t>数据驱动的代理模型</a:t>
            </a: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5" name="object 5"/>
          <p:cNvSpPr txBox="1"/>
          <p:nvPr/>
        </p:nvSpPr>
        <p:spPr>
          <a:xfrm>
            <a:off x="601472" y="924532"/>
            <a:ext cx="10821670" cy="1865630"/>
          </a:xfrm>
          <a:prstGeom prst="rect">
            <a:avLst/>
          </a:prstGeom>
        </p:spPr>
        <p:txBody>
          <a:bodyPr wrap="square" lIns="0" tIns="151130" rIns="0" bIns="0" rtlCol="0" vert="horz">
            <a:spAutoFit/>
          </a:bodyPr>
          <a:lstStyle/>
          <a:p>
            <a:pPr marL="12700">
              <a:lnSpc>
                <a:spcPct val="100000"/>
              </a:lnSpc>
              <a:spcBef>
                <a:spcPts val="1190"/>
              </a:spcBef>
            </a:pPr>
            <a:r>
              <a:rPr dirty="0" sz="2400" b="1">
                <a:solidFill>
                  <a:srgbClr val="0000CC"/>
                </a:solidFill>
                <a:latin typeface="微软雅黑"/>
                <a:cs typeface="微软雅黑"/>
              </a:rPr>
              <a:t>机器学习</a:t>
            </a:r>
            <a:r>
              <a:rPr dirty="0" sz="2400" b="1">
                <a:latin typeface="微软雅黑"/>
                <a:cs typeface="微软雅黑"/>
              </a:rPr>
              <a:t>是人工智能</a:t>
            </a:r>
            <a:r>
              <a:rPr dirty="0" sz="2400" spc="-10" b="1">
                <a:latin typeface="微软雅黑"/>
                <a:cs typeface="微软雅黑"/>
              </a:rPr>
              <a:t>的</a:t>
            </a:r>
            <a:r>
              <a:rPr dirty="0" sz="2400" b="1">
                <a:solidFill>
                  <a:srgbClr val="FF0000"/>
                </a:solidFill>
                <a:latin typeface="微软雅黑"/>
                <a:cs typeface="微软雅黑"/>
              </a:rPr>
              <a:t>核心</a:t>
            </a:r>
            <a:r>
              <a:rPr dirty="0" sz="2400" b="1">
                <a:latin typeface="微软雅黑"/>
                <a:cs typeface="微软雅黑"/>
              </a:rPr>
              <a:t>，是使计算机具有智能的根本途径</a:t>
            </a:r>
            <a:endParaRPr sz="2400">
              <a:latin typeface="微软雅黑"/>
              <a:cs typeface="微软雅黑"/>
            </a:endParaRPr>
          </a:p>
          <a:p>
            <a:pPr marL="12700" marR="5080">
              <a:lnSpc>
                <a:spcPct val="100000"/>
              </a:lnSpc>
              <a:spcBef>
                <a:spcPts val="915"/>
              </a:spcBef>
              <a:buClr>
                <a:srgbClr val="333333"/>
              </a:buClr>
              <a:buSzPct val="95000"/>
              <a:buAutoNum type="arabicPlain"/>
              <a:tabLst>
                <a:tab pos="394335" algn="l"/>
              </a:tabLst>
            </a:pPr>
            <a:r>
              <a:rPr dirty="0" sz="2000">
                <a:solidFill>
                  <a:srgbClr val="0000CC"/>
                </a:solidFill>
                <a:latin typeface="黑体"/>
                <a:cs typeface="黑体"/>
              </a:rPr>
              <a:t>机器学</a:t>
            </a:r>
            <a:r>
              <a:rPr dirty="0" sz="2000" spc="-10">
                <a:solidFill>
                  <a:srgbClr val="0000CC"/>
                </a:solidFill>
                <a:latin typeface="黑体"/>
                <a:cs typeface="黑体"/>
              </a:rPr>
              <a:t>习</a:t>
            </a:r>
            <a:r>
              <a:rPr dirty="0" sz="2000">
                <a:solidFill>
                  <a:srgbClr val="333333"/>
                </a:solidFill>
                <a:latin typeface="黑体"/>
                <a:cs typeface="黑体"/>
              </a:rPr>
              <a:t>是一门</a:t>
            </a:r>
            <a:r>
              <a:rPr dirty="0" sz="2000" spc="-15">
                <a:solidFill>
                  <a:srgbClr val="333333"/>
                </a:solidFill>
                <a:latin typeface="黑体"/>
                <a:cs typeface="黑体"/>
              </a:rPr>
              <a:t>人</a:t>
            </a:r>
            <a:r>
              <a:rPr dirty="0" sz="2000">
                <a:solidFill>
                  <a:srgbClr val="333333"/>
                </a:solidFill>
                <a:latin typeface="黑体"/>
                <a:cs typeface="黑体"/>
              </a:rPr>
              <a:t>工</a:t>
            </a:r>
            <a:r>
              <a:rPr dirty="0" sz="2000" spc="-15">
                <a:solidFill>
                  <a:srgbClr val="333333"/>
                </a:solidFill>
                <a:latin typeface="黑体"/>
                <a:cs typeface="黑体"/>
              </a:rPr>
              <a:t>智</a:t>
            </a:r>
            <a:r>
              <a:rPr dirty="0" sz="2000">
                <a:solidFill>
                  <a:srgbClr val="333333"/>
                </a:solidFill>
                <a:latin typeface="黑体"/>
                <a:cs typeface="黑体"/>
              </a:rPr>
              <a:t>能的科</a:t>
            </a:r>
            <a:r>
              <a:rPr dirty="0" sz="2000" spc="-15">
                <a:solidFill>
                  <a:srgbClr val="333333"/>
                </a:solidFill>
                <a:latin typeface="黑体"/>
                <a:cs typeface="黑体"/>
              </a:rPr>
              <a:t>学</a:t>
            </a:r>
            <a:r>
              <a:rPr dirty="0" sz="2000">
                <a:solidFill>
                  <a:srgbClr val="333333"/>
                </a:solidFill>
                <a:latin typeface="黑体"/>
                <a:cs typeface="黑体"/>
              </a:rPr>
              <a:t>，</a:t>
            </a:r>
            <a:r>
              <a:rPr dirty="0" sz="2000" spc="-15">
                <a:solidFill>
                  <a:srgbClr val="333333"/>
                </a:solidFill>
                <a:latin typeface="黑体"/>
                <a:cs typeface="黑体"/>
              </a:rPr>
              <a:t>该</a:t>
            </a:r>
            <a:r>
              <a:rPr dirty="0" sz="2000">
                <a:solidFill>
                  <a:srgbClr val="333333"/>
                </a:solidFill>
                <a:latin typeface="黑体"/>
                <a:cs typeface="黑体"/>
              </a:rPr>
              <a:t>领域的</a:t>
            </a:r>
            <a:r>
              <a:rPr dirty="0" sz="2000" spc="-15">
                <a:solidFill>
                  <a:srgbClr val="333333"/>
                </a:solidFill>
                <a:latin typeface="黑体"/>
                <a:cs typeface="黑体"/>
              </a:rPr>
              <a:t>主</a:t>
            </a:r>
            <a:r>
              <a:rPr dirty="0" sz="2000">
                <a:solidFill>
                  <a:srgbClr val="333333"/>
                </a:solidFill>
                <a:latin typeface="黑体"/>
                <a:cs typeface="黑体"/>
              </a:rPr>
              <a:t>要</a:t>
            </a:r>
            <a:r>
              <a:rPr dirty="0" sz="2000" spc="-15">
                <a:solidFill>
                  <a:srgbClr val="333333"/>
                </a:solidFill>
                <a:latin typeface="黑体"/>
                <a:cs typeface="黑体"/>
              </a:rPr>
              <a:t>研</a:t>
            </a:r>
            <a:r>
              <a:rPr dirty="0" sz="2000">
                <a:solidFill>
                  <a:srgbClr val="333333"/>
                </a:solidFill>
                <a:latin typeface="黑体"/>
                <a:cs typeface="黑体"/>
              </a:rPr>
              <a:t>究对象</a:t>
            </a:r>
            <a:r>
              <a:rPr dirty="0" sz="2000" spc="-15">
                <a:solidFill>
                  <a:srgbClr val="333333"/>
                </a:solidFill>
                <a:latin typeface="黑体"/>
                <a:cs typeface="黑体"/>
              </a:rPr>
              <a:t>是</a:t>
            </a:r>
            <a:r>
              <a:rPr dirty="0" sz="2000">
                <a:solidFill>
                  <a:srgbClr val="333333"/>
                </a:solidFill>
                <a:latin typeface="黑体"/>
                <a:cs typeface="黑体"/>
              </a:rPr>
              <a:t>人</a:t>
            </a:r>
            <a:r>
              <a:rPr dirty="0" sz="2000" spc="-15">
                <a:solidFill>
                  <a:srgbClr val="333333"/>
                </a:solidFill>
                <a:latin typeface="黑体"/>
                <a:cs typeface="黑体"/>
              </a:rPr>
              <a:t>工</a:t>
            </a:r>
            <a:r>
              <a:rPr dirty="0" sz="2000">
                <a:solidFill>
                  <a:srgbClr val="333333"/>
                </a:solidFill>
                <a:latin typeface="黑体"/>
                <a:cs typeface="黑体"/>
              </a:rPr>
              <a:t>智能，</a:t>
            </a:r>
            <a:r>
              <a:rPr dirty="0" sz="2000" spc="-15">
                <a:solidFill>
                  <a:srgbClr val="333333"/>
                </a:solidFill>
                <a:latin typeface="黑体"/>
                <a:cs typeface="黑体"/>
              </a:rPr>
              <a:t>特</a:t>
            </a:r>
            <a:r>
              <a:rPr dirty="0" sz="2000">
                <a:solidFill>
                  <a:srgbClr val="333333"/>
                </a:solidFill>
                <a:latin typeface="黑体"/>
                <a:cs typeface="黑体"/>
              </a:rPr>
              <a:t>别</a:t>
            </a:r>
            <a:r>
              <a:rPr dirty="0" sz="2000" spc="-15">
                <a:solidFill>
                  <a:srgbClr val="333333"/>
                </a:solidFill>
                <a:latin typeface="黑体"/>
                <a:cs typeface="黑体"/>
              </a:rPr>
              <a:t>是</a:t>
            </a:r>
            <a:r>
              <a:rPr dirty="0" sz="2000">
                <a:solidFill>
                  <a:srgbClr val="333333"/>
                </a:solidFill>
                <a:latin typeface="黑体"/>
                <a:cs typeface="黑体"/>
              </a:rPr>
              <a:t>如何在</a:t>
            </a:r>
            <a:r>
              <a:rPr dirty="0" sz="2000" spc="-15">
                <a:solidFill>
                  <a:srgbClr val="333333"/>
                </a:solidFill>
                <a:latin typeface="黑体"/>
                <a:cs typeface="黑体"/>
              </a:rPr>
              <a:t>经</a:t>
            </a:r>
            <a:r>
              <a:rPr dirty="0" sz="2000">
                <a:solidFill>
                  <a:srgbClr val="333333"/>
                </a:solidFill>
                <a:latin typeface="黑体"/>
                <a:cs typeface="黑体"/>
              </a:rPr>
              <a:t>验</a:t>
            </a:r>
            <a:r>
              <a:rPr dirty="0" sz="2000" spc="-15">
                <a:solidFill>
                  <a:srgbClr val="333333"/>
                </a:solidFill>
                <a:latin typeface="黑体"/>
                <a:cs typeface="黑体"/>
              </a:rPr>
              <a:t>学</a:t>
            </a:r>
            <a:r>
              <a:rPr dirty="0" sz="2000">
                <a:solidFill>
                  <a:srgbClr val="333333"/>
                </a:solidFill>
                <a:latin typeface="黑体"/>
                <a:cs typeface="黑体"/>
              </a:rPr>
              <a:t>习 中改善</a:t>
            </a:r>
            <a:r>
              <a:rPr dirty="0" sz="2000" spc="-15">
                <a:solidFill>
                  <a:srgbClr val="333333"/>
                </a:solidFill>
                <a:latin typeface="黑体"/>
                <a:cs typeface="黑体"/>
              </a:rPr>
              <a:t>具</a:t>
            </a:r>
            <a:r>
              <a:rPr dirty="0" sz="2000">
                <a:solidFill>
                  <a:srgbClr val="333333"/>
                </a:solidFill>
                <a:latin typeface="黑体"/>
                <a:cs typeface="黑体"/>
              </a:rPr>
              <a:t>体</a:t>
            </a:r>
            <a:r>
              <a:rPr dirty="0" sz="2000" spc="-15">
                <a:solidFill>
                  <a:srgbClr val="333333"/>
                </a:solidFill>
                <a:latin typeface="黑体"/>
                <a:cs typeface="黑体"/>
              </a:rPr>
              <a:t>算</a:t>
            </a:r>
            <a:r>
              <a:rPr dirty="0" sz="2000">
                <a:solidFill>
                  <a:srgbClr val="333333"/>
                </a:solidFill>
                <a:latin typeface="黑体"/>
                <a:cs typeface="黑体"/>
              </a:rPr>
              <a:t>法的性</a:t>
            </a:r>
            <a:r>
              <a:rPr dirty="0" sz="2000" spc="-15">
                <a:solidFill>
                  <a:srgbClr val="333333"/>
                </a:solidFill>
                <a:latin typeface="黑体"/>
                <a:cs typeface="黑体"/>
              </a:rPr>
              <a:t>能</a:t>
            </a:r>
            <a:r>
              <a:rPr dirty="0" sz="2000">
                <a:solidFill>
                  <a:srgbClr val="333333"/>
                </a:solidFill>
                <a:latin typeface="黑体"/>
                <a:cs typeface="黑体"/>
              </a:rPr>
              <a:t>。</a:t>
            </a:r>
            <a:endParaRPr sz="2000">
              <a:latin typeface="黑体"/>
              <a:cs typeface="黑体"/>
            </a:endParaRPr>
          </a:p>
          <a:p>
            <a:pPr marL="394335" indent="-381635">
              <a:lnSpc>
                <a:spcPct val="100000"/>
              </a:lnSpc>
              <a:buClr>
                <a:srgbClr val="333333"/>
              </a:buClr>
              <a:buSzPct val="95000"/>
              <a:buAutoNum type="arabicPlain"/>
              <a:tabLst>
                <a:tab pos="394335" algn="l"/>
              </a:tabLst>
            </a:pPr>
            <a:r>
              <a:rPr dirty="0" sz="2000">
                <a:solidFill>
                  <a:srgbClr val="0000CC"/>
                </a:solidFill>
                <a:latin typeface="黑体"/>
                <a:cs typeface="黑体"/>
              </a:rPr>
              <a:t>机器学</a:t>
            </a:r>
            <a:r>
              <a:rPr dirty="0" sz="2000" spc="-10">
                <a:solidFill>
                  <a:srgbClr val="0000CC"/>
                </a:solidFill>
                <a:latin typeface="黑体"/>
                <a:cs typeface="黑体"/>
              </a:rPr>
              <a:t>习</a:t>
            </a:r>
            <a:r>
              <a:rPr dirty="0" sz="2000">
                <a:solidFill>
                  <a:srgbClr val="333333"/>
                </a:solidFill>
                <a:latin typeface="黑体"/>
                <a:cs typeface="黑体"/>
              </a:rPr>
              <a:t>是对能</a:t>
            </a:r>
            <a:r>
              <a:rPr dirty="0" sz="2000" spc="-15">
                <a:solidFill>
                  <a:srgbClr val="333333"/>
                </a:solidFill>
                <a:latin typeface="黑体"/>
                <a:cs typeface="黑体"/>
              </a:rPr>
              <a:t>通</a:t>
            </a:r>
            <a:r>
              <a:rPr dirty="0" sz="2000">
                <a:solidFill>
                  <a:srgbClr val="333333"/>
                </a:solidFill>
                <a:latin typeface="黑体"/>
                <a:cs typeface="黑体"/>
              </a:rPr>
              <a:t>过</a:t>
            </a:r>
            <a:r>
              <a:rPr dirty="0" sz="2000" spc="-15">
                <a:solidFill>
                  <a:srgbClr val="333333"/>
                </a:solidFill>
                <a:latin typeface="黑体"/>
                <a:cs typeface="黑体"/>
              </a:rPr>
              <a:t>经</a:t>
            </a:r>
            <a:r>
              <a:rPr dirty="0" sz="2000">
                <a:solidFill>
                  <a:srgbClr val="333333"/>
                </a:solidFill>
                <a:latin typeface="黑体"/>
                <a:cs typeface="黑体"/>
              </a:rPr>
              <a:t>验自动</a:t>
            </a:r>
            <a:r>
              <a:rPr dirty="0" sz="2000" spc="-15">
                <a:solidFill>
                  <a:srgbClr val="333333"/>
                </a:solidFill>
                <a:latin typeface="黑体"/>
                <a:cs typeface="黑体"/>
              </a:rPr>
              <a:t>改</a:t>
            </a:r>
            <a:r>
              <a:rPr dirty="0" sz="2000">
                <a:solidFill>
                  <a:srgbClr val="333333"/>
                </a:solidFill>
                <a:latin typeface="黑体"/>
                <a:cs typeface="黑体"/>
              </a:rPr>
              <a:t>进</a:t>
            </a:r>
            <a:r>
              <a:rPr dirty="0" sz="2000" spc="-15">
                <a:solidFill>
                  <a:srgbClr val="333333"/>
                </a:solidFill>
                <a:latin typeface="黑体"/>
                <a:cs typeface="黑体"/>
              </a:rPr>
              <a:t>的</a:t>
            </a:r>
            <a:r>
              <a:rPr dirty="0" sz="2000">
                <a:solidFill>
                  <a:srgbClr val="333333"/>
                </a:solidFill>
                <a:latin typeface="黑体"/>
                <a:cs typeface="黑体"/>
              </a:rPr>
              <a:t>计算机</a:t>
            </a:r>
            <a:r>
              <a:rPr dirty="0" sz="2000" spc="-15">
                <a:solidFill>
                  <a:srgbClr val="333333"/>
                </a:solidFill>
                <a:latin typeface="黑体"/>
                <a:cs typeface="黑体"/>
              </a:rPr>
              <a:t>算</a:t>
            </a:r>
            <a:r>
              <a:rPr dirty="0" sz="2000">
                <a:solidFill>
                  <a:srgbClr val="333333"/>
                </a:solidFill>
                <a:latin typeface="黑体"/>
                <a:cs typeface="黑体"/>
              </a:rPr>
              <a:t>法</a:t>
            </a:r>
            <a:r>
              <a:rPr dirty="0" sz="2000" spc="-15">
                <a:solidFill>
                  <a:srgbClr val="333333"/>
                </a:solidFill>
                <a:latin typeface="黑体"/>
                <a:cs typeface="黑体"/>
              </a:rPr>
              <a:t>的</a:t>
            </a:r>
            <a:r>
              <a:rPr dirty="0" sz="2000">
                <a:solidFill>
                  <a:srgbClr val="333333"/>
                </a:solidFill>
                <a:latin typeface="黑体"/>
                <a:cs typeface="黑体"/>
              </a:rPr>
              <a:t>研究。</a:t>
            </a:r>
            <a:endParaRPr sz="2000">
              <a:latin typeface="黑体"/>
              <a:cs typeface="黑体"/>
            </a:endParaRPr>
          </a:p>
          <a:p>
            <a:pPr marL="394335" indent="-381635">
              <a:lnSpc>
                <a:spcPct val="100000"/>
              </a:lnSpc>
              <a:buClr>
                <a:srgbClr val="333333"/>
              </a:buClr>
              <a:buSzPct val="95000"/>
              <a:buAutoNum type="arabicPlain"/>
              <a:tabLst>
                <a:tab pos="394335" algn="l"/>
              </a:tabLst>
            </a:pPr>
            <a:r>
              <a:rPr dirty="0" sz="2000">
                <a:solidFill>
                  <a:srgbClr val="0000CC"/>
                </a:solidFill>
                <a:latin typeface="黑体"/>
                <a:cs typeface="黑体"/>
              </a:rPr>
              <a:t>机器学</a:t>
            </a:r>
            <a:r>
              <a:rPr dirty="0" sz="2000" spc="-10">
                <a:solidFill>
                  <a:srgbClr val="0000CC"/>
                </a:solidFill>
                <a:latin typeface="黑体"/>
                <a:cs typeface="黑体"/>
              </a:rPr>
              <a:t>习</a:t>
            </a:r>
            <a:r>
              <a:rPr dirty="0" sz="2000">
                <a:solidFill>
                  <a:srgbClr val="333333"/>
                </a:solidFill>
                <a:latin typeface="黑体"/>
                <a:cs typeface="黑体"/>
              </a:rPr>
              <a:t>是用数</a:t>
            </a:r>
            <a:r>
              <a:rPr dirty="0" sz="2000" spc="-15">
                <a:solidFill>
                  <a:srgbClr val="333333"/>
                </a:solidFill>
                <a:latin typeface="黑体"/>
                <a:cs typeface="黑体"/>
              </a:rPr>
              <a:t>据</a:t>
            </a:r>
            <a:r>
              <a:rPr dirty="0" sz="2000">
                <a:solidFill>
                  <a:srgbClr val="333333"/>
                </a:solidFill>
                <a:latin typeface="黑体"/>
                <a:cs typeface="黑体"/>
              </a:rPr>
              <a:t>或</a:t>
            </a:r>
            <a:r>
              <a:rPr dirty="0" sz="2000" spc="-15">
                <a:solidFill>
                  <a:srgbClr val="333333"/>
                </a:solidFill>
                <a:latin typeface="黑体"/>
                <a:cs typeface="黑体"/>
              </a:rPr>
              <a:t>以</a:t>
            </a:r>
            <a:r>
              <a:rPr dirty="0" sz="2000">
                <a:solidFill>
                  <a:srgbClr val="333333"/>
                </a:solidFill>
                <a:latin typeface="黑体"/>
                <a:cs typeface="黑体"/>
              </a:rPr>
              <a:t>往的经</a:t>
            </a:r>
            <a:r>
              <a:rPr dirty="0" sz="2000" spc="-15">
                <a:solidFill>
                  <a:srgbClr val="333333"/>
                </a:solidFill>
                <a:latin typeface="黑体"/>
                <a:cs typeface="黑体"/>
              </a:rPr>
              <a:t>验</a:t>
            </a:r>
            <a:r>
              <a:rPr dirty="0" sz="2000">
                <a:solidFill>
                  <a:srgbClr val="333333"/>
                </a:solidFill>
                <a:latin typeface="黑体"/>
                <a:cs typeface="黑体"/>
              </a:rPr>
              <a:t>，</a:t>
            </a:r>
            <a:r>
              <a:rPr dirty="0" sz="2000" spc="-15">
                <a:solidFill>
                  <a:srgbClr val="333333"/>
                </a:solidFill>
                <a:latin typeface="黑体"/>
                <a:cs typeface="黑体"/>
              </a:rPr>
              <a:t>以</a:t>
            </a:r>
            <a:r>
              <a:rPr dirty="0" sz="2000">
                <a:solidFill>
                  <a:srgbClr val="333333"/>
                </a:solidFill>
                <a:latin typeface="黑体"/>
                <a:cs typeface="黑体"/>
              </a:rPr>
              <a:t>此优化</a:t>
            </a:r>
            <a:r>
              <a:rPr dirty="0" sz="2000" spc="-15">
                <a:solidFill>
                  <a:srgbClr val="333333"/>
                </a:solidFill>
                <a:latin typeface="黑体"/>
                <a:cs typeface="黑体"/>
              </a:rPr>
              <a:t>计</a:t>
            </a:r>
            <a:r>
              <a:rPr dirty="0" sz="2000">
                <a:solidFill>
                  <a:srgbClr val="333333"/>
                </a:solidFill>
                <a:latin typeface="黑体"/>
                <a:cs typeface="黑体"/>
              </a:rPr>
              <a:t>算</a:t>
            </a:r>
            <a:r>
              <a:rPr dirty="0" sz="2000" spc="-15">
                <a:solidFill>
                  <a:srgbClr val="333333"/>
                </a:solidFill>
                <a:latin typeface="黑体"/>
                <a:cs typeface="黑体"/>
              </a:rPr>
              <a:t>机</a:t>
            </a:r>
            <a:r>
              <a:rPr dirty="0" sz="2000">
                <a:solidFill>
                  <a:srgbClr val="333333"/>
                </a:solidFill>
                <a:latin typeface="黑体"/>
                <a:cs typeface="黑体"/>
              </a:rPr>
              <a:t>程序的</a:t>
            </a:r>
            <a:r>
              <a:rPr dirty="0" sz="2000" spc="-15">
                <a:solidFill>
                  <a:srgbClr val="333333"/>
                </a:solidFill>
                <a:latin typeface="黑体"/>
                <a:cs typeface="黑体"/>
              </a:rPr>
              <a:t>性</a:t>
            </a:r>
            <a:r>
              <a:rPr dirty="0" sz="2000">
                <a:solidFill>
                  <a:srgbClr val="333333"/>
                </a:solidFill>
                <a:latin typeface="黑体"/>
                <a:cs typeface="黑体"/>
              </a:rPr>
              <a:t>能</a:t>
            </a:r>
            <a:r>
              <a:rPr dirty="0" sz="2000" spc="-15">
                <a:solidFill>
                  <a:srgbClr val="333333"/>
                </a:solidFill>
                <a:latin typeface="黑体"/>
                <a:cs typeface="黑体"/>
              </a:rPr>
              <a:t>标</a:t>
            </a:r>
            <a:r>
              <a:rPr dirty="0" sz="2000">
                <a:solidFill>
                  <a:srgbClr val="333333"/>
                </a:solidFill>
                <a:latin typeface="黑体"/>
                <a:cs typeface="黑体"/>
              </a:rPr>
              <a:t>准。</a:t>
            </a:r>
            <a:endParaRPr sz="2000">
              <a:latin typeface="黑体"/>
              <a:cs typeface="黑体"/>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94779" y="4991861"/>
            <a:ext cx="2731261" cy="1536192"/>
          </a:xfrm>
          <a:prstGeom prst="rect">
            <a:avLst/>
          </a:prstGeom>
        </p:spPr>
      </p:pic>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txBox="1">
            <a:spLocks noGrp="1"/>
          </p:cNvSpPr>
          <p:nvPr>
            <p:ph type="title"/>
          </p:nvPr>
        </p:nvSpPr>
        <p:spPr>
          <a:xfrm>
            <a:off x="1613408" y="170510"/>
            <a:ext cx="55245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2.6.2</a:t>
            </a:r>
            <a:r>
              <a:rPr dirty="0" spc="-45">
                <a:latin typeface="Tahoma"/>
                <a:cs typeface="Tahoma"/>
              </a:rPr>
              <a:t> </a:t>
            </a:r>
            <a:r>
              <a:rPr dirty="0" spc="-10">
                <a:solidFill>
                  <a:srgbClr val="0000CC"/>
                </a:solidFill>
              </a:rPr>
              <a:t>仿真：</a:t>
            </a:r>
            <a:r>
              <a:rPr dirty="0" spc="-10"/>
              <a:t>功能与作用</a:t>
            </a:r>
          </a:p>
        </p:txBody>
      </p:sp>
      <p:sp>
        <p:nvSpPr>
          <p:cNvPr id="5" name="object 5"/>
          <p:cNvSpPr txBox="1"/>
          <p:nvPr/>
        </p:nvSpPr>
        <p:spPr>
          <a:xfrm>
            <a:off x="1561338" y="3340734"/>
            <a:ext cx="3111500" cy="391160"/>
          </a:xfrm>
          <a:prstGeom prst="rect">
            <a:avLst/>
          </a:prstGeom>
        </p:spPr>
        <p:txBody>
          <a:bodyPr wrap="square" lIns="0" tIns="12700" rIns="0" bIns="0" rtlCol="0" vert="horz">
            <a:spAutoFit/>
          </a:bodyPr>
          <a:lstStyle/>
          <a:p>
            <a:pPr marL="355600" indent="-342900">
              <a:lnSpc>
                <a:spcPct val="100000"/>
              </a:lnSpc>
              <a:spcBef>
                <a:spcPts val="100"/>
              </a:spcBef>
              <a:buFont typeface="Wingdings"/>
              <a:buChar char=""/>
              <a:tabLst>
                <a:tab pos="355600" algn="l"/>
              </a:tabLst>
            </a:pPr>
            <a:r>
              <a:rPr dirty="0" sz="2400" b="1">
                <a:latin typeface="等线"/>
                <a:cs typeface="等线"/>
              </a:rPr>
              <a:t>参数估计与故障诊断</a:t>
            </a:r>
            <a:endParaRPr sz="2400">
              <a:latin typeface="等线"/>
              <a:cs typeface="等线"/>
            </a:endParaRPr>
          </a:p>
        </p:txBody>
      </p:sp>
      <p:sp>
        <p:nvSpPr>
          <p:cNvPr id="6" name="object 6"/>
          <p:cNvSpPr txBox="1"/>
          <p:nvPr/>
        </p:nvSpPr>
        <p:spPr>
          <a:xfrm>
            <a:off x="1628013" y="1641475"/>
            <a:ext cx="3721100" cy="391160"/>
          </a:xfrm>
          <a:prstGeom prst="rect">
            <a:avLst/>
          </a:prstGeom>
        </p:spPr>
        <p:txBody>
          <a:bodyPr wrap="square" lIns="0" tIns="12700" rIns="0" bIns="0" rtlCol="0" vert="horz">
            <a:spAutoFit/>
          </a:bodyPr>
          <a:lstStyle/>
          <a:p>
            <a:pPr marL="355600" indent="-342900">
              <a:lnSpc>
                <a:spcPct val="100000"/>
              </a:lnSpc>
              <a:spcBef>
                <a:spcPts val="100"/>
              </a:spcBef>
              <a:buFont typeface="Wingdings"/>
              <a:buChar char=""/>
              <a:tabLst>
                <a:tab pos="355600" algn="l"/>
              </a:tabLst>
            </a:pPr>
            <a:r>
              <a:rPr dirty="0" sz="2400" b="1">
                <a:latin typeface="等线"/>
                <a:cs typeface="等线"/>
              </a:rPr>
              <a:t>稳态特性和动态特性获取</a:t>
            </a:r>
            <a:endParaRPr sz="2400">
              <a:latin typeface="等线"/>
              <a:cs typeface="等线"/>
            </a:endParaRPr>
          </a:p>
        </p:txBody>
      </p:sp>
      <p:sp>
        <p:nvSpPr>
          <p:cNvPr id="7" name="object 7"/>
          <p:cNvSpPr txBox="1"/>
          <p:nvPr/>
        </p:nvSpPr>
        <p:spPr>
          <a:xfrm>
            <a:off x="1953895" y="5363971"/>
            <a:ext cx="2197100" cy="391160"/>
          </a:xfrm>
          <a:prstGeom prst="rect">
            <a:avLst/>
          </a:prstGeom>
        </p:spPr>
        <p:txBody>
          <a:bodyPr wrap="square" lIns="0" tIns="12700" rIns="0" bIns="0" rtlCol="0" vert="horz">
            <a:spAutoFit/>
          </a:bodyPr>
          <a:lstStyle/>
          <a:p>
            <a:pPr marL="355600" indent="-342900">
              <a:lnSpc>
                <a:spcPct val="100000"/>
              </a:lnSpc>
              <a:spcBef>
                <a:spcPts val="100"/>
              </a:spcBef>
              <a:buFont typeface="Wingdings"/>
              <a:buChar char=""/>
              <a:tabLst>
                <a:tab pos="355600" algn="l"/>
              </a:tabLst>
            </a:pPr>
            <a:r>
              <a:rPr dirty="0" sz="2400" b="1">
                <a:latin typeface="等线"/>
                <a:cs typeface="等线"/>
              </a:rPr>
              <a:t>模型预测控制</a:t>
            </a:r>
            <a:endParaRPr sz="2400">
              <a:latin typeface="等线"/>
              <a:cs typeface="等线"/>
            </a:endParaRPr>
          </a:p>
        </p:txBody>
      </p:sp>
      <p:pic>
        <p:nvPicPr>
          <p:cNvPr id="8" name="object 8"/>
          <p:cNvPicPr/>
          <p:nvPr/>
        </p:nvPicPr>
        <p:blipFill>
          <a:blip r:embed="rId3" cstate="print"/>
          <a:stretch>
            <a:fillRect/>
          </a:stretch>
        </p:blipFill>
        <p:spPr>
          <a:xfrm>
            <a:off x="7096938" y="1135659"/>
            <a:ext cx="2232726" cy="1660102"/>
          </a:xfrm>
          <a:prstGeom prst="rect">
            <a:avLst/>
          </a:prstGeom>
        </p:spPr>
      </p:pic>
      <p:pic>
        <p:nvPicPr>
          <p:cNvPr id="9" name="object 9"/>
          <p:cNvPicPr/>
          <p:nvPr/>
        </p:nvPicPr>
        <p:blipFill>
          <a:blip r:embed="rId4" cstate="print"/>
          <a:stretch>
            <a:fillRect/>
          </a:stretch>
        </p:blipFill>
        <p:spPr>
          <a:xfrm>
            <a:off x="6417564" y="3037332"/>
            <a:ext cx="3587495" cy="1883664"/>
          </a:xfrm>
          <a:prstGeom prst="rect">
            <a:avLst/>
          </a:prstGeom>
        </p:spPr>
      </p:pic>
      <p:sp>
        <p:nvSpPr>
          <p:cNvPr id="10" name="object 10"/>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1" name="object 1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26295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20">
                <a:latin typeface="Tahoma"/>
                <a:cs typeface="Tahoma"/>
              </a:rPr>
              <a:t> </a:t>
            </a:r>
            <a:r>
              <a:rPr dirty="0" spc="-5">
                <a:solidFill>
                  <a:srgbClr val="0000CC"/>
                </a:solidFill>
              </a:rPr>
              <a:t>优 化</a:t>
            </a:r>
          </a:p>
        </p:txBody>
      </p:sp>
      <p:pic>
        <p:nvPicPr>
          <p:cNvPr id="4" name="object 4"/>
          <p:cNvPicPr/>
          <p:nvPr/>
        </p:nvPicPr>
        <p:blipFill>
          <a:blip r:embed="rId2" cstate="print"/>
          <a:stretch>
            <a:fillRect/>
          </a:stretch>
        </p:blipFill>
        <p:spPr>
          <a:xfrm>
            <a:off x="450703" y="1663593"/>
            <a:ext cx="3251500" cy="1952135"/>
          </a:xfrm>
          <a:prstGeom prst="rect">
            <a:avLst/>
          </a:prstGeom>
        </p:spPr>
      </p:pic>
      <p:sp>
        <p:nvSpPr>
          <p:cNvPr id="5" name="object 5"/>
          <p:cNvSpPr txBox="1"/>
          <p:nvPr/>
        </p:nvSpPr>
        <p:spPr>
          <a:xfrm>
            <a:off x="4128642" y="1358264"/>
            <a:ext cx="7108825" cy="2659380"/>
          </a:xfrm>
          <a:prstGeom prst="rect">
            <a:avLst/>
          </a:prstGeom>
        </p:spPr>
        <p:txBody>
          <a:bodyPr wrap="square" lIns="0" tIns="12700" rIns="0" bIns="0" rtlCol="0" vert="horz">
            <a:spAutoFit/>
          </a:bodyPr>
          <a:lstStyle/>
          <a:p>
            <a:pPr algn="just" marL="355600" marR="5080" indent="-343535">
              <a:lnSpc>
                <a:spcPct val="120000"/>
              </a:lnSpc>
              <a:spcBef>
                <a:spcPts val="100"/>
              </a:spcBef>
              <a:buFont typeface="Wingdings"/>
              <a:buChar char=""/>
              <a:tabLst>
                <a:tab pos="356235" algn="l"/>
              </a:tabLst>
            </a:pPr>
            <a:r>
              <a:rPr dirty="0" sz="2400" b="1">
                <a:latin typeface="黑体"/>
                <a:cs typeface="黑体"/>
              </a:rPr>
              <a:t>最优化问题，指在某些约束条件下，决定某些可选 择的变量应该取何值，使所选定</a:t>
            </a:r>
            <a:r>
              <a:rPr dirty="0" sz="2400" spc="5" b="1">
                <a:latin typeface="黑体"/>
                <a:cs typeface="黑体"/>
              </a:rPr>
              <a:t>的</a:t>
            </a:r>
            <a:r>
              <a:rPr dirty="0" sz="2400" b="1">
                <a:solidFill>
                  <a:srgbClr val="FF0000"/>
                </a:solidFill>
                <a:latin typeface="黑体"/>
                <a:cs typeface="黑体"/>
              </a:rPr>
              <a:t>目标函数达到最 </a:t>
            </a:r>
            <a:r>
              <a:rPr dirty="0" sz="2400" b="1">
                <a:solidFill>
                  <a:srgbClr val="FF0000"/>
                </a:solidFill>
                <a:latin typeface="黑体"/>
                <a:cs typeface="黑体"/>
              </a:rPr>
              <a:t>优</a:t>
            </a:r>
            <a:r>
              <a:rPr dirty="0" sz="2400" b="1">
                <a:latin typeface="黑体"/>
                <a:cs typeface="黑体"/>
              </a:rPr>
              <a:t>的问题。</a:t>
            </a:r>
            <a:endParaRPr sz="2400">
              <a:latin typeface="黑体"/>
              <a:cs typeface="黑体"/>
            </a:endParaRPr>
          </a:p>
          <a:p>
            <a:pPr algn="just" marL="355600" indent="-343535">
              <a:lnSpc>
                <a:spcPct val="100000"/>
              </a:lnSpc>
              <a:spcBef>
                <a:spcPts val="575"/>
              </a:spcBef>
              <a:buFont typeface="Wingdings"/>
              <a:buChar char=""/>
              <a:tabLst>
                <a:tab pos="356235" algn="l"/>
              </a:tabLst>
            </a:pPr>
            <a:r>
              <a:rPr dirty="0" sz="2400" spc="-5" b="1">
                <a:latin typeface="黑体"/>
                <a:cs typeface="黑体"/>
              </a:rPr>
              <a:t>即运用最新科技手段和处理方法，使系统达到总体</a:t>
            </a:r>
            <a:endParaRPr sz="2400">
              <a:latin typeface="黑体"/>
              <a:cs typeface="黑体"/>
            </a:endParaRPr>
          </a:p>
          <a:p>
            <a:pPr marL="355600" marR="6350">
              <a:lnSpc>
                <a:spcPct val="120000"/>
              </a:lnSpc>
              <a:spcBef>
                <a:spcPts val="5"/>
              </a:spcBef>
            </a:pPr>
            <a:r>
              <a:rPr dirty="0" sz="2400" b="1">
                <a:latin typeface="黑体"/>
                <a:cs typeface="黑体"/>
              </a:rPr>
              <a:t>最优，从而为系统提出设计、施工、管理、运行的 </a:t>
            </a:r>
            <a:r>
              <a:rPr dirty="0" sz="2400" b="1">
                <a:latin typeface="黑体"/>
                <a:cs typeface="黑体"/>
              </a:rPr>
              <a:t>最优方案。</a:t>
            </a:r>
            <a:endParaRPr sz="2400">
              <a:latin typeface="黑体"/>
              <a:cs typeface="黑体"/>
            </a:endParaRPr>
          </a:p>
        </p:txBody>
      </p:sp>
      <p:sp>
        <p:nvSpPr>
          <p:cNvPr id="6" name="object 6"/>
          <p:cNvSpPr/>
          <p:nvPr/>
        </p:nvSpPr>
        <p:spPr>
          <a:xfrm>
            <a:off x="2609088" y="4611623"/>
            <a:ext cx="6974205" cy="1744980"/>
          </a:xfrm>
          <a:custGeom>
            <a:avLst/>
            <a:gdLst/>
            <a:ahLst/>
            <a:cxnLst/>
            <a:rect l="l" t="t" r="r" b="b"/>
            <a:pathLst>
              <a:path w="6974205" h="1744979">
                <a:moveTo>
                  <a:pt x="6973823" y="0"/>
                </a:moveTo>
                <a:lnTo>
                  <a:pt x="0" y="0"/>
                </a:lnTo>
                <a:lnTo>
                  <a:pt x="0" y="1744980"/>
                </a:lnTo>
                <a:lnTo>
                  <a:pt x="6973823" y="1744980"/>
                </a:lnTo>
                <a:lnTo>
                  <a:pt x="6973823" y="0"/>
                </a:lnTo>
                <a:close/>
              </a:path>
            </a:pathLst>
          </a:custGeom>
          <a:solidFill>
            <a:srgbClr val="C8F9FB"/>
          </a:solidFill>
        </p:spPr>
        <p:txBody>
          <a:bodyPr wrap="square" lIns="0" tIns="0" rIns="0" bIns="0" rtlCol="0"/>
          <a:lstStyle/>
          <a:p/>
        </p:txBody>
      </p:sp>
      <p:sp>
        <p:nvSpPr>
          <p:cNvPr id="7" name="object 7"/>
          <p:cNvSpPr txBox="1"/>
          <p:nvPr/>
        </p:nvSpPr>
        <p:spPr>
          <a:xfrm>
            <a:off x="5489247" y="4465285"/>
            <a:ext cx="4098290" cy="1856739"/>
          </a:xfrm>
          <a:prstGeom prst="rect">
            <a:avLst/>
          </a:prstGeom>
        </p:spPr>
        <p:txBody>
          <a:bodyPr wrap="square" lIns="0" tIns="12065" rIns="0" bIns="0" rtlCol="0" vert="horz">
            <a:spAutoFit/>
          </a:bodyPr>
          <a:lstStyle/>
          <a:p>
            <a:pPr marL="105410" marR="1974850" indent="-53340">
              <a:lnSpc>
                <a:spcPct val="131300"/>
              </a:lnSpc>
              <a:spcBef>
                <a:spcPts val="95"/>
              </a:spcBef>
            </a:pPr>
            <a:r>
              <a:rPr dirty="0" sz="3050" spc="900">
                <a:latin typeface="宋体"/>
                <a:cs typeface="宋体"/>
              </a:rPr>
              <a:t>目标函数 </a:t>
            </a:r>
            <a:r>
              <a:rPr dirty="0" sz="3050" spc="900">
                <a:latin typeface="宋体"/>
                <a:cs typeface="宋体"/>
              </a:rPr>
              <a:t>约束函数</a:t>
            </a:r>
            <a:endParaRPr sz="3050">
              <a:latin typeface="宋体"/>
              <a:cs typeface="宋体"/>
            </a:endParaRPr>
          </a:p>
          <a:p>
            <a:pPr>
              <a:lnSpc>
                <a:spcPct val="100000"/>
              </a:lnSpc>
              <a:spcBef>
                <a:spcPts val="1140"/>
              </a:spcBef>
            </a:pPr>
            <a:r>
              <a:rPr dirty="0" sz="3050" spc="900">
                <a:latin typeface="宋体"/>
                <a:cs typeface="宋体"/>
              </a:rPr>
              <a:t>有限点</a:t>
            </a:r>
            <a:r>
              <a:rPr dirty="0" sz="3050" spc="229">
                <a:latin typeface="宋体"/>
                <a:cs typeface="宋体"/>
              </a:rPr>
              <a:t>集</a:t>
            </a:r>
            <a:r>
              <a:rPr dirty="0" sz="3050" spc="425">
                <a:latin typeface="Times New Roman"/>
                <a:cs typeface="Times New Roman"/>
              </a:rPr>
              <a:t>,</a:t>
            </a:r>
            <a:r>
              <a:rPr dirty="0" sz="3050" spc="900">
                <a:latin typeface="宋体"/>
                <a:cs typeface="宋体"/>
              </a:rPr>
              <a:t>决策变量</a:t>
            </a:r>
            <a:endParaRPr sz="3050">
              <a:latin typeface="宋体"/>
              <a:cs typeface="宋体"/>
            </a:endParaRPr>
          </a:p>
        </p:txBody>
      </p:sp>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8" name="object 8"/>
          <p:cNvSpPr txBox="1"/>
          <p:nvPr/>
        </p:nvSpPr>
        <p:spPr>
          <a:xfrm>
            <a:off x="2682388" y="4465285"/>
            <a:ext cx="2258060" cy="1856739"/>
          </a:xfrm>
          <a:prstGeom prst="rect">
            <a:avLst/>
          </a:prstGeom>
        </p:spPr>
        <p:txBody>
          <a:bodyPr wrap="square" lIns="0" tIns="12065" rIns="0" bIns="0" rtlCol="0" vert="horz">
            <a:spAutoFit/>
          </a:bodyPr>
          <a:lstStyle/>
          <a:p>
            <a:pPr marL="6350" marR="5080" indent="-6985">
              <a:lnSpc>
                <a:spcPct val="131300"/>
              </a:lnSpc>
              <a:spcBef>
                <a:spcPts val="95"/>
              </a:spcBef>
              <a:tabLst>
                <a:tab pos="950594" algn="l"/>
              </a:tabLst>
            </a:pPr>
            <a:r>
              <a:rPr dirty="0" sz="3050" spc="220">
                <a:latin typeface="Times New Roman"/>
                <a:cs typeface="Times New Roman"/>
              </a:rPr>
              <a:t>min	</a:t>
            </a:r>
            <a:r>
              <a:rPr dirty="0" sz="3050" spc="240" i="1">
                <a:latin typeface="Times New Roman"/>
                <a:cs typeface="Times New Roman"/>
              </a:rPr>
              <a:t>f </a:t>
            </a:r>
            <a:r>
              <a:rPr dirty="0" sz="3050" spc="415">
                <a:latin typeface="Times New Roman"/>
                <a:cs typeface="Times New Roman"/>
              </a:rPr>
              <a:t>(</a:t>
            </a:r>
            <a:r>
              <a:rPr dirty="0" sz="3050" spc="415" i="1">
                <a:latin typeface="Times New Roman"/>
                <a:cs typeface="Times New Roman"/>
              </a:rPr>
              <a:t>x</a:t>
            </a:r>
            <a:r>
              <a:rPr dirty="0" sz="3050" spc="415">
                <a:latin typeface="Times New Roman"/>
                <a:cs typeface="Times New Roman"/>
              </a:rPr>
              <a:t>)  </a:t>
            </a:r>
            <a:r>
              <a:rPr dirty="0" sz="3050" spc="325" i="1">
                <a:latin typeface="Times New Roman"/>
                <a:cs typeface="Times New Roman"/>
              </a:rPr>
              <a:t>s</a:t>
            </a:r>
            <a:r>
              <a:rPr dirty="0" sz="3050" spc="325">
                <a:latin typeface="Times New Roman"/>
                <a:cs typeface="Times New Roman"/>
              </a:rPr>
              <a:t>.</a:t>
            </a:r>
            <a:r>
              <a:rPr dirty="0" sz="3050" spc="325" i="1">
                <a:latin typeface="Times New Roman"/>
                <a:cs typeface="Times New Roman"/>
              </a:rPr>
              <a:t>t</a:t>
            </a:r>
            <a:r>
              <a:rPr dirty="0" sz="3050" spc="325">
                <a:latin typeface="Times New Roman"/>
                <a:cs typeface="Times New Roman"/>
              </a:rPr>
              <a:t>.</a:t>
            </a:r>
            <a:r>
              <a:rPr dirty="0" sz="3050" spc="325" i="1">
                <a:latin typeface="Times New Roman"/>
                <a:cs typeface="Times New Roman"/>
              </a:rPr>
              <a:t>g</a:t>
            </a:r>
            <a:r>
              <a:rPr dirty="0" sz="3050" spc="325">
                <a:latin typeface="Times New Roman"/>
                <a:cs typeface="Times New Roman"/>
              </a:rPr>
              <a:t>(</a:t>
            </a:r>
            <a:r>
              <a:rPr dirty="0" sz="3050" spc="325" i="1">
                <a:latin typeface="Times New Roman"/>
                <a:cs typeface="Times New Roman"/>
              </a:rPr>
              <a:t>x</a:t>
            </a:r>
            <a:r>
              <a:rPr dirty="0" sz="3050" spc="325">
                <a:latin typeface="Times New Roman"/>
                <a:cs typeface="Times New Roman"/>
              </a:rPr>
              <a:t>) </a:t>
            </a:r>
            <a:r>
              <a:rPr dirty="0" sz="3050" spc="475">
                <a:latin typeface="Symbol"/>
                <a:cs typeface="Symbol"/>
              </a:rPr>
              <a:t></a:t>
            </a:r>
            <a:r>
              <a:rPr dirty="0" sz="3050" spc="-390">
                <a:latin typeface="Times New Roman"/>
                <a:cs typeface="Times New Roman"/>
              </a:rPr>
              <a:t> </a:t>
            </a:r>
            <a:r>
              <a:rPr dirty="0" sz="3050" spc="265">
                <a:latin typeface="Times New Roman"/>
                <a:cs typeface="Times New Roman"/>
              </a:rPr>
              <a:t>0,</a:t>
            </a:r>
            <a:endParaRPr sz="3050">
              <a:latin typeface="Times New Roman"/>
              <a:cs typeface="Times New Roman"/>
            </a:endParaRPr>
          </a:p>
          <a:p>
            <a:pPr marL="504825">
              <a:lnSpc>
                <a:spcPct val="100000"/>
              </a:lnSpc>
              <a:spcBef>
                <a:spcPts val="1140"/>
              </a:spcBef>
            </a:pPr>
            <a:r>
              <a:rPr dirty="0" sz="3050" spc="380" i="1">
                <a:latin typeface="Times New Roman"/>
                <a:cs typeface="Times New Roman"/>
              </a:rPr>
              <a:t>x</a:t>
            </a:r>
            <a:r>
              <a:rPr dirty="0" sz="3050" spc="-315" i="1">
                <a:latin typeface="Times New Roman"/>
                <a:cs typeface="Times New Roman"/>
              </a:rPr>
              <a:t> </a:t>
            </a:r>
            <a:r>
              <a:rPr dirty="0" sz="3050" spc="615">
                <a:latin typeface="Symbol"/>
                <a:cs typeface="Symbol"/>
              </a:rPr>
              <a:t></a:t>
            </a:r>
            <a:r>
              <a:rPr dirty="0" sz="3050" spc="-245">
                <a:latin typeface="Times New Roman"/>
                <a:cs typeface="Times New Roman"/>
              </a:rPr>
              <a:t> </a:t>
            </a:r>
            <a:r>
              <a:rPr dirty="0" sz="3050" spc="345" i="1">
                <a:latin typeface="Times New Roman"/>
                <a:cs typeface="Times New Roman"/>
              </a:rPr>
              <a:t>D</a:t>
            </a:r>
            <a:r>
              <a:rPr dirty="0" sz="3050" spc="345">
                <a:latin typeface="Times New Roman"/>
                <a:cs typeface="Times New Roman"/>
              </a:rPr>
              <a:t>.</a:t>
            </a:r>
            <a:endParaRPr sz="305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4151629"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25">
                <a:latin typeface="Tahoma"/>
                <a:cs typeface="Tahoma"/>
              </a:rPr>
              <a:t> </a:t>
            </a:r>
            <a:r>
              <a:rPr dirty="0" spc="-5">
                <a:solidFill>
                  <a:srgbClr val="0000CC"/>
                </a:solidFill>
              </a:rPr>
              <a:t>优化</a:t>
            </a:r>
            <a:r>
              <a:rPr dirty="0" spc="-10">
                <a:solidFill>
                  <a:srgbClr val="0000CC"/>
                </a:solidFill>
              </a:rPr>
              <a:t>：</a:t>
            </a:r>
            <a:r>
              <a:rPr dirty="0" spc="-10"/>
              <a:t>应用</a:t>
            </a:r>
          </a:p>
        </p:txBody>
      </p:sp>
      <p:sp>
        <p:nvSpPr>
          <p:cNvPr id="4" name="object 4"/>
          <p:cNvSpPr txBox="1"/>
          <p:nvPr/>
        </p:nvSpPr>
        <p:spPr>
          <a:xfrm>
            <a:off x="7611236" y="5992469"/>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等线"/>
                <a:cs typeface="等线"/>
              </a:rPr>
              <a:t>最优控制</a:t>
            </a:r>
            <a:endParaRPr sz="2800">
              <a:latin typeface="等线"/>
              <a:cs typeface="等线"/>
            </a:endParaRPr>
          </a:p>
        </p:txBody>
      </p:sp>
      <p:pic>
        <p:nvPicPr>
          <p:cNvPr id="5" name="object 5"/>
          <p:cNvPicPr/>
          <p:nvPr/>
        </p:nvPicPr>
        <p:blipFill>
          <a:blip r:embed="rId2" cstate="print"/>
          <a:stretch>
            <a:fillRect/>
          </a:stretch>
        </p:blipFill>
        <p:spPr>
          <a:xfrm>
            <a:off x="6675119" y="3814571"/>
            <a:ext cx="2808731" cy="2107692"/>
          </a:xfrm>
          <a:prstGeom prst="rect">
            <a:avLst/>
          </a:prstGeom>
        </p:spPr>
      </p:pic>
      <p:pic>
        <p:nvPicPr>
          <p:cNvPr id="6" name="object 6"/>
          <p:cNvPicPr/>
          <p:nvPr/>
        </p:nvPicPr>
        <p:blipFill>
          <a:blip r:embed="rId3" cstate="print"/>
          <a:stretch>
            <a:fillRect/>
          </a:stretch>
        </p:blipFill>
        <p:spPr>
          <a:xfrm>
            <a:off x="1956816" y="1089660"/>
            <a:ext cx="3130296" cy="1882139"/>
          </a:xfrm>
          <a:prstGeom prst="rect">
            <a:avLst/>
          </a:prstGeom>
        </p:spPr>
      </p:pic>
      <p:sp>
        <p:nvSpPr>
          <p:cNvPr id="7" name="object 7"/>
          <p:cNvSpPr txBox="1"/>
          <p:nvPr/>
        </p:nvSpPr>
        <p:spPr>
          <a:xfrm>
            <a:off x="2600960" y="3010026"/>
            <a:ext cx="144716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等线"/>
                <a:cs typeface="等线"/>
              </a:rPr>
              <a:t>最优设计</a:t>
            </a:r>
            <a:endParaRPr sz="2800">
              <a:latin typeface="等线"/>
              <a:cs typeface="等线"/>
            </a:endParaRPr>
          </a:p>
        </p:txBody>
      </p:sp>
      <p:pic>
        <p:nvPicPr>
          <p:cNvPr id="8" name="object 8"/>
          <p:cNvPicPr/>
          <p:nvPr/>
        </p:nvPicPr>
        <p:blipFill>
          <a:blip r:embed="rId4" cstate="print"/>
          <a:stretch>
            <a:fillRect/>
          </a:stretch>
        </p:blipFill>
        <p:spPr>
          <a:xfrm>
            <a:off x="6618731" y="1080515"/>
            <a:ext cx="2761488" cy="1882140"/>
          </a:xfrm>
          <a:prstGeom prst="rect">
            <a:avLst/>
          </a:prstGeom>
        </p:spPr>
      </p:pic>
      <p:sp>
        <p:nvSpPr>
          <p:cNvPr id="9" name="object 9"/>
          <p:cNvSpPr txBox="1"/>
          <p:nvPr/>
        </p:nvSpPr>
        <p:spPr>
          <a:xfrm>
            <a:off x="7268336" y="3012770"/>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10" b="1">
                <a:latin typeface="等线"/>
                <a:cs typeface="等线"/>
              </a:rPr>
              <a:t>最优计划</a:t>
            </a:r>
            <a:endParaRPr sz="2800">
              <a:latin typeface="等线"/>
              <a:cs typeface="等线"/>
            </a:endParaRPr>
          </a:p>
        </p:txBody>
      </p:sp>
      <p:pic>
        <p:nvPicPr>
          <p:cNvPr id="10" name="object 10"/>
          <p:cNvPicPr/>
          <p:nvPr/>
        </p:nvPicPr>
        <p:blipFill>
          <a:blip r:embed="rId5" cstate="print"/>
          <a:stretch>
            <a:fillRect/>
          </a:stretch>
        </p:blipFill>
        <p:spPr>
          <a:xfrm>
            <a:off x="1956816" y="3934967"/>
            <a:ext cx="2961132" cy="1856232"/>
          </a:xfrm>
          <a:prstGeom prst="rect">
            <a:avLst/>
          </a:prstGeom>
        </p:spPr>
      </p:pic>
      <p:sp>
        <p:nvSpPr>
          <p:cNvPr id="11" name="object 11"/>
          <p:cNvSpPr txBox="1"/>
          <p:nvPr/>
        </p:nvSpPr>
        <p:spPr>
          <a:xfrm>
            <a:off x="2568067" y="5974486"/>
            <a:ext cx="1445895"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等线"/>
                <a:cs typeface="等线"/>
              </a:rPr>
              <a:t>最优管理</a:t>
            </a:r>
            <a:endParaRPr sz="2800">
              <a:latin typeface="等线"/>
              <a:cs typeface="等线"/>
            </a:endParaRPr>
          </a:p>
        </p:txBody>
      </p:sp>
      <p:sp>
        <p:nvSpPr>
          <p:cNvPr id="12" name="object 1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719645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45">
                <a:latin typeface="Tahoma"/>
                <a:cs typeface="Tahoma"/>
              </a:rPr>
              <a:t> </a:t>
            </a:r>
            <a:r>
              <a:rPr dirty="0" spc="-5">
                <a:solidFill>
                  <a:srgbClr val="0000CC"/>
                </a:solidFill>
              </a:rPr>
              <a:t>优化</a:t>
            </a:r>
            <a:r>
              <a:rPr dirty="0" spc="-10">
                <a:solidFill>
                  <a:srgbClr val="0000CC"/>
                </a:solidFill>
              </a:rPr>
              <a:t>：</a:t>
            </a:r>
            <a:r>
              <a:rPr dirty="0" spc="-10"/>
              <a:t>能源系统优化问题</a:t>
            </a:r>
          </a:p>
        </p:txBody>
      </p:sp>
      <p:sp>
        <p:nvSpPr>
          <p:cNvPr id="6" name="object 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7" name="object 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4" name="object 4"/>
          <p:cNvSpPr txBox="1"/>
          <p:nvPr/>
        </p:nvSpPr>
        <p:spPr>
          <a:xfrm>
            <a:off x="376529" y="1027302"/>
            <a:ext cx="11609705" cy="903605"/>
          </a:xfrm>
          <a:prstGeom prst="rect">
            <a:avLst/>
          </a:prstGeom>
        </p:spPr>
        <p:txBody>
          <a:bodyPr wrap="square" lIns="0" tIns="12700" rIns="0" bIns="0" rtlCol="0" vert="horz">
            <a:spAutoFit/>
          </a:bodyPr>
          <a:lstStyle/>
          <a:p>
            <a:pPr marL="12700" marR="5080" indent="641350">
              <a:lnSpc>
                <a:spcPct val="120000"/>
              </a:lnSpc>
              <a:spcBef>
                <a:spcPts val="100"/>
              </a:spcBef>
            </a:pPr>
            <a:r>
              <a:rPr dirty="0" sz="2400" b="1">
                <a:latin typeface="等线"/>
                <a:cs typeface="等线"/>
              </a:rPr>
              <a:t>借助于最优化理论和技术，合理地</a:t>
            </a:r>
            <a:r>
              <a:rPr dirty="0" sz="2400" b="1">
                <a:solidFill>
                  <a:srgbClr val="FF0000"/>
                </a:solidFill>
                <a:latin typeface="等线"/>
                <a:cs typeface="等线"/>
              </a:rPr>
              <a:t>选择相关设计或运行技术参数</a:t>
            </a:r>
            <a:r>
              <a:rPr dirty="0" sz="2400" b="1">
                <a:latin typeface="等线"/>
                <a:cs typeface="等线"/>
              </a:rPr>
              <a:t>，从众多可行方 案中寻找出既能安全可靠地满足要求，又</a:t>
            </a:r>
            <a:r>
              <a:rPr dirty="0" sz="2400" spc="5" b="1">
                <a:latin typeface="等线"/>
                <a:cs typeface="等线"/>
              </a:rPr>
              <a:t>能</a:t>
            </a:r>
            <a:r>
              <a:rPr dirty="0" sz="2400" b="1">
                <a:solidFill>
                  <a:srgbClr val="FF0000"/>
                </a:solidFill>
                <a:latin typeface="等线"/>
                <a:cs typeface="等线"/>
              </a:rPr>
              <a:t>提升系统效率或降低运行成</a:t>
            </a:r>
            <a:r>
              <a:rPr dirty="0" sz="2400" spc="5" b="1">
                <a:solidFill>
                  <a:srgbClr val="FF0000"/>
                </a:solidFill>
                <a:latin typeface="等线"/>
                <a:cs typeface="等线"/>
              </a:rPr>
              <a:t>本</a:t>
            </a:r>
            <a:r>
              <a:rPr dirty="0" sz="2400" b="1">
                <a:latin typeface="等线"/>
                <a:cs typeface="等线"/>
              </a:rPr>
              <a:t>的优化方案。</a:t>
            </a:r>
            <a:endParaRPr sz="2400">
              <a:latin typeface="等线"/>
              <a:cs typeface="等线"/>
            </a:endParaRPr>
          </a:p>
        </p:txBody>
      </p:sp>
      <p:graphicFrame>
        <p:nvGraphicFramePr>
          <p:cNvPr id="5" name="object 5"/>
          <p:cNvGraphicFramePr>
            <a:graphicFrameLocks noGrp="1"/>
          </p:cNvGraphicFramePr>
          <p:nvPr/>
        </p:nvGraphicFramePr>
        <p:xfrm>
          <a:off x="410527" y="2175510"/>
          <a:ext cx="11549380" cy="4132579"/>
        </p:xfrm>
        <a:graphic>
          <a:graphicData uri="http://schemas.openxmlformats.org/drawingml/2006/table">
            <a:tbl>
              <a:tblPr firstRow="1" bandRow="1">
                <a:tableStyleId>{2D5ABB26-0587-4C30-8999-92F81FD0307C}</a:tableStyleId>
              </a:tblPr>
              <a:tblGrid>
                <a:gridCol w="762000"/>
                <a:gridCol w="1470025"/>
                <a:gridCol w="831214"/>
                <a:gridCol w="261620"/>
                <a:gridCol w="1642110"/>
                <a:gridCol w="625475"/>
                <a:gridCol w="132079"/>
                <a:gridCol w="2481579"/>
                <a:gridCol w="86359"/>
                <a:gridCol w="792479"/>
                <a:gridCol w="2446019"/>
              </a:tblGrid>
              <a:tr h="203517">
                <a:tc>
                  <a:txBody>
                    <a:bodyPr/>
                    <a:lstStyle/>
                    <a:p>
                      <a:pPr marL="68580">
                        <a:lnSpc>
                          <a:spcPts val="1360"/>
                        </a:lnSpc>
                      </a:pPr>
                      <a:r>
                        <a:rPr dirty="0" sz="1200" b="1">
                          <a:solidFill>
                            <a:srgbClr val="FFFFFF"/>
                          </a:solidFill>
                          <a:latin typeface="等线"/>
                          <a:cs typeface="等线"/>
                        </a:rPr>
                        <a:t>优化目标</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gridSpan="3">
                  <a:txBody>
                    <a:bodyPr/>
                    <a:lstStyle/>
                    <a:p>
                      <a:pPr>
                        <a:lnSpc>
                          <a:spcPct val="100000"/>
                        </a:lnSpc>
                      </a:pPr>
                      <a:endParaRPr sz="12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hMerge="1">
                  <a:txBody>
                    <a:bodyPr/>
                    <a:lstStyle/>
                    <a:p>
                      <a:pPr/>
                    </a:p>
                  </a:txBody>
                  <a:tcPr marL="0" marR="0" marB="0" marT="0"/>
                </a:tc>
                <a:tc hMerge="1">
                  <a:txBody>
                    <a:bodyPr/>
                    <a:lstStyle/>
                    <a:p>
                      <a:pPr/>
                    </a:p>
                  </a:txBody>
                  <a:tcPr marL="0" marR="0" marB="0" marT="0"/>
                </a:tc>
                <a:tc gridSpan="7">
                  <a:txBody>
                    <a:bodyPr/>
                    <a:lstStyle/>
                    <a:p>
                      <a:pPr>
                        <a:lnSpc>
                          <a:spcPct val="100000"/>
                        </a:lnSpc>
                      </a:pPr>
                      <a:endParaRPr sz="1200">
                        <a:latin typeface="Times New Roman"/>
                        <a:cs typeface="Times New Roman"/>
                      </a:endParaRPr>
                    </a:p>
                  </a:txBody>
                  <a:tcPr marL="0" marR="0" marB="0" marT="0">
                    <a:lnL w="12700">
                      <a:solidFill>
                        <a:srgbClr val="FFFFFF"/>
                      </a:solidFill>
                      <a:prstDash val="solid"/>
                    </a:lnL>
                  </a:tcPr>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c hMerge="1">
                  <a:txBody>
                    <a:bodyPr/>
                    <a:lstStyle/>
                    <a:p>
                      <a:pPr/>
                    </a:p>
                  </a:txBody>
                  <a:tcPr marL="0" marR="0" marB="0" marT="0"/>
                </a:tc>
              </a:tr>
              <a:tr h="162242">
                <a:tc>
                  <a:txBody>
                    <a:bodyPr/>
                    <a:lstStyle/>
                    <a:p>
                      <a:pPr marL="68580">
                        <a:lnSpc>
                          <a:spcPts val="1180"/>
                        </a:lnSpc>
                      </a:pPr>
                      <a:r>
                        <a:rPr dirty="0" sz="1200" b="1">
                          <a:solidFill>
                            <a:srgbClr val="FFFFFF"/>
                          </a:solidFill>
                          <a:latin typeface="等线"/>
                          <a:cs typeface="等线"/>
                        </a:rPr>
                        <a:t>最小的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gridSpan="3">
                  <a:txBody>
                    <a:bodyPr/>
                    <a:lstStyle/>
                    <a:p>
                      <a:pPr marL="68580">
                        <a:lnSpc>
                          <a:spcPts val="1180"/>
                        </a:lnSpc>
                      </a:pPr>
                      <a:r>
                        <a:rPr dirty="0" sz="1200">
                          <a:latin typeface="等线"/>
                          <a:cs typeface="等线"/>
                        </a:rPr>
                        <a:t>占地面积</a:t>
                      </a:r>
                      <a:endParaRPr sz="1200">
                        <a:latin typeface="等线"/>
                        <a:cs typeface="等线"/>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hMerge="1">
                  <a:txBody>
                    <a:bodyPr/>
                    <a:lstStyle/>
                    <a:p>
                      <a:pPr/>
                    </a:p>
                  </a:txBody>
                  <a:tcPr marL="0" marR="0" marB="0" marT="0"/>
                </a:tc>
                <a:tc hMerge="1">
                  <a:txBody>
                    <a:bodyPr/>
                    <a:lstStyle/>
                    <a:p>
                      <a:pPr/>
                    </a:p>
                  </a:txBody>
                  <a:tcPr marL="0" marR="0" marB="0" marT="0"/>
                </a:tc>
                <a:tc rowSpan="4">
                  <a:txBody>
                    <a:bodyPr/>
                    <a:lstStyle/>
                    <a:p>
                      <a:pPr marR="76200">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B w="12700">
                      <a:solidFill>
                        <a:srgbClr val="FFFFFF"/>
                      </a:solidFill>
                      <a:prstDash val="solid"/>
                    </a:lnB>
                  </a:tcPr>
                </a:tc>
                <a:tc gridSpan="2" rowSpan="2">
                  <a:txBody>
                    <a:bodyPr/>
                    <a:lstStyle/>
                    <a:p>
                      <a:pPr marL="69215">
                        <a:lnSpc>
                          <a:spcPct val="100000"/>
                        </a:lnSpc>
                        <a:spcBef>
                          <a:spcPts val="180"/>
                        </a:spcBef>
                      </a:pPr>
                      <a:r>
                        <a:rPr dirty="0" sz="1200" b="1">
                          <a:solidFill>
                            <a:srgbClr val="FFFFFF"/>
                          </a:solidFill>
                          <a:latin typeface="等线"/>
                          <a:cs typeface="等线"/>
                        </a:rPr>
                        <a:t>约束变量</a:t>
                      </a:r>
                      <a:endParaRPr sz="1200">
                        <a:latin typeface="等线"/>
                        <a:cs typeface="等线"/>
                      </a:endParaRPr>
                    </a:p>
                  </a:txBody>
                  <a:tcPr marL="0" marR="0" marB="0" marT="2286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rowSpan="2" hMerge="1">
                  <a:txBody>
                    <a:bodyPr/>
                    <a:lstStyle/>
                    <a:p>
                      <a:pPr/>
                    </a:p>
                  </a:txBody>
                  <a:tcPr marL="0" marR="0" marB="0" marT="0"/>
                </a:tc>
                <a:tc gridSpan="2" rowSpan="2">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rowSpan="2" hMerge="1">
                  <a:txBody>
                    <a:bodyPr/>
                    <a:lstStyle/>
                    <a:p>
                      <a:pPr/>
                    </a:p>
                  </a:txBody>
                  <a:tcPr marL="0" marR="0" marB="0" marT="0"/>
                </a:tc>
                <a:tc gridSpan="2" rowSpan="11">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B w="12700">
                      <a:solidFill>
                        <a:srgbClr val="FFFFFF"/>
                      </a:solidFill>
                      <a:prstDash val="solid"/>
                    </a:lnB>
                  </a:tcPr>
                </a:tc>
                <a:tc rowSpan="11" hMerge="1">
                  <a:txBody>
                    <a:bodyPr/>
                    <a:lstStyle/>
                    <a:p>
                      <a:pPr/>
                    </a:p>
                  </a:txBody>
                  <a:tcPr marL="0" marR="0" marB="0" marT="0"/>
                </a:tc>
              </a:tr>
              <a:tr h="89534">
                <a:tc rowSpan="2">
                  <a:txBody>
                    <a:bodyPr/>
                    <a:lstStyle/>
                    <a:p>
                      <a:pPr marL="68580">
                        <a:lnSpc>
                          <a:spcPts val="1340"/>
                        </a:lnSpc>
                      </a:pPr>
                      <a:r>
                        <a:rPr dirty="0" sz="1200" b="1">
                          <a:solidFill>
                            <a:srgbClr val="FFFFFF"/>
                          </a:solidFill>
                          <a:latin typeface="等线"/>
                          <a:cs typeface="等线"/>
                        </a:rPr>
                        <a:t>最小的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rowSpan="2">
                  <a:txBody>
                    <a:bodyPr/>
                    <a:lstStyle/>
                    <a:p>
                      <a:pPr marL="68580">
                        <a:lnSpc>
                          <a:spcPts val="1340"/>
                        </a:lnSpc>
                      </a:pPr>
                      <a:r>
                        <a:rPr dirty="0" sz="1200">
                          <a:latin typeface="等线"/>
                          <a:cs typeface="等线"/>
                        </a:rPr>
                        <a:t>投资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hMerge="1">
                  <a:txBody>
                    <a:bodyPr/>
                    <a:lstStyle/>
                    <a:p>
                      <a:pPr/>
                    </a:p>
                  </a:txBody>
                  <a:tcPr marL="0" marR="0" marB="0" marT="0"/>
                </a:tc>
                <a:tc rowSpan="2"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B w="12700">
                      <a:solidFill>
                        <a:srgbClr val="FFFFFF"/>
                      </a:solidFill>
                      <a:prstDash val="solid"/>
                    </a:lnB>
                  </a:tcPr>
                </a:tc>
                <a:tc gridSpan="2" vMerge="1">
                  <a:txBody>
                    <a:bodyPr/>
                    <a:lstStyle/>
                    <a:p>
                      <a:pPr/>
                    </a:p>
                  </a:txBody>
                  <a:tcPr marL="0" marR="0" marB="0" marT="2286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93345">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vMerge="1">
                  <a:txBody>
                    <a:bodyPr/>
                    <a:lstStyle/>
                    <a:p>
                      <a:pPr/>
                    </a:p>
                  </a:txBody>
                  <a:tcPr marL="0" marR="0" marB="0" marT="0"/>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B w="12700">
                      <a:solidFill>
                        <a:srgbClr val="FFFFFF"/>
                      </a:solidFill>
                      <a:prstDash val="solid"/>
                    </a:lnB>
                  </a:tcPr>
                </a:tc>
                <a:tc gridSpan="2" rowSpan="2">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gridSpan="2" rowSpan="2">
                  <a:txBody>
                    <a:bodyPr/>
                    <a:lstStyle/>
                    <a:p>
                      <a:pPr marL="69215">
                        <a:lnSpc>
                          <a:spcPts val="1360"/>
                        </a:lnSpc>
                      </a:pPr>
                      <a:r>
                        <a:rPr dirty="0" sz="1200">
                          <a:latin typeface="等线"/>
                          <a:cs typeface="等线"/>
                        </a:rPr>
                        <a:t>环境、大气限制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rowSpan="2"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53987">
                <a:tc>
                  <a:txBody>
                    <a:bodyPr/>
                    <a:lstStyle/>
                    <a:p>
                      <a:pPr marL="68580">
                        <a:lnSpc>
                          <a:spcPts val="1115"/>
                        </a:lnSpc>
                      </a:pPr>
                      <a:r>
                        <a:rPr dirty="0" sz="1200" spc="-5" b="1">
                          <a:solidFill>
                            <a:srgbClr val="FFFFFF"/>
                          </a:solidFill>
                          <a:latin typeface="等线"/>
                          <a:cs typeface="等线"/>
                        </a:rPr>
                        <a:t>最小的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a:txBody>
                    <a:bodyPr/>
                    <a:lstStyle/>
                    <a:p>
                      <a:pPr marL="68580">
                        <a:lnSpc>
                          <a:spcPts val="1115"/>
                        </a:lnSpc>
                      </a:pPr>
                      <a:r>
                        <a:rPr dirty="0" sz="1200" spc="-5">
                          <a:latin typeface="等线"/>
                          <a:cs typeface="等线"/>
                        </a:rPr>
                        <a:t>总维修费用</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D4EA"/>
                    </a:solidFill>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B w="12700">
                      <a:solidFill>
                        <a:srgbClr val="FFFFFF"/>
                      </a:solidFill>
                      <a:prstDash val="solid"/>
                    </a:lnB>
                  </a:tcPr>
                </a:tc>
                <a:tc gridSpan="2" vMerge="1">
                  <a:txBody>
                    <a:bodyPr/>
                    <a:lstStyle/>
                    <a:p>
                      <a:p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99834">
                <a:tc>
                  <a:txBody>
                    <a:bodyPr/>
                    <a:lstStyle/>
                    <a:p>
                      <a:pPr marL="68580">
                        <a:lnSpc>
                          <a:spcPts val="1325"/>
                        </a:lnSpc>
                        <a:spcBef>
                          <a:spcPts val="150"/>
                        </a:spcBef>
                      </a:pPr>
                      <a:r>
                        <a:rPr dirty="0" sz="1200" b="1">
                          <a:solidFill>
                            <a:srgbClr val="FFFFFF"/>
                          </a:solidFill>
                          <a:latin typeface="等线"/>
                          <a:cs typeface="等线"/>
                        </a:rPr>
                        <a:t>最小的</a:t>
                      </a:r>
                      <a:endParaRPr sz="1200">
                        <a:latin typeface="等线"/>
                        <a:cs typeface="等线"/>
                      </a:endParaRPr>
                    </a:p>
                  </a:txBody>
                  <a:tcPr marL="0" marR="0" marB="0" marT="1905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a:txBody>
                    <a:bodyPr/>
                    <a:lstStyle/>
                    <a:p>
                      <a:pPr marL="68580">
                        <a:lnSpc>
                          <a:spcPts val="1325"/>
                        </a:lnSpc>
                        <a:spcBef>
                          <a:spcPts val="150"/>
                        </a:spcBef>
                      </a:pPr>
                      <a:r>
                        <a:rPr dirty="0" sz="1200">
                          <a:latin typeface="等线"/>
                          <a:cs typeface="等线"/>
                        </a:rPr>
                        <a:t>噪音和污染排放</a:t>
                      </a:r>
                      <a:endParaRPr sz="1200">
                        <a:latin typeface="等线"/>
                        <a:cs typeface="等线"/>
                      </a:endParaRPr>
                    </a:p>
                  </a:txBody>
                  <a:tcPr marL="0" marR="0" marB="0" marT="1905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marL="68580">
                        <a:lnSpc>
                          <a:spcPts val="1420"/>
                        </a:lnSpc>
                      </a:pPr>
                      <a:r>
                        <a:rPr dirty="0" sz="1200" b="1">
                          <a:solidFill>
                            <a:srgbClr val="FFFFFF"/>
                          </a:solidFill>
                          <a:latin typeface="等线"/>
                          <a:cs typeface="等线"/>
                        </a:rPr>
                        <a:t>输入变量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gridSpan="3">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B w="38100">
                      <a:solidFill>
                        <a:srgbClr val="FFFFFF"/>
                      </a:solidFill>
                      <a:prstDash val="solid"/>
                    </a:lnB>
                    <a:solidFill>
                      <a:srgbClr val="0E6EC5"/>
                    </a:solidFill>
                  </a:tcPr>
                </a:tc>
                <a:tc hMerge="1">
                  <a:txBody>
                    <a:bodyPr/>
                    <a:lstStyle/>
                    <a:p>
                      <a:pPr/>
                    </a:p>
                  </a:txBody>
                  <a:tcPr marL="0" marR="0" marB="0" marT="0"/>
                </a:tc>
                <a:tc hMerge="1">
                  <a:txBody>
                    <a:bodyPr/>
                    <a:lstStyle/>
                    <a:p>
                      <a:pPr/>
                    </a:p>
                  </a:txBody>
                  <a:tcPr marL="0" marR="0" marB="0" marT="0"/>
                </a:tc>
                <a:tc>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a:txBody>
                    <a:bodyPr/>
                    <a:lstStyle/>
                    <a:p>
                      <a:pPr marL="69215">
                        <a:lnSpc>
                          <a:spcPts val="1135"/>
                        </a:lnSpc>
                      </a:pPr>
                      <a:r>
                        <a:rPr dirty="0" sz="1200">
                          <a:latin typeface="等线"/>
                          <a:cs typeface="等线"/>
                        </a:rPr>
                        <a:t>需求</a:t>
                      </a:r>
                      <a:r>
                        <a:rPr dirty="0" sz="1200">
                          <a:latin typeface="Calibri"/>
                          <a:cs typeface="Calibri"/>
                        </a:rPr>
                        <a:t>/</a:t>
                      </a:r>
                      <a:r>
                        <a:rPr dirty="0" sz="1200">
                          <a:latin typeface="等线"/>
                          <a:cs typeface="等线"/>
                        </a:rPr>
                        <a:t>负载管理约束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92404">
                <a:tc>
                  <a:txBody>
                    <a:bodyPr/>
                    <a:lstStyle/>
                    <a:p>
                      <a:pPr marL="68580">
                        <a:lnSpc>
                          <a:spcPts val="1400"/>
                        </a:lnSpc>
                        <a:spcBef>
                          <a:spcPts val="15"/>
                        </a:spcBef>
                      </a:pPr>
                      <a:r>
                        <a:rPr dirty="0" sz="1200" b="1">
                          <a:solidFill>
                            <a:srgbClr val="FFFFFF"/>
                          </a:solidFill>
                          <a:latin typeface="等线"/>
                          <a:cs typeface="等线"/>
                        </a:rPr>
                        <a:t>最小的</a:t>
                      </a:r>
                      <a:endParaRPr sz="1200">
                        <a:latin typeface="等线"/>
                        <a:cs typeface="等线"/>
                      </a:endParaRPr>
                    </a:p>
                  </a:txBody>
                  <a:tcPr marL="0" marR="0" marB="0" marT="1905">
                    <a:lnL w="12700">
                      <a:solidFill>
                        <a:srgbClr val="FFFFFF"/>
                      </a:solidFill>
                      <a:prstDash val="solid"/>
                    </a:lnL>
                    <a:lnR w="12700">
                      <a:solidFill>
                        <a:srgbClr val="FFFFFF"/>
                      </a:solidFill>
                      <a:prstDash val="solid"/>
                    </a:lnR>
                    <a:lnT w="12700">
                      <a:solidFill>
                        <a:srgbClr val="FFFFFF"/>
                      </a:solidFill>
                      <a:prstDash val="solid"/>
                    </a:lnT>
                    <a:lnB w="6350">
                      <a:solidFill>
                        <a:srgbClr val="FFFFFF"/>
                      </a:solidFill>
                      <a:prstDash val="solid"/>
                    </a:lnB>
                    <a:solidFill>
                      <a:srgbClr val="0E6EC5"/>
                    </a:solidFill>
                  </a:tcPr>
                </a:tc>
                <a:tc>
                  <a:txBody>
                    <a:bodyPr/>
                    <a:lstStyle/>
                    <a:p>
                      <a:pPr marL="68580">
                        <a:lnSpc>
                          <a:spcPts val="1400"/>
                        </a:lnSpc>
                        <a:spcBef>
                          <a:spcPts val="15"/>
                        </a:spcBef>
                      </a:pPr>
                      <a:r>
                        <a:rPr dirty="0" sz="1200">
                          <a:latin typeface="等线"/>
                          <a:cs typeface="等线"/>
                        </a:rPr>
                        <a:t>掉电几率</a:t>
                      </a:r>
                      <a:endParaRPr sz="1200">
                        <a:latin typeface="等线"/>
                        <a:cs typeface="等线"/>
                      </a:endParaRPr>
                    </a:p>
                  </a:txBody>
                  <a:tcPr marL="0" marR="0" marB="0" marT="1905">
                    <a:lnL w="12700">
                      <a:solidFill>
                        <a:srgbClr val="FFFFFF"/>
                      </a:solidFill>
                      <a:prstDash val="solid"/>
                    </a:lnL>
                    <a:lnR w="12700">
                      <a:solidFill>
                        <a:srgbClr val="FFFFFF"/>
                      </a:solidFill>
                      <a:prstDash val="solid"/>
                    </a:lnR>
                    <a:lnT w="12700">
                      <a:solidFill>
                        <a:srgbClr val="FFFFFF"/>
                      </a:solidFill>
                      <a:prstDash val="solid"/>
                    </a:lnT>
                    <a:lnB w="6350">
                      <a:solidFill>
                        <a:srgbClr val="FFFFFF"/>
                      </a:solidFill>
                      <a:prstDash val="solid"/>
                    </a:lnB>
                    <a:solidFill>
                      <a:srgbClr val="CCD4EA"/>
                    </a:solidFill>
                  </a:tcPr>
                </a:tc>
                <a:tc>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gridSpan="3">
                  <a:txBody>
                    <a:bodyPr/>
                    <a:lstStyle/>
                    <a:p>
                      <a:pPr marL="68580">
                        <a:lnSpc>
                          <a:spcPts val="1365"/>
                        </a:lnSpc>
                      </a:pPr>
                      <a:r>
                        <a:rPr dirty="0" sz="1200">
                          <a:latin typeface="等线"/>
                          <a:cs typeface="等线"/>
                        </a:rPr>
                        <a:t>可再生能源单位的数量和类型</a:t>
                      </a:r>
                      <a:endParaRPr sz="1200">
                        <a:latin typeface="等线"/>
                        <a:cs typeface="等线"/>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hMerge="1">
                  <a:txBody>
                    <a:bodyPr/>
                    <a:lstStyle/>
                    <a:p>
                      <a:pPr/>
                    </a:p>
                  </a:txBody>
                  <a:tcPr marL="0" marR="0" marB="0" marT="0"/>
                </a:tc>
                <a:tc hMerge="1">
                  <a:txBody>
                    <a:bodyPr/>
                    <a:lstStyle/>
                    <a:p>
                      <a:pPr/>
                    </a:p>
                  </a:txBody>
                  <a:tcPr marL="0" marR="0" marB="0" marT="0"/>
                </a:tc>
                <a:tc>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a:txBody>
                    <a:bodyPr/>
                    <a:lstStyle/>
                    <a:p>
                      <a:pPr marL="69215">
                        <a:lnSpc>
                          <a:spcPts val="1280"/>
                        </a:lnSpc>
                      </a:pPr>
                      <a:r>
                        <a:rPr dirty="0" sz="1200">
                          <a:latin typeface="等线"/>
                          <a:cs typeface="等线"/>
                        </a:rPr>
                        <a:t>经济</a:t>
                      </a:r>
                      <a:r>
                        <a:rPr dirty="0" sz="1200">
                          <a:latin typeface="Calibri"/>
                          <a:cs typeface="Calibri"/>
                        </a:rPr>
                        <a:t>/</a:t>
                      </a:r>
                      <a:r>
                        <a:rPr dirty="0" sz="1200">
                          <a:latin typeface="等线"/>
                          <a:cs typeface="等线"/>
                        </a:rPr>
                        <a:t>预算约束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82880">
                <a:tc>
                  <a:txBody>
                    <a:bodyPr/>
                    <a:lstStyle/>
                    <a:p>
                      <a:pPr marL="68580">
                        <a:lnSpc>
                          <a:spcPts val="1340"/>
                        </a:lnSpc>
                      </a:pPr>
                      <a:r>
                        <a:rPr dirty="0" sz="1200"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0E6EC5"/>
                    </a:solidFill>
                  </a:tcPr>
                </a:tc>
                <a:tc>
                  <a:txBody>
                    <a:bodyPr/>
                    <a:lstStyle/>
                    <a:p>
                      <a:pPr marL="68580">
                        <a:lnSpc>
                          <a:spcPts val="1340"/>
                        </a:lnSpc>
                      </a:pPr>
                      <a:r>
                        <a:rPr dirty="0" sz="1200">
                          <a:latin typeface="等线"/>
                          <a:cs typeface="等线"/>
                        </a:rPr>
                        <a:t>热效率</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E7EBF5"/>
                    </a:solidFill>
                  </a:tcPr>
                </a:tc>
                <a:tc>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a:txBody>
                    <a:bodyPr/>
                    <a:lstStyle/>
                    <a:p>
                      <a:pPr marL="68580">
                        <a:lnSpc>
                          <a:spcPts val="1340"/>
                        </a:lnSpc>
                      </a:pPr>
                      <a:r>
                        <a:rPr dirty="0" sz="1200">
                          <a:latin typeface="等线"/>
                          <a:cs typeface="等线"/>
                        </a:rPr>
                        <a:t>占地面积</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a:txBody>
                    <a:bodyPr/>
                    <a:lstStyle/>
                    <a:p>
                      <a:pPr/>
                    </a:p>
                  </a:txBody>
                  <a:tcPr marL="0" marR="0" marB="0" marT="0"/>
                </a:tc>
                <a:tc hMerge="1">
                  <a:txBody>
                    <a:bodyPr/>
                    <a:lstStyle/>
                    <a:p>
                      <a:pPr/>
                    </a:p>
                  </a:txBody>
                  <a:tcPr marL="0" marR="0" marB="0" marT="0"/>
                </a:tc>
                <a:tc rowSpan="3">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a:txBody>
                    <a:bodyPr/>
                    <a:lstStyle/>
                    <a:p>
                      <a:pPr marL="69215">
                        <a:lnSpc>
                          <a:spcPts val="1295"/>
                        </a:lnSpc>
                        <a:spcBef>
                          <a:spcPts val="45"/>
                        </a:spcBef>
                      </a:pPr>
                      <a:r>
                        <a:rPr dirty="0" sz="1200">
                          <a:latin typeface="等线"/>
                          <a:cs typeface="等线"/>
                        </a:rPr>
                        <a:t>电池的储存容量</a:t>
                      </a:r>
                      <a:endParaRPr sz="1200">
                        <a:latin typeface="等线"/>
                        <a:cs typeface="等线"/>
                      </a:endParaRPr>
                    </a:p>
                  </a:txBody>
                  <a:tcPr marL="0" marR="0" marB="0" marT="5715">
                    <a:lnL w="12700">
                      <a:solidFill>
                        <a:srgbClr val="FFFFFF"/>
                      </a:solidFill>
                      <a:prstDash val="solid"/>
                    </a:lnL>
                    <a:lnR w="12700">
                      <a:solidFill>
                        <a:srgbClr val="FFFFFF"/>
                      </a:solidFill>
                      <a:prstDash val="solid"/>
                    </a:lnR>
                    <a:lnT w="12700">
                      <a:solidFill>
                        <a:srgbClr val="FFFFFF"/>
                      </a:solidFill>
                      <a:prstDash val="solid"/>
                    </a:lnT>
                    <a:solidFill>
                      <a:srgbClr val="E7EBF5"/>
                    </a:solidFill>
                  </a:tcPr>
                </a:tc>
                <a:tc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82879">
                <a:tc>
                  <a:txBody>
                    <a:bodyPr/>
                    <a:lstStyle/>
                    <a:p>
                      <a:pPr marL="68580">
                        <a:lnSpc>
                          <a:spcPts val="1340"/>
                        </a:lnSpc>
                      </a:pPr>
                      <a:r>
                        <a:rPr dirty="0" sz="1200"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0E6EC5"/>
                    </a:solidFill>
                  </a:tcPr>
                </a:tc>
                <a:tc>
                  <a:txBody>
                    <a:bodyPr/>
                    <a:lstStyle/>
                    <a:p>
                      <a:pPr marL="68580">
                        <a:lnSpc>
                          <a:spcPts val="1340"/>
                        </a:lnSpc>
                      </a:pPr>
                      <a:r>
                        <a:rPr dirty="0" sz="1200">
                          <a:latin typeface="等线"/>
                          <a:cs typeface="等线"/>
                        </a:rPr>
                        <a:t>总发电量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CCD4EA"/>
                    </a:solidFill>
                  </a:tcPr>
                </a:tc>
                <a:tc>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a:txBody>
                    <a:bodyPr/>
                    <a:lstStyle/>
                    <a:p>
                      <a:pPr marL="68580">
                        <a:lnSpc>
                          <a:spcPts val="1340"/>
                        </a:lnSpc>
                      </a:pPr>
                      <a:r>
                        <a:rPr dirty="0" sz="1200">
                          <a:latin typeface="等线"/>
                          <a:cs typeface="等线"/>
                        </a:rPr>
                        <a:t>大气条件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rowSpan="2">
                  <a:txBody>
                    <a:bodyPr/>
                    <a:lstStyle/>
                    <a:p>
                      <a:pPr marL="69215">
                        <a:lnSpc>
                          <a:spcPct val="100000"/>
                        </a:lnSpc>
                        <a:spcBef>
                          <a:spcPts val="325"/>
                        </a:spcBef>
                      </a:pPr>
                      <a:r>
                        <a:rPr dirty="0" sz="1200">
                          <a:latin typeface="等线"/>
                          <a:cs typeface="等线"/>
                        </a:rPr>
                        <a:t>充放电速率约束</a:t>
                      </a:r>
                      <a:endParaRPr sz="1200">
                        <a:latin typeface="等线"/>
                        <a:cs typeface="等线"/>
                      </a:endParaRPr>
                    </a:p>
                  </a:txBody>
                  <a:tcPr marL="0" marR="0" marB="0" marT="41275">
                    <a:lnL w="12700">
                      <a:solidFill>
                        <a:srgbClr val="FFFFFF"/>
                      </a:solidFill>
                      <a:prstDash val="solid"/>
                    </a:lnL>
                    <a:lnR w="12700">
                      <a:solidFill>
                        <a:srgbClr val="FFFFFF"/>
                      </a:solidFill>
                      <a:prstDash val="solid"/>
                    </a:lnR>
                    <a:lnB w="12700">
                      <a:solidFill>
                        <a:srgbClr val="FFFFFF"/>
                      </a:solidFill>
                      <a:prstDash val="solid"/>
                    </a:lnB>
                    <a:solidFill>
                      <a:srgbClr val="CCD4EA"/>
                    </a:solidFill>
                  </a:tcPr>
                </a:tc>
                <a:tc rowSpan="2"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86868">
                <a:tc rowSpan="2">
                  <a:txBody>
                    <a:bodyPr/>
                    <a:lstStyle/>
                    <a:p>
                      <a:pPr marL="68580">
                        <a:lnSpc>
                          <a:spcPts val="1340"/>
                        </a:lnSpc>
                      </a:pPr>
                      <a:r>
                        <a:rPr dirty="0" sz="1200"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0E6EC5"/>
                    </a:solidFill>
                  </a:tcPr>
                </a:tc>
                <a:tc rowSpan="2">
                  <a:txBody>
                    <a:bodyPr/>
                    <a:lstStyle/>
                    <a:p>
                      <a:pPr marL="68580">
                        <a:lnSpc>
                          <a:spcPts val="1340"/>
                        </a:lnSpc>
                      </a:pPr>
                      <a:r>
                        <a:rPr dirty="0" sz="1200">
                          <a:latin typeface="等线"/>
                          <a:cs typeface="等线"/>
                        </a:rPr>
                        <a:t>系统可靠性</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E7EBF5"/>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rowSpan="2">
                  <a:txBody>
                    <a:bodyPr/>
                    <a:lstStyle/>
                    <a:p>
                      <a:pPr marL="68580" marR="76200">
                        <a:lnSpc>
                          <a:spcPts val="1340"/>
                        </a:lnSpc>
                      </a:pPr>
                      <a:r>
                        <a:rPr dirty="0" sz="1200">
                          <a:latin typeface="等线"/>
                          <a:cs typeface="等线"/>
                        </a:rPr>
                        <a:t>可再生能源技术单位</a:t>
                      </a:r>
                      <a:endParaRPr sz="1200">
                        <a:latin typeface="等线"/>
                        <a:cs typeface="等线"/>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E7EBF5"/>
                    </a:solidFill>
                  </a:tcPr>
                </a:tc>
                <a:tc rowSpan="2" h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vMerge="1">
                  <a:txBody>
                    <a:bodyPr/>
                    <a:lstStyle/>
                    <a:p>
                      <a:pPr/>
                    </a:p>
                  </a:txBody>
                  <a:tcPr marL="0" marR="0" marB="0" marT="41275">
                    <a:lnL w="12700">
                      <a:solidFill>
                        <a:srgbClr val="FFFFFF"/>
                      </a:solidFill>
                      <a:prstDash val="solid"/>
                    </a:lnL>
                    <a:lnR w="12700">
                      <a:solidFill>
                        <a:srgbClr val="FFFFFF"/>
                      </a:solidFill>
                      <a:prstDash val="solid"/>
                    </a:lnR>
                    <a:lnB w="12700">
                      <a:solidFill>
                        <a:srgbClr val="FFFFFF"/>
                      </a:solidFill>
                      <a:prstDash val="solid"/>
                    </a:lnB>
                    <a:solidFill>
                      <a:srgbClr val="CCD4EA"/>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96012">
                <a:tc vMerge="1">
                  <a:txBody>
                    <a:bodyPr/>
                    <a:lstStyle/>
                    <a:p>
                      <a:p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E7EBF5"/>
                    </a:solidFill>
                  </a:tcPr>
                </a:tc>
                <a:tc hMerge="1" vMerge="1">
                  <a:txBody>
                    <a:bodyPr/>
                    <a:lstStyle/>
                    <a:p>
                      <a:pPr/>
                    </a:p>
                  </a:txBody>
                  <a:tcPr marL="0" marR="0" marB="0" marT="0"/>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rowSpan="2">
                  <a:txBody>
                    <a:bodyPr/>
                    <a:lstStyle/>
                    <a:p>
                      <a:pPr marL="69215">
                        <a:lnSpc>
                          <a:spcPts val="1360"/>
                        </a:lnSpc>
                      </a:pPr>
                      <a:r>
                        <a:rPr dirty="0" sz="1200">
                          <a:latin typeface="等线"/>
                          <a:cs typeface="等线"/>
                        </a:rPr>
                        <a:t>二氧化碳排放限制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h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67894">
                <a:tc>
                  <a:txBody>
                    <a:bodyPr/>
                    <a:lstStyle/>
                    <a:p>
                      <a:pPr marL="68580">
                        <a:lnSpc>
                          <a:spcPts val="1220"/>
                        </a:lnSpc>
                      </a:pPr>
                      <a:r>
                        <a:rPr dirty="0" sz="1200"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0E6EC5"/>
                    </a:solidFill>
                  </a:tcPr>
                </a:tc>
                <a:tc>
                  <a:txBody>
                    <a:bodyPr/>
                    <a:lstStyle/>
                    <a:p>
                      <a:pPr marL="68580">
                        <a:lnSpc>
                          <a:spcPts val="1220"/>
                        </a:lnSpc>
                      </a:pPr>
                      <a:r>
                        <a:rPr dirty="0" sz="1200">
                          <a:latin typeface="等线"/>
                          <a:cs typeface="等线"/>
                        </a:rPr>
                        <a:t>利润</a:t>
                      </a:r>
                      <a:endParaRPr sz="1200">
                        <a:latin typeface="等线"/>
                        <a:cs typeface="等线"/>
                      </a:endParaRPr>
                    </a:p>
                  </a:txBody>
                  <a:tcPr marL="0" marR="0" marB="0" marT="0">
                    <a:lnL w="12700">
                      <a:solidFill>
                        <a:srgbClr val="FFFFFF"/>
                      </a:solidFill>
                      <a:prstDash val="solid"/>
                    </a:lnL>
                    <a:lnR w="12700">
                      <a:solidFill>
                        <a:srgbClr val="FFFFFF"/>
                      </a:solidFill>
                      <a:prstDash val="solid"/>
                    </a:lnR>
                    <a:lnT w="6350">
                      <a:solidFill>
                        <a:srgbClr val="FFFFFF"/>
                      </a:solidFill>
                      <a:prstDash val="solid"/>
                    </a:lnT>
                    <a:lnB w="6350">
                      <a:solidFill>
                        <a:srgbClr val="FFFFFF"/>
                      </a:solidFill>
                      <a:prstDash val="solid"/>
                    </a:lnB>
                    <a:solidFill>
                      <a:srgbClr val="CCD4EA"/>
                    </a:solidFill>
                  </a:tcPr>
                </a:tc>
                <a:tc>
                  <a:txBody>
                    <a:bodyPr/>
                    <a:lstStyle/>
                    <a:p>
                      <a:pPr>
                        <a:lnSpc>
                          <a:spcPct val="100000"/>
                        </a:lnSpc>
                      </a:pPr>
                      <a:endParaRPr sz="9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a:txBody>
                    <a:bodyPr/>
                    <a:lstStyle/>
                    <a:p>
                      <a:pPr marL="68580">
                        <a:lnSpc>
                          <a:spcPts val="1220"/>
                        </a:lnSpc>
                      </a:pPr>
                      <a:r>
                        <a:rPr dirty="0" sz="1200">
                          <a:latin typeface="等线"/>
                          <a:cs typeface="等线"/>
                        </a:rPr>
                        <a:t>操作模式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hMerge="1">
                  <a:txBody>
                    <a:bodyPr/>
                    <a:lstStyle/>
                    <a:p>
                      <a:pPr/>
                    </a:p>
                  </a:txBody>
                  <a:tcPr marL="0" marR="0" marB="0" marT="0"/>
                </a:tc>
                <a:tc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B w="12700">
                      <a:solidFill>
                        <a:srgbClr val="FFFFFF"/>
                      </a:solidFill>
                      <a:prstDash val="solid"/>
                    </a:lnB>
                  </a:tcPr>
                </a:tc>
                <a:tc hMerge="1" vMerge="1">
                  <a:txBody>
                    <a:bodyPr/>
                    <a:lstStyle/>
                    <a:p>
                      <a:pPr/>
                    </a:p>
                  </a:txBody>
                  <a:tcPr marL="0" marR="0" marB="0" marT="0"/>
                </a:tc>
              </a:tr>
              <a:tr h="190182">
                <a:tc>
                  <a:txBody>
                    <a:bodyPr/>
                    <a:lstStyle/>
                    <a:p>
                      <a:pPr marL="68580">
                        <a:lnSpc>
                          <a:spcPts val="1340"/>
                        </a:lnSpc>
                        <a:spcBef>
                          <a:spcPts val="60"/>
                        </a:spcBef>
                      </a:pPr>
                      <a:r>
                        <a:rPr dirty="0" sz="1200" b="1">
                          <a:solidFill>
                            <a:srgbClr val="FFFFFF"/>
                          </a:solidFill>
                          <a:latin typeface="等线"/>
                          <a:cs typeface="等线"/>
                        </a:rPr>
                        <a:t>最大的</a:t>
                      </a:r>
                      <a:endParaRPr sz="1200">
                        <a:latin typeface="等线"/>
                        <a:cs typeface="等线"/>
                      </a:endParaRPr>
                    </a:p>
                  </a:txBody>
                  <a:tcPr marL="0" marR="0" marB="0" marT="7620">
                    <a:lnL w="12700">
                      <a:solidFill>
                        <a:srgbClr val="FFFFFF"/>
                      </a:solidFill>
                      <a:prstDash val="solid"/>
                    </a:lnL>
                    <a:lnR w="12700">
                      <a:solidFill>
                        <a:srgbClr val="FFFFFF"/>
                      </a:solidFill>
                      <a:prstDash val="solid"/>
                    </a:lnR>
                    <a:lnT w="6350">
                      <a:solidFill>
                        <a:srgbClr val="FFFFFF"/>
                      </a:solidFill>
                      <a:prstDash val="solid"/>
                    </a:lnT>
                    <a:lnB w="12700">
                      <a:solidFill>
                        <a:srgbClr val="FFFFFF"/>
                      </a:solidFill>
                      <a:prstDash val="solid"/>
                    </a:lnB>
                    <a:solidFill>
                      <a:srgbClr val="0E6EC5"/>
                    </a:solidFill>
                  </a:tcPr>
                </a:tc>
                <a:tc>
                  <a:txBody>
                    <a:bodyPr/>
                    <a:lstStyle/>
                    <a:p>
                      <a:pPr marL="68580">
                        <a:lnSpc>
                          <a:spcPts val="1340"/>
                        </a:lnSpc>
                        <a:spcBef>
                          <a:spcPts val="60"/>
                        </a:spcBef>
                      </a:pPr>
                      <a:r>
                        <a:rPr dirty="0" sz="1200">
                          <a:latin typeface="等线"/>
                          <a:cs typeface="等线"/>
                        </a:rPr>
                        <a:t>寿命</a:t>
                      </a:r>
                      <a:endParaRPr sz="1200">
                        <a:latin typeface="等线"/>
                        <a:cs typeface="等线"/>
                      </a:endParaRPr>
                    </a:p>
                  </a:txBody>
                  <a:tcPr marL="0" marR="0" marB="0" marT="7620">
                    <a:lnL w="12700">
                      <a:solidFill>
                        <a:srgbClr val="FFFFFF"/>
                      </a:solidFill>
                      <a:prstDash val="solid"/>
                    </a:lnL>
                    <a:lnR w="12700">
                      <a:solidFill>
                        <a:srgbClr val="FFFFFF"/>
                      </a:solidFill>
                      <a:prstDash val="solid"/>
                    </a:lnR>
                    <a:lnT w="6350">
                      <a:solidFill>
                        <a:srgbClr val="FFFFFF"/>
                      </a:solidFill>
                      <a:prstDash val="solid"/>
                    </a:lnT>
                    <a:lnB w="19050">
                      <a:solidFill>
                        <a:srgbClr val="FFFFFF"/>
                      </a:solidFill>
                      <a:prstDash val="solid"/>
                    </a:lnB>
                    <a:solidFill>
                      <a:srgbClr val="E7EBF5"/>
                    </a:solidFill>
                  </a:tcPr>
                </a:tc>
                <a:tc>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0E6EC5"/>
                    </a:solidFill>
                  </a:tcPr>
                </a:tc>
                <a:tc gridSpan="3">
                  <a:txBody>
                    <a:bodyPr/>
                    <a:lstStyle/>
                    <a:p>
                      <a:pPr marL="68580">
                        <a:lnSpc>
                          <a:spcPts val="1355"/>
                        </a:lnSpc>
                        <a:spcBef>
                          <a:spcPts val="40"/>
                        </a:spcBef>
                      </a:pPr>
                      <a:r>
                        <a:rPr dirty="0" sz="1200" spc="-5">
                          <a:latin typeface="等线"/>
                          <a:cs typeface="等线"/>
                        </a:rPr>
                        <a:t>运作寿命</a:t>
                      </a:r>
                      <a:endParaRPr sz="1200">
                        <a:latin typeface="等线"/>
                        <a:cs typeface="等线"/>
                      </a:endParaRPr>
                    </a:p>
                  </a:txBody>
                  <a:tcPr marL="0" marR="0" marB="0" marT="508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a:txBody>
                    <a:bodyPr/>
                    <a:lstStyle/>
                    <a:p>
                      <a:pPr/>
                    </a:p>
                  </a:txBody>
                  <a:tcPr marL="0" marR="0" marB="0" marT="0"/>
                </a:tc>
                <a:tc hMerge="1">
                  <a:txBody>
                    <a:bodyPr/>
                    <a:lstStyle/>
                    <a:p>
                      <a:pPr/>
                    </a:p>
                  </a:txBody>
                  <a:tcPr marL="0" marR="0" marB="0" marT="0"/>
                </a:tc>
                <a:tc>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a:txBody>
                    <a:bodyPr/>
                    <a:lstStyle/>
                    <a:p>
                      <a:pPr marL="69215">
                        <a:lnSpc>
                          <a:spcPts val="1005"/>
                        </a:lnSpc>
                      </a:pPr>
                      <a:r>
                        <a:rPr dirty="0" sz="1200">
                          <a:latin typeface="等线"/>
                          <a:cs typeface="等线"/>
                        </a:rPr>
                        <a:t>社会</a:t>
                      </a:r>
                      <a:r>
                        <a:rPr dirty="0" sz="1200">
                          <a:latin typeface="Calibri"/>
                          <a:cs typeface="Calibri"/>
                        </a:rPr>
                        <a:t>/</a:t>
                      </a:r>
                      <a:r>
                        <a:rPr dirty="0" sz="1200">
                          <a:latin typeface="等线"/>
                          <a:cs typeface="等线"/>
                        </a:rPr>
                        <a:t>监管约束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rowSpan="2">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T w="12700">
                      <a:solidFill>
                        <a:srgbClr val="FFFFFF"/>
                      </a:solidFill>
                      <a:prstDash val="solid"/>
                    </a:lnT>
                    <a:lnB w="38100">
                      <a:solidFill>
                        <a:srgbClr val="FFFFFF"/>
                      </a:solidFill>
                      <a:prstDash val="solid"/>
                    </a:lnB>
                    <a:solidFill>
                      <a:srgbClr val="0E6EC5"/>
                    </a:solidFill>
                  </a:tcPr>
                </a:tc>
                <a:tc rowSpan="2">
                  <a:txBody>
                    <a:bodyPr/>
                    <a:lstStyle/>
                    <a:p>
                      <a:pPr>
                        <a:lnSpc>
                          <a:spcPts val="1245"/>
                        </a:lnSpc>
                      </a:pPr>
                      <a:r>
                        <a:rPr dirty="0" sz="1200" b="1">
                          <a:solidFill>
                            <a:srgbClr val="FFFFFF"/>
                          </a:solidFill>
                          <a:latin typeface="等线"/>
                          <a:cs typeface="等线"/>
                        </a:rPr>
                        <a:t>决策变量</a:t>
                      </a:r>
                      <a:endParaRPr sz="1200">
                        <a:latin typeface="等线"/>
                        <a:cs typeface="等线"/>
                      </a:endParaRPr>
                    </a:p>
                  </a:txBody>
                  <a:tcPr marL="0" marR="0" marB="0" marT="0">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rowSpan="2">
                  <a:txBody>
                    <a:bodyPr/>
                    <a:lstStyle/>
                    <a:p>
                      <a:pPr marL="69850">
                        <a:lnSpc>
                          <a:spcPts val="1245"/>
                        </a:lnSpc>
                      </a:pPr>
                      <a:r>
                        <a:rPr dirty="0" sz="1200" b="1">
                          <a:solidFill>
                            <a:srgbClr val="FFFFFF"/>
                          </a:solidFill>
                          <a:latin typeface="等线"/>
                          <a:cs typeface="等线"/>
                        </a:rPr>
                        <a:t>（任意组合）</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r>
              <a:tr h="106616">
                <a:tc rowSpan="2">
                  <a:txBody>
                    <a:bodyPr/>
                    <a:lstStyle/>
                    <a:p>
                      <a:pPr marL="68580">
                        <a:lnSpc>
                          <a:spcPct val="100000"/>
                        </a:lnSpc>
                      </a:pPr>
                      <a:r>
                        <a:rPr dirty="0" sz="1200" spc="-5"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8580">
                        <a:lnSpc>
                          <a:spcPct val="100000"/>
                        </a:lnSpc>
                      </a:pPr>
                      <a:r>
                        <a:rPr dirty="0" sz="1200" spc="-5">
                          <a:latin typeface="等线"/>
                          <a:cs typeface="等线"/>
                        </a:rPr>
                        <a:t>总收入</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CCD4EA"/>
                    </a:solidFill>
                  </a:tcPr>
                </a:tc>
                <a:tc rowSpan="2">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0E6EC5"/>
                    </a:solidFill>
                  </a:tcPr>
                </a:tc>
                <a:tc gridSpan="3" rowSpan="2">
                  <a:txBody>
                    <a:bodyPr/>
                    <a:lstStyle/>
                    <a:p>
                      <a:pPr marL="68580">
                        <a:lnSpc>
                          <a:spcPts val="1415"/>
                        </a:lnSpc>
                        <a:spcBef>
                          <a:spcPts val="60"/>
                        </a:spcBef>
                      </a:pPr>
                      <a:r>
                        <a:rPr dirty="0" sz="1200">
                          <a:latin typeface="等线"/>
                          <a:cs typeface="等线"/>
                        </a:rPr>
                        <a:t>效率</a:t>
                      </a:r>
                      <a:endParaRPr sz="1200">
                        <a:latin typeface="等线"/>
                        <a:cs typeface="等线"/>
                      </a:endParaRPr>
                    </a:p>
                  </a:txBody>
                  <a:tcPr marL="0" marR="0" marB="0" marT="7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rowSpan="2" hMerge="1">
                  <a:txBody>
                    <a:bodyPr/>
                    <a:lstStyle/>
                    <a:p>
                      <a:pPr/>
                    </a:p>
                  </a:txBody>
                  <a:tcPr marL="0" marR="0" marB="0" marT="0"/>
                </a:tc>
                <a:tc rowSpan="2" hMerge="1">
                  <a:txBody>
                    <a:bodyPr/>
                    <a:lstStyle/>
                    <a:p>
                      <a:pPr/>
                    </a:p>
                  </a:txBody>
                  <a:tcPr marL="0" marR="0" marB="0" marT="0"/>
                </a:tc>
                <a:tc rowSpan="2">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215">
                        <a:lnSpc>
                          <a:spcPts val="1230"/>
                        </a:lnSpc>
                      </a:pPr>
                      <a:r>
                        <a:rPr dirty="0" sz="1200">
                          <a:latin typeface="等线"/>
                          <a:cs typeface="等线"/>
                        </a:rPr>
                        <a:t>断电概率约束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T w="12700">
                      <a:solidFill>
                        <a:srgbClr val="FFFFFF"/>
                      </a:solidFill>
                      <a:prstDash val="solid"/>
                    </a:lnT>
                    <a:lnB w="381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r>
              <a:tr h="93471">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9050">
                      <a:solidFill>
                        <a:srgbClr val="FFFFFF"/>
                      </a:solidFill>
                      <a:prstDash val="solid"/>
                    </a:lnB>
                    <a:solidFill>
                      <a:srgbClr val="CCD4EA"/>
                    </a:solidFill>
                  </a:tcPr>
                </a:tc>
                <a:tc vMerge="1">
                  <a:txBody>
                    <a:bodyPr/>
                    <a:lstStyle/>
                    <a:p>
                      <a:pPr/>
                    </a:p>
                  </a:txBody>
                  <a:tcPr marL="0" marR="0" marB="0" marT="0">
                    <a:lnL w="1270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0E6EC5"/>
                    </a:solidFill>
                  </a:tcPr>
                </a:tc>
                <a:tc gridSpan="3" vMerge="1">
                  <a:txBody>
                    <a:bodyPr/>
                    <a:lstStyle/>
                    <a:p>
                      <a:pPr/>
                    </a:p>
                  </a:txBody>
                  <a:tcPr marL="0" marR="0" marB="0" marT="762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hMerge="1" vMerge="1">
                  <a:txBody>
                    <a:bodyPr/>
                    <a:lstStyle/>
                    <a:p>
                      <a:pPr/>
                    </a:p>
                  </a:txBody>
                  <a:tcPr marL="0" marR="0" marB="0" marT="0"/>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T w="38100">
                      <a:solidFill>
                        <a:srgbClr val="FFFFFF"/>
                      </a:solidFill>
                      <a:prstDash val="solid"/>
                    </a:lnT>
                    <a:lnB w="12700">
                      <a:solidFill>
                        <a:srgbClr val="FFFFFF"/>
                      </a:solidFill>
                      <a:prstDash val="solid"/>
                    </a:lnB>
                    <a:solidFill>
                      <a:srgbClr val="0E6EC5"/>
                    </a:solidFill>
                  </a:tcPr>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rowSpan="2">
                  <a:txBody>
                    <a:bodyPr/>
                    <a:lstStyle/>
                    <a:p>
                      <a:pPr marL="69850">
                        <a:lnSpc>
                          <a:spcPts val="1340"/>
                        </a:lnSpc>
                      </a:pPr>
                      <a:r>
                        <a:rPr dirty="0" sz="1200">
                          <a:latin typeface="等线"/>
                          <a:cs typeface="等线"/>
                        </a:rPr>
                        <a:t>总发电量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r>
              <a:tr h="89407">
                <a:tc rowSpan="2">
                  <a:txBody>
                    <a:bodyPr/>
                    <a:lstStyle/>
                    <a:p>
                      <a:pPr marL="68580">
                        <a:lnSpc>
                          <a:spcPts val="1310"/>
                        </a:lnSpc>
                      </a:pPr>
                      <a:r>
                        <a:rPr dirty="0" sz="1200" b="1">
                          <a:solidFill>
                            <a:srgbClr val="FFFFFF"/>
                          </a:solidFill>
                          <a:latin typeface="等线"/>
                          <a:cs typeface="等线"/>
                        </a:rPr>
                        <a:t>最大的</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8580">
                        <a:lnSpc>
                          <a:spcPts val="1310"/>
                        </a:lnSpc>
                      </a:pPr>
                      <a:r>
                        <a:rPr dirty="0" sz="1200">
                          <a:latin typeface="等线"/>
                          <a:cs typeface="等线"/>
                        </a:rPr>
                        <a:t>自定义目标</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0E6EC5"/>
                    </a:solidFill>
                  </a:tcPr>
                </a:tc>
                <a:tc gridSpan="3" rowSpan="2">
                  <a:txBody>
                    <a:bodyPr/>
                    <a:lstStyle/>
                    <a:p>
                      <a:pPr marL="68580">
                        <a:lnSpc>
                          <a:spcPts val="1310"/>
                        </a:lnSpc>
                      </a:pPr>
                      <a:r>
                        <a:rPr dirty="0" sz="1200">
                          <a:latin typeface="等线"/>
                          <a:cs typeface="等线"/>
                        </a:rPr>
                        <a:t>运维成本</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hMerge="1">
                  <a:txBody>
                    <a:bodyPr/>
                    <a:lstStyle/>
                    <a:p>
                      <a:pPr/>
                    </a:p>
                  </a:txBody>
                  <a:tcPr marL="0" marR="0" marB="0" marT="0"/>
                </a:tc>
                <a:tc rowSpan="2" hMerge="1">
                  <a:txBody>
                    <a:bodyPr/>
                    <a:lstStyle/>
                    <a:p>
                      <a:pPr/>
                    </a:p>
                  </a:txBody>
                  <a:tcPr marL="0" marR="0" marB="0" marT="0"/>
                </a:tc>
                <a:tc rowSpan="5">
                  <a:txBody>
                    <a:bodyPr/>
                    <a:lstStyle/>
                    <a:p>
                      <a:pPr>
                        <a:lnSpc>
                          <a:spcPct val="100000"/>
                        </a:lnSpc>
                      </a:pPr>
                      <a:endParaRPr sz="14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215">
                        <a:lnSpc>
                          <a:spcPts val="1310"/>
                        </a:lnSpc>
                      </a:pPr>
                      <a:r>
                        <a:rPr dirty="0" sz="1200">
                          <a:latin typeface="等线"/>
                          <a:cs typeface="等线"/>
                        </a:rPr>
                        <a:t>组件寿命限制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D4EA"/>
                    </a:solidFill>
                  </a:tcPr>
                </a:tc>
                <a:tc vMerge="1">
                  <a:txBody>
                    <a:bodyPr/>
                    <a:lstStyle/>
                    <a:p>
                      <a:pPr/>
                    </a:p>
                  </a:txBody>
                  <a:tcPr marL="0" marR="0" marB="0" marT="0">
                    <a:lnL w="12700">
                      <a:solidFill>
                        <a:srgbClr val="FFFFFF"/>
                      </a:solidFill>
                      <a:prstDash val="solid"/>
                    </a:lnL>
                    <a:lnT w="381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381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r>
              <a:tr h="89916">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0E6EC5"/>
                    </a:solidFill>
                  </a:tcPr>
                </a:tc>
                <a:tc gridSpan="3"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hMerge="1" vMerge="1">
                  <a:txBody>
                    <a:bodyPr/>
                    <a:lstStyle/>
                    <a:p>
                      <a:pPr/>
                    </a:p>
                  </a:txBody>
                  <a:tcPr marL="0" marR="0" marB="0" marT="0"/>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CCD4EA"/>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850">
                        <a:lnSpc>
                          <a:spcPts val="1340"/>
                        </a:lnSpc>
                      </a:pPr>
                      <a:r>
                        <a:rPr dirty="0" sz="1200">
                          <a:latin typeface="等线"/>
                          <a:cs typeface="等线"/>
                        </a:rPr>
                        <a:t>发电机组数量和容量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92963">
                <a:tc gridSpan="2" rowSpan="16">
                  <a:txBody>
                    <a:bodyPr/>
                    <a:lstStyle/>
                    <a:p>
                      <a:pPr>
                        <a:lnSpc>
                          <a:spcPct val="100000"/>
                        </a:lnSpc>
                      </a:pPr>
                      <a:endParaRPr sz="1400">
                        <a:latin typeface="Times New Roman"/>
                        <a:cs typeface="Times New Roman"/>
                      </a:endParaRPr>
                    </a:p>
                  </a:txBody>
                  <a:tcPr marL="0" marR="0" marB="0" marT="0">
                    <a:lnT w="12700">
                      <a:solidFill>
                        <a:srgbClr val="FFFFFF"/>
                      </a:solidFill>
                      <a:prstDash val="solid"/>
                    </a:lnT>
                  </a:tcPr>
                </a:tc>
                <a:tc rowSpan="16" hMerge="1">
                  <a:txBody>
                    <a:bodyPr/>
                    <a:lstStyle/>
                    <a:p>
                      <a:pPr/>
                    </a:p>
                  </a:txBody>
                  <a:tcPr marL="0" marR="0" marB="0" marT="0"/>
                </a:tc>
                <a:tc rowSpan="2">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rowSpan="2">
                  <a:txBody>
                    <a:bodyPr/>
                    <a:lstStyle/>
                    <a:p>
                      <a:pPr marL="68580">
                        <a:lnSpc>
                          <a:spcPts val="1370"/>
                        </a:lnSpc>
                      </a:pPr>
                      <a:r>
                        <a:rPr dirty="0" sz="1200">
                          <a:latin typeface="等线"/>
                          <a:cs typeface="等线"/>
                        </a:rPr>
                        <a:t>气象条件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rowSpan="2" hMerge="1">
                  <a:txBody>
                    <a:bodyPr/>
                    <a:lstStyle/>
                    <a:p>
                      <a:pPr/>
                    </a:p>
                  </a:txBody>
                  <a:tcPr marL="0" marR="0" marB="0" marT="0"/>
                </a:tc>
                <a:tc rowSpan="2"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3">
                  <a:txBody>
                    <a:bodyPr/>
                    <a:lstStyle/>
                    <a:p>
                      <a:pPr marL="69215">
                        <a:lnSpc>
                          <a:spcPct val="100000"/>
                        </a:lnSpc>
                        <a:spcBef>
                          <a:spcPts val="240"/>
                        </a:spcBef>
                      </a:pPr>
                      <a:r>
                        <a:rPr dirty="0" sz="1200" spc="-5">
                          <a:latin typeface="等线"/>
                          <a:cs typeface="等线"/>
                        </a:rPr>
                        <a:t>可再生能源机组的额定功率限制</a:t>
                      </a:r>
                      <a:endParaRPr sz="1200">
                        <a:latin typeface="等线"/>
                        <a:cs typeface="等线"/>
                      </a:endParaRPr>
                    </a:p>
                  </a:txBody>
                  <a:tcPr marL="0" marR="0" marB="0" marT="30480">
                    <a:lnL w="12700">
                      <a:solidFill>
                        <a:srgbClr val="FFFFFF"/>
                      </a:solidFill>
                      <a:prstDash val="solid"/>
                    </a:lnL>
                    <a:lnR w="12700">
                      <a:solidFill>
                        <a:srgbClr val="FFFFFF"/>
                      </a:solidFill>
                      <a:prstDash val="solid"/>
                    </a:lnR>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93472">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3"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hMerge="1" vMerge="1">
                  <a:txBody>
                    <a:bodyPr/>
                    <a:lstStyle/>
                    <a:p>
                      <a:pPr/>
                    </a:p>
                  </a:txBody>
                  <a:tcPr marL="0" marR="0" marB="0" marT="0"/>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30480">
                    <a:lnL w="12700">
                      <a:solidFill>
                        <a:srgbClr val="FFFFFF"/>
                      </a:solidFill>
                      <a:prstDash val="solid"/>
                    </a:lnL>
                    <a:lnR w="12700">
                      <a:solidFill>
                        <a:srgbClr val="FFFFFF"/>
                      </a:solidFill>
                      <a:prstDash val="solid"/>
                    </a:lnR>
                    <a:lnB w="12700">
                      <a:solidFill>
                        <a:srgbClr val="FFFFFF"/>
                      </a:solidFill>
                      <a:prstDash val="solid"/>
                    </a:lnB>
                    <a:solidFill>
                      <a:srgbClr val="E7EBF5"/>
                    </a:solidFill>
                  </a:tcPr>
                </a:tc>
                <a:tc gridSpan="2"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850">
                        <a:lnSpc>
                          <a:spcPts val="1270"/>
                        </a:lnSpc>
                      </a:pPr>
                      <a:r>
                        <a:rPr dirty="0" sz="1200" spc="-5">
                          <a:latin typeface="等线"/>
                          <a:cs typeface="等线"/>
                        </a:rPr>
                        <a:t>总投资额</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80835">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rowSpan="2">
                  <a:txBody>
                    <a:bodyPr/>
                    <a:lstStyle/>
                    <a:p>
                      <a:pPr marL="68580">
                        <a:lnSpc>
                          <a:spcPts val="1340"/>
                        </a:lnSpc>
                      </a:pPr>
                      <a:r>
                        <a:rPr dirty="0" sz="1200">
                          <a:latin typeface="等线"/>
                          <a:cs typeface="等线"/>
                        </a:rPr>
                        <a:t>可再生能源单位的地理位置</a:t>
                      </a:r>
                      <a:endParaRPr sz="1200">
                        <a:latin typeface="等线"/>
                        <a:cs typeface="等线"/>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E7EBF5"/>
                    </a:solidFill>
                  </a:tcPr>
                </a:tc>
                <a:tc rowSpan="2" h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30480">
                    <a:lnL w="12700">
                      <a:solidFill>
                        <a:srgbClr val="FFFFFF"/>
                      </a:solidFill>
                      <a:prstDash val="solid"/>
                    </a:lnL>
                    <a:lnR w="12700">
                      <a:solidFill>
                        <a:srgbClr val="FFFFFF"/>
                      </a:solidFill>
                      <a:prstDash val="solid"/>
                    </a:lnR>
                    <a:lnB w="12700">
                      <a:solidFill>
                        <a:srgbClr val="FFFFFF"/>
                      </a:solidFill>
                      <a:prstDash val="solid"/>
                    </a:lnB>
                    <a:solidFill>
                      <a:srgbClr val="E7EBF5"/>
                    </a:solidFill>
                  </a:tcPr>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10204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E7EBF5"/>
                    </a:solidFill>
                  </a:tcPr>
                </a:tc>
                <a:tc hMerge="1" vMerge="1">
                  <a:txBody>
                    <a:bodyPr/>
                    <a:lstStyle/>
                    <a:p>
                      <a:pPr/>
                    </a:p>
                  </a:txBody>
                  <a:tcPr marL="0" marR="0" marB="0" marT="0"/>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2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215">
                        <a:lnSpc>
                          <a:spcPts val="1295"/>
                        </a:lnSpc>
                      </a:pPr>
                      <a:r>
                        <a:rPr dirty="0" sz="1200">
                          <a:latin typeface="等线"/>
                          <a:cs typeface="等线"/>
                        </a:rPr>
                        <a:t>配电线路的最大潮流限制</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gridSpan="2" rowSpan="2">
                  <a:txBody>
                    <a:bodyPr/>
                    <a:lstStyle/>
                    <a:p>
                      <a:pPr>
                        <a:lnSpc>
                          <a:spcPct val="100000"/>
                        </a:lnSpc>
                      </a:pPr>
                      <a:endParaRPr sz="12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850">
                        <a:lnSpc>
                          <a:spcPts val="1435"/>
                        </a:lnSpc>
                      </a:pPr>
                      <a:r>
                        <a:rPr dirty="0" sz="1200">
                          <a:latin typeface="等线"/>
                          <a:cs typeface="等线"/>
                        </a:rPr>
                        <a:t>可再生能源的寿命</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98615">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rowSpan="2">
                  <a:txBody>
                    <a:bodyPr/>
                    <a:lstStyle/>
                    <a:p>
                      <a:pPr marL="68580">
                        <a:lnSpc>
                          <a:spcPts val="1340"/>
                        </a:lnSpc>
                      </a:pPr>
                      <a:r>
                        <a:rPr dirty="0" sz="1200" spc="-5">
                          <a:latin typeface="等线"/>
                          <a:cs typeface="等线"/>
                        </a:rPr>
                        <a:t>可再生能源相关的自定义输</a:t>
                      </a:r>
                      <a:endParaRPr sz="1200">
                        <a:latin typeface="等线"/>
                        <a:cs typeface="等线"/>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CCD4EA"/>
                    </a:solidFill>
                  </a:tcPr>
                </a:tc>
                <a:tc rowSpan="2" hMerge="1">
                  <a:txBody>
                    <a:bodyPr/>
                    <a:lstStyle/>
                    <a:p>
                      <a:pPr/>
                    </a:p>
                  </a:txBody>
                  <a:tcPr marL="0" marR="0" marB="0" marT="0"/>
                </a:tc>
                <a:tc rowSpan="2">
                  <a:txBody>
                    <a:bodyPr/>
                    <a:lstStyle/>
                    <a:p>
                      <a:pPr marL="76835">
                        <a:lnSpc>
                          <a:spcPts val="1340"/>
                        </a:lnSpc>
                      </a:pPr>
                      <a:r>
                        <a:rPr dirty="0" sz="1200" spc="-5">
                          <a:latin typeface="等线"/>
                          <a:cs typeface="等线"/>
                        </a:rPr>
                        <a:t>入</a:t>
                      </a:r>
                      <a:endParaRPr sz="1200">
                        <a:latin typeface="等线"/>
                        <a:cs typeface="等线"/>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8426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gridSpan="2"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CCD4EA"/>
                    </a:solidFill>
                  </a:tcPr>
                </a:tc>
                <a:tc hMerge="1" vMerge="1">
                  <a:txBody>
                    <a:bodyPr/>
                    <a:lstStyle/>
                    <a:p>
                      <a:pPr/>
                    </a:p>
                  </a:txBody>
                  <a:tcPr marL="0" marR="0" marB="0" marT="0"/>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a:txBody>
                    <a:bodyPr/>
                    <a:lstStyle/>
                    <a:p>
                      <a:pPr>
                        <a:lnSpc>
                          <a:spcPct val="100000"/>
                        </a:lnSpc>
                      </a:pPr>
                      <a:endParaRPr sz="4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solidFill>
                      <a:srgbClr val="0E6EC5"/>
                    </a:solidFill>
                  </a:tcPr>
                </a:tc>
                <a:tc rowSpan="3">
                  <a:txBody>
                    <a:bodyPr/>
                    <a:lstStyle/>
                    <a:p>
                      <a:pPr marL="69215">
                        <a:lnSpc>
                          <a:spcPts val="1440"/>
                        </a:lnSpc>
                      </a:pPr>
                      <a:r>
                        <a:rPr dirty="0" sz="1200">
                          <a:latin typeface="等线"/>
                          <a:cs typeface="等线"/>
                        </a:rPr>
                        <a:t>用于可再生能源的土地面积</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gridSpan="2"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850">
                        <a:lnSpc>
                          <a:spcPts val="1270"/>
                        </a:lnSpc>
                      </a:pPr>
                      <a:r>
                        <a:rPr dirty="0" sz="1200">
                          <a:latin typeface="等线"/>
                          <a:cs typeface="等线"/>
                        </a:rPr>
                        <a:t>运维成本</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89408">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rowSpan="10">
                  <a:txBody>
                    <a:bodyPr/>
                    <a:lstStyle/>
                    <a:p>
                      <a:pPr marR="76200">
                        <a:lnSpc>
                          <a:spcPct val="100000"/>
                        </a:lnSpc>
                      </a:pPr>
                      <a:endParaRPr sz="1400">
                        <a:latin typeface="Times New Roman"/>
                        <a:cs typeface="Times New Roman"/>
                      </a:endParaRPr>
                    </a:p>
                  </a:txBody>
                  <a:tcPr marL="0" marR="0" marB="0" marT="0">
                    <a:lnT w="12700">
                      <a:solidFill>
                        <a:srgbClr val="FFFFFF"/>
                      </a:solidFill>
                      <a:prstDash val="solid"/>
                    </a:lnT>
                  </a:tcPr>
                </a:tc>
                <a:tc rowSpan="10" hMerge="1">
                  <a:txBody>
                    <a:bodyPr/>
                    <a:lstStyle/>
                    <a:p>
                      <a:pPr/>
                    </a:p>
                  </a:txBody>
                  <a:tcPr marL="0" marR="0" marB="0" marT="0"/>
                </a:tc>
                <a:tc rowSpan="10" hMerge="1">
                  <a:txBody>
                    <a:bodyPr/>
                    <a:lstStyle/>
                    <a:p>
                      <a:pPr/>
                    </a:p>
                  </a:txBody>
                  <a:tcPr marL="0" marR="0" marB="0" marT="0"/>
                </a:tc>
                <a:tc gridSpan="2" rowSpan="2">
                  <a:txBody>
                    <a:bodyPr/>
                    <a:lstStyle/>
                    <a:p>
                      <a:pPr>
                        <a:lnSpc>
                          <a:spcPct val="100000"/>
                        </a:lnSpc>
                      </a:pPr>
                      <a:endParaRPr sz="800">
                        <a:latin typeface="Times New Roman"/>
                        <a:cs typeface="Times New Roman"/>
                      </a:endParaRPr>
                    </a:p>
                  </a:txBody>
                  <a:tcPr marL="0" marR="0" marB="0" marT="0">
                    <a:lnL w="12700">
                      <a:solidFill>
                        <a:srgbClr val="FFFFFF"/>
                      </a:solidFill>
                      <a:prstDash val="solid"/>
                    </a:lnL>
                    <a:lnR w="12700">
                      <a:solidFill>
                        <a:srgbClr val="FFFFFF"/>
                      </a:solidFill>
                      <a:prstDash val="solid"/>
                    </a:lnR>
                    <a:lnB w="12700">
                      <a:solidFill>
                        <a:srgbClr val="FFFFFF"/>
                      </a:solidFill>
                      <a:prstDash val="solid"/>
                    </a:lnB>
                    <a:solidFill>
                      <a:srgbClr val="0E6EC5"/>
                    </a:solidFill>
                  </a:tcPr>
                </a:tc>
                <a:tc rowSpan="2" h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5397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850">
                        <a:lnSpc>
                          <a:spcPts val="1340"/>
                        </a:lnSpc>
                      </a:pPr>
                      <a:r>
                        <a:rPr dirty="0" sz="1200">
                          <a:latin typeface="等线"/>
                          <a:cs typeface="等线"/>
                        </a:rPr>
                        <a:t>可再生能源的可靠性</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128905">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rowSpan="2">
                  <a:txBody>
                    <a:bodyPr/>
                    <a:lstStyle/>
                    <a:p>
                      <a:pPr>
                        <a:lnSpc>
                          <a:spcPct val="100000"/>
                        </a:lnSpc>
                      </a:pPr>
                      <a:endParaRPr sz="13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215">
                        <a:lnSpc>
                          <a:spcPts val="1365"/>
                        </a:lnSpc>
                      </a:pPr>
                      <a:r>
                        <a:rPr dirty="0" sz="1200">
                          <a:latin typeface="等线"/>
                          <a:cs typeface="等线"/>
                        </a:rPr>
                        <a:t>发电单位</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8953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850">
                        <a:lnSpc>
                          <a:spcPts val="1340"/>
                        </a:lnSpc>
                      </a:pPr>
                      <a:r>
                        <a:rPr dirty="0" sz="1200">
                          <a:latin typeface="等线"/>
                          <a:cs typeface="等线"/>
                        </a:rPr>
                        <a:t>预期利润</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9334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rowSpan="2">
                  <a:txBody>
                    <a:bodyPr/>
                    <a:lstStyle/>
                    <a:p>
                      <a:pPr>
                        <a:lnSpc>
                          <a:spcPct val="100000"/>
                        </a:lnSpc>
                      </a:pPr>
                      <a:endParaRPr sz="13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215">
                        <a:lnSpc>
                          <a:spcPts val="1365"/>
                        </a:lnSpc>
                      </a:pPr>
                      <a:r>
                        <a:rPr dirty="0" sz="1200">
                          <a:latin typeface="等线"/>
                          <a:cs typeface="等线"/>
                        </a:rPr>
                        <a:t>能源成本约束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125095">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row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rowSpan="2">
                  <a:txBody>
                    <a:bodyPr/>
                    <a:lstStyle/>
                    <a:p>
                      <a:pPr>
                        <a:lnSpc>
                          <a:spcPct val="100000"/>
                        </a:lnSpc>
                      </a:pPr>
                      <a:endParaRPr sz="1000">
                        <a:latin typeface="Times New Roman"/>
                        <a:cs typeface="Times New Roman"/>
                      </a:endParaR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a:txBody>
                    <a:bodyPr/>
                    <a:lstStyle/>
                    <a:p>
                      <a:pPr marL="69850">
                        <a:lnSpc>
                          <a:spcPts val="1340"/>
                        </a:lnSpc>
                      </a:pPr>
                      <a:r>
                        <a:rPr dirty="0" sz="1200">
                          <a:latin typeface="等线"/>
                          <a:cs typeface="等线"/>
                        </a:rPr>
                        <a:t>预期土地使用</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57784">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rowSpan="2">
                  <a:txBody>
                    <a:bodyPr/>
                    <a:lstStyle/>
                    <a:p>
                      <a:pPr>
                        <a:lnSpc>
                          <a:spcPct val="100000"/>
                        </a:lnSpc>
                      </a:pPr>
                      <a:endParaRPr sz="13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rowSpan="2" hMerge="1">
                  <a:txBody>
                    <a:bodyPr/>
                    <a:lstStyle/>
                    <a:p>
                      <a:pPr/>
                    </a:p>
                  </a:txBody>
                  <a:tcPr marL="0" marR="0" marB="0" marT="0"/>
                </a:tc>
                <a:tc rowSpan="2">
                  <a:txBody>
                    <a:bodyPr/>
                    <a:lstStyle/>
                    <a:p>
                      <a:pPr marL="69215">
                        <a:lnSpc>
                          <a:spcPts val="1365"/>
                        </a:lnSpc>
                      </a:pPr>
                      <a:r>
                        <a:rPr dirty="0" sz="1200">
                          <a:latin typeface="等线"/>
                          <a:cs typeface="等线"/>
                        </a:rPr>
                        <a:t>可再生能源相关的自定义约束</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vMerge="1">
                  <a:txBody>
                    <a:bodyPr/>
                    <a:lstStyle/>
                    <a:p>
                      <a:pPr/>
                    </a:p>
                  </a:txBody>
                  <a:tcPr marL="0" marR="0" marB="0" marT="0">
                    <a:lnL w="12700">
                      <a:solidFill>
                        <a:srgbClr val="FFFFFF"/>
                      </a:solidFill>
                      <a:prstDash val="solid"/>
                    </a:lnL>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171767">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vMerge="1">
                  <a:txBody>
                    <a:bodyPr/>
                    <a:lstStyle/>
                    <a:p>
                      <a:pPr/>
                    </a:p>
                  </a:txBody>
                  <a:tcPr marL="0" marR="0" marB="0" marT="0"/>
                </a:tc>
                <a:tc vMerge="1">
                  <a:txBody>
                    <a:bodyPr/>
                    <a:lstStyle/>
                    <a:p>
                      <a:p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grid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a:txBody>
                    <a:bodyPr/>
                    <a:lstStyle/>
                    <a:p>
                      <a:pPr/>
                    </a:p>
                  </a:txBody>
                  <a:tcPr marL="0" marR="0" marB="0" marT="0"/>
                </a:tc>
                <a:tc>
                  <a:txBody>
                    <a:bodyPr/>
                    <a:lstStyle/>
                    <a:p>
                      <a:pPr marL="69850">
                        <a:lnSpc>
                          <a:spcPts val="1255"/>
                        </a:lnSpc>
                      </a:pPr>
                      <a:r>
                        <a:rPr dirty="0" sz="1200">
                          <a:latin typeface="等线"/>
                          <a:cs typeface="等线"/>
                        </a:rPr>
                        <a:t>最佳可再生能源单位组合</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193992">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3" rowSpan="2">
                  <a:txBody>
                    <a:bodyPr/>
                    <a:lstStyle/>
                    <a:p>
                      <a:pPr>
                        <a:lnSpc>
                          <a:spcPct val="100000"/>
                        </a:lnSpc>
                      </a:pPr>
                      <a:endParaRPr sz="1400">
                        <a:latin typeface="Times New Roman"/>
                        <a:cs typeface="Times New Roman"/>
                      </a:endParaRPr>
                    </a:p>
                  </a:txBody>
                  <a:tcPr marL="0" marR="0" marB="0" marT="0">
                    <a:lnR w="12700">
                      <a:solidFill>
                        <a:srgbClr val="FFFFFF"/>
                      </a:solidFill>
                      <a:prstDash val="solid"/>
                    </a:lnR>
                    <a:lnT w="12700">
                      <a:solidFill>
                        <a:srgbClr val="FFFFFF"/>
                      </a:solidFill>
                      <a:prstDash val="solid"/>
                    </a:lnT>
                  </a:tcPr>
                </a:tc>
                <a:tc rowSpan="2" hMerge="1">
                  <a:txBody>
                    <a:bodyPr/>
                    <a:lstStyle/>
                    <a:p>
                      <a:pPr/>
                    </a:p>
                  </a:txBody>
                  <a:tcPr marL="0" marR="0" marB="0" marT="0"/>
                </a:tc>
                <a:tc rowSpan="2" hMerge="1">
                  <a:txBody>
                    <a:bodyPr/>
                    <a:lstStyle/>
                    <a:p>
                      <a:pPr/>
                    </a:p>
                  </a:txBody>
                  <a:tcPr marL="0" marR="0" marB="0" marT="0"/>
                </a:tc>
                <a:tc gridSpan="2">
                  <a:txBody>
                    <a:bodyPr/>
                    <a:lstStyle/>
                    <a:p>
                      <a:pPr>
                        <a:lnSpc>
                          <a:spcPct val="100000"/>
                        </a:lnSpc>
                      </a:pPr>
                      <a:endParaRPr sz="11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a:txBody>
                    <a:bodyPr/>
                    <a:lstStyle/>
                    <a:p>
                      <a:pPr/>
                    </a:p>
                  </a:txBody>
                  <a:tcPr marL="0" marR="0" marB="0" marT="0"/>
                </a:tc>
                <a:tc>
                  <a:txBody>
                    <a:bodyPr/>
                    <a:lstStyle/>
                    <a:p>
                      <a:pPr marL="69850">
                        <a:lnSpc>
                          <a:spcPts val="1415"/>
                        </a:lnSpc>
                        <a:spcBef>
                          <a:spcPts val="10"/>
                        </a:spcBef>
                      </a:pPr>
                      <a:r>
                        <a:rPr dirty="0" sz="1200">
                          <a:latin typeface="等线"/>
                          <a:cs typeface="等线"/>
                        </a:rPr>
                        <a:t>最佳可再生能源部署、安置</a:t>
                      </a:r>
                      <a:endParaRPr sz="1200">
                        <a:latin typeface="等线"/>
                        <a:cs typeface="等线"/>
                      </a:endParaRPr>
                    </a:p>
                  </a:txBody>
                  <a:tcPr marL="0" marR="0" marB="0" marT="127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182880">
                <a:tc gridSpan="2" vMerge="1">
                  <a:txBody>
                    <a:bodyPr/>
                    <a:lstStyle/>
                    <a:p>
                      <a:pPr/>
                    </a:p>
                  </a:txBody>
                  <a:tcPr marL="0" marR="0" marB="0" marT="0">
                    <a:lnT w="12700">
                      <a:solidFill>
                        <a:srgbClr val="FFFFFF"/>
                      </a:solidFill>
                      <a:prstDash val="solid"/>
                    </a:lnT>
                  </a:tcPr>
                </a:tc>
                <a:tc hMerge="1" vMerge="1">
                  <a:txBody>
                    <a:bodyPr/>
                    <a:lstStyle/>
                    <a:p>
                      <a:pPr/>
                    </a:p>
                  </a:txBody>
                  <a:tcPr marL="0" marR="0" marB="0" marT="0"/>
                </a:tc>
                <a:tc gridSpan="3" vMerge="1">
                  <a:txBody>
                    <a:bodyPr/>
                    <a:lstStyle/>
                    <a:p>
                      <a:pPr/>
                    </a:p>
                  </a:txBody>
                  <a:tcPr marL="0" marR="0" marB="0" marT="0">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3" vMerge="1">
                  <a:txBody>
                    <a:bodyPr/>
                    <a:lstStyle/>
                    <a:p>
                      <a:pPr/>
                    </a:p>
                  </a:txBody>
                  <a:tcPr marL="0" marR="0" marB="0" marT="0">
                    <a:lnR w="12700">
                      <a:solidFill>
                        <a:srgbClr val="FFFFFF"/>
                      </a:solidFill>
                      <a:prstDash val="solid"/>
                    </a:lnR>
                    <a:lnT w="12700">
                      <a:solidFill>
                        <a:srgbClr val="FFFFFF"/>
                      </a:solidFill>
                      <a:prstDash val="solid"/>
                    </a:lnT>
                  </a:tcPr>
                </a:tc>
                <a:tc hMerge="1" vMerge="1">
                  <a:txBody>
                    <a:bodyPr/>
                    <a:lstStyle/>
                    <a:p>
                      <a:pPr/>
                    </a:p>
                  </a:txBody>
                  <a:tcPr marL="0" marR="0" marB="0" marT="0"/>
                </a:tc>
                <a:tc hMerge="1" vMerge="1">
                  <a:txBody>
                    <a:bodyPr/>
                    <a:lstStyle/>
                    <a:p>
                      <a:pPr/>
                    </a:p>
                  </a:txBody>
                  <a:tcPr marL="0" marR="0" marB="0" marT="0"/>
                </a:tc>
                <a:tc gridSpan="2">
                  <a:txBody>
                    <a:bodyPr/>
                    <a:lstStyle/>
                    <a:p>
                      <a:pPr>
                        <a:lnSpc>
                          <a:spcPct val="100000"/>
                        </a:lnSpc>
                      </a:pPr>
                      <a:endParaRPr sz="1000">
                        <a:latin typeface="Times New Roman"/>
                        <a:cs typeface="Times New Roman"/>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E6EC5"/>
                    </a:solidFill>
                  </a:tcPr>
                </a:tc>
                <a:tc hMerge="1">
                  <a:txBody>
                    <a:bodyPr/>
                    <a:lstStyle/>
                    <a:p>
                      <a:pPr/>
                    </a:p>
                  </a:txBody>
                  <a:tcPr marL="0" marR="0" marB="0" marT="0"/>
                </a:tc>
                <a:tc>
                  <a:txBody>
                    <a:bodyPr/>
                    <a:lstStyle/>
                    <a:p>
                      <a:pPr marL="69850">
                        <a:lnSpc>
                          <a:spcPts val="1340"/>
                        </a:lnSpc>
                      </a:pPr>
                      <a:r>
                        <a:rPr dirty="0" sz="1200" spc="-5">
                          <a:latin typeface="等线"/>
                          <a:cs typeface="等线"/>
                        </a:rPr>
                        <a:t>自定义变量</a:t>
                      </a:r>
                      <a:endParaRPr sz="1200">
                        <a:latin typeface="等线"/>
                        <a:cs typeface="等线"/>
                      </a:endParaRPr>
                    </a:p>
                  </a:txBody>
                  <a:tcPr marL="0" marR="0" marB="0" marT="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516636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35">
                <a:latin typeface="Tahoma"/>
                <a:cs typeface="Tahoma"/>
              </a:rPr>
              <a:t> </a:t>
            </a:r>
            <a:r>
              <a:rPr dirty="0" spc="-5">
                <a:solidFill>
                  <a:srgbClr val="0000CC"/>
                </a:solidFill>
              </a:rPr>
              <a:t>优化</a:t>
            </a:r>
            <a:r>
              <a:rPr dirty="0" spc="-10">
                <a:solidFill>
                  <a:srgbClr val="0000CC"/>
                </a:solidFill>
              </a:rPr>
              <a:t>：</a:t>
            </a:r>
            <a:r>
              <a:rPr dirty="0" spc="-10"/>
              <a:t>问题分类</a:t>
            </a:r>
          </a:p>
        </p:txBody>
      </p:sp>
      <p:pic>
        <p:nvPicPr>
          <p:cNvPr id="4" name="object 4"/>
          <p:cNvPicPr/>
          <p:nvPr/>
        </p:nvPicPr>
        <p:blipFill>
          <a:blip r:embed="rId2" cstate="print"/>
          <a:stretch>
            <a:fillRect/>
          </a:stretch>
        </p:blipFill>
        <p:spPr>
          <a:xfrm>
            <a:off x="541824" y="1365193"/>
            <a:ext cx="5634663" cy="4400423"/>
          </a:xfrm>
          <a:prstGeom prst="rect">
            <a:avLst/>
          </a:prstGeom>
        </p:spPr>
      </p:pic>
      <p:grpSp>
        <p:nvGrpSpPr>
          <p:cNvPr id="5" name="object 5"/>
          <p:cNvGrpSpPr/>
          <p:nvPr/>
        </p:nvGrpSpPr>
        <p:grpSpPr>
          <a:xfrm>
            <a:off x="6895875" y="1103375"/>
            <a:ext cx="5152390" cy="886460"/>
            <a:chOff x="6895875" y="1103375"/>
            <a:chExt cx="5152390" cy="886460"/>
          </a:xfrm>
        </p:grpSpPr>
        <p:pic>
          <p:nvPicPr>
            <p:cNvPr id="6" name="object 6"/>
            <p:cNvPicPr/>
            <p:nvPr/>
          </p:nvPicPr>
          <p:blipFill>
            <a:blip r:embed="rId3" cstate="print"/>
            <a:stretch>
              <a:fillRect/>
            </a:stretch>
          </p:blipFill>
          <p:spPr>
            <a:xfrm>
              <a:off x="6895875" y="1276659"/>
              <a:ext cx="3603964" cy="446889"/>
            </a:xfrm>
            <a:prstGeom prst="rect">
              <a:avLst/>
            </a:prstGeom>
          </p:spPr>
        </p:pic>
        <p:pic>
          <p:nvPicPr>
            <p:cNvPr id="7" name="object 7"/>
            <p:cNvPicPr/>
            <p:nvPr/>
          </p:nvPicPr>
          <p:blipFill>
            <a:blip r:embed="rId4" cstate="print"/>
            <a:stretch>
              <a:fillRect/>
            </a:stretch>
          </p:blipFill>
          <p:spPr>
            <a:xfrm>
              <a:off x="10204703" y="1114043"/>
              <a:ext cx="1488186" cy="875538"/>
            </a:xfrm>
            <a:prstGeom prst="rect">
              <a:avLst/>
            </a:prstGeom>
          </p:spPr>
        </p:pic>
        <p:pic>
          <p:nvPicPr>
            <p:cNvPr id="8" name="object 8"/>
            <p:cNvPicPr/>
            <p:nvPr/>
          </p:nvPicPr>
          <p:blipFill>
            <a:blip r:embed="rId5" cstate="print"/>
            <a:stretch>
              <a:fillRect/>
            </a:stretch>
          </p:blipFill>
          <p:spPr>
            <a:xfrm>
              <a:off x="11137391" y="1103375"/>
              <a:ext cx="910590" cy="875538"/>
            </a:xfrm>
            <a:prstGeom prst="rect">
              <a:avLst/>
            </a:prstGeom>
          </p:spPr>
        </p:pic>
      </p:grpSp>
      <p:grpSp>
        <p:nvGrpSpPr>
          <p:cNvPr id="9" name="object 9"/>
          <p:cNvGrpSpPr/>
          <p:nvPr/>
        </p:nvGrpSpPr>
        <p:grpSpPr>
          <a:xfrm>
            <a:off x="7362443" y="2875788"/>
            <a:ext cx="3977640" cy="1788160"/>
            <a:chOff x="7362443" y="2875788"/>
            <a:chExt cx="3977640" cy="1788160"/>
          </a:xfrm>
        </p:grpSpPr>
        <p:sp>
          <p:nvSpPr>
            <p:cNvPr id="10" name="object 10"/>
            <p:cNvSpPr/>
            <p:nvPr/>
          </p:nvSpPr>
          <p:spPr>
            <a:xfrm>
              <a:off x="7362443" y="2875788"/>
              <a:ext cx="3977640" cy="1788160"/>
            </a:xfrm>
            <a:custGeom>
              <a:avLst/>
              <a:gdLst/>
              <a:ahLst/>
              <a:cxnLst/>
              <a:rect l="l" t="t" r="r" b="b"/>
              <a:pathLst>
                <a:path w="3977640" h="1788160">
                  <a:moveTo>
                    <a:pt x="3977640" y="0"/>
                  </a:moveTo>
                  <a:lnTo>
                    <a:pt x="0" y="0"/>
                  </a:lnTo>
                  <a:lnTo>
                    <a:pt x="0" y="1787652"/>
                  </a:lnTo>
                  <a:lnTo>
                    <a:pt x="3977640" y="1787652"/>
                  </a:lnTo>
                  <a:lnTo>
                    <a:pt x="3977640" y="0"/>
                  </a:lnTo>
                  <a:close/>
                </a:path>
              </a:pathLst>
            </a:custGeom>
            <a:solidFill>
              <a:srgbClr val="C8F9FB"/>
            </a:solidFill>
          </p:spPr>
          <p:txBody>
            <a:bodyPr wrap="square" lIns="0" tIns="0" rIns="0" bIns="0" rtlCol="0"/>
            <a:lstStyle/>
            <a:p/>
          </p:txBody>
        </p:sp>
        <p:sp>
          <p:nvSpPr>
            <p:cNvPr id="11" name="object 11"/>
            <p:cNvSpPr/>
            <p:nvPr/>
          </p:nvSpPr>
          <p:spPr>
            <a:xfrm>
              <a:off x="8548751" y="3059937"/>
              <a:ext cx="979805" cy="643255"/>
            </a:xfrm>
            <a:custGeom>
              <a:avLst/>
              <a:gdLst/>
              <a:ahLst/>
              <a:cxnLst/>
              <a:rect l="l" t="t" r="r" b="b"/>
              <a:pathLst>
                <a:path w="979804" h="643254">
                  <a:moveTo>
                    <a:pt x="70612" y="439928"/>
                  </a:moveTo>
                  <a:lnTo>
                    <a:pt x="67564" y="431292"/>
                  </a:lnTo>
                  <a:lnTo>
                    <a:pt x="52197" y="436841"/>
                  </a:lnTo>
                  <a:lnTo>
                    <a:pt x="38735" y="444881"/>
                  </a:lnTo>
                  <a:lnTo>
                    <a:pt x="9855" y="483400"/>
                  </a:lnTo>
                  <a:lnTo>
                    <a:pt x="0" y="537210"/>
                  </a:lnTo>
                  <a:lnTo>
                    <a:pt x="1092" y="556666"/>
                  </a:lnTo>
                  <a:lnTo>
                    <a:pt x="17399" y="606044"/>
                  </a:lnTo>
                  <a:lnTo>
                    <a:pt x="52146" y="637476"/>
                  </a:lnTo>
                  <a:lnTo>
                    <a:pt x="67564" y="643001"/>
                  </a:lnTo>
                  <a:lnTo>
                    <a:pt x="70231" y="634492"/>
                  </a:lnTo>
                  <a:lnTo>
                    <a:pt x="58178" y="629094"/>
                  </a:lnTo>
                  <a:lnTo>
                    <a:pt x="47764" y="621626"/>
                  </a:lnTo>
                  <a:lnTo>
                    <a:pt x="26365" y="586930"/>
                  </a:lnTo>
                  <a:lnTo>
                    <a:pt x="19304" y="536067"/>
                  </a:lnTo>
                  <a:lnTo>
                    <a:pt x="20078" y="518020"/>
                  </a:lnTo>
                  <a:lnTo>
                    <a:pt x="31877" y="473468"/>
                  </a:lnTo>
                  <a:lnTo>
                    <a:pt x="58394" y="445249"/>
                  </a:lnTo>
                  <a:lnTo>
                    <a:pt x="70612" y="439928"/>
                  </a:lnTo>
                  <a:close/>
                </a:path>
                <a:path w="979804" h="643254">
                  <a:moveTo>
                    <a:pt x="496697" y="537210"/>
                  </a:moveTo>
                  <a:lnTo>
                    <a:pt x="486829" y="483400"/>
                  </a:lnTo>
                  <a:lnTo>
                    <a:pt x="457962" y="444881"/>
                  </a:lnTo>
                  <a:lnTo>
                    <a:pt x="429133" y="431292"/>
                  </a:lnTo>
                  <a:lnTo>
                    <a:pt x="426085" y="439928"/>
                  </a:lnTo>
                  <a:lnTo>
                    <a:pt x="438365" y="445249"/>
                  </a:lnTo>
                  <a:lnTo>
                    <a:pt x="448919" y="452602"/>
                  </a:lnTo>
                  <a:lnTo>
                    <a:pt x="470319" y="486727"/>
                  </a:lnTo>
                  <a:lnTo>
                    <a:pt x="477393" y="536067"/>
                  </a:lnTo>
                  <a:lnTo>
                    <a:pt x="476605" y="554736"/>
                  </a:lnTo>
                  <a:lnTo>
                    <a:pt x="464820" y="600456"/>
                  </a:lnTo>
                  <a:lnTo>
                    <a:pt x="438505" y="629094"/>
                  </a:lnTo>
                  <a:lnTo>
                    <a:pt x="426466" y="634492"/>
                  </a:lnTo>
                  <a:lnTo>
                    <a:pt x="429133" y="643001"/>
                  </a:lnTo>
                  <a:lnTo>
                    <a:pt x="469595" y="618998"/>
                  </a:lnTo>
                  <a:lnTo>
                    <a:pt x="492328" y="574636"/>
                  </a:lnTo>
                  <a:lnTo>
                    <a:pt x="495592" y="556666"/>
                  </a:lnTo>
                  <a:lnTo>
                    <a:pt x="496697" y="537210"/>
                  </a:lnTo>
                  <a:close/>
                </a:path>
                <a:path w="979804" h="643254">
                  <a:moveTo>
                    <a:pt x="552196" y="8636"/>
                  </a:moveTo>
                  <a:lnTo>
                    <a:pt x="549148" y="0"/>
                  </a:lnTo>
                  <a:lnTo>
                    <a:pt x="533781" y="5549"/>
                  </a:lnTo>
                  <a:lnTo>
                    <a:pt x="520319" y="13589"/>
                  </a:lnTo>
                  <a:lnTo>
                    <a:pt x="491439" y="52108"/>
                  </a:lnTo>
                  <a:lnTo>
                    <a:pt x="481584" y="105918"/>
                  </a:lnTo>
                  <a:lnTo>
                    <a:pt x="482676" y="125374"/>
                  </a:lnTo>
                  <a:lnTo>
                    <a:pt x="498983" y="174752"/>
                  </a:lnTo>
                  <a:lnTo>
                    <a:pt x="533730" y="206184"/>
                  </a:lnTo>
                  <a:lnTo>
                    <a:pt x="549148" y="211709"/>
                  </a:lnTo>
                  <a:lnTo>
                    <a:pt x="551815" y="203200"/>
                  </a:lnTo>
                  <a:lnTo>
                    <a:pt x="539762" y="197802"/>
                  </a:lnTo>
                  <a:lnTo>
                    <a:pt x="529348" y="190334"/>
                  </a:lnTo>
                  <a:lnTo>
                    <a:pt x="507949" y="155638"/>
                  </a:lnTo>
                  <a:lnTo>
                    <a:pt x="500888" y="104775"/>
                  </a:lnTo>
                  <a:lnTo>
                    <a:pt x="501662" y="86728"/>
                  </a:lnTo>
                  <a:lnTo>
                    <a:pt x="513461" y="42164"/>
                  </a:lnTo>
                  <a:lnTo>
                    <a:pt x="539978" y="13957"/>
                  </a:lnTo>
                  <a:lnTo>
                    <a:pt x="552196" y="8636"/>
                  </a:lnTo>
                  <a:close/>
                </a:path>
                <a:path w="979804" h="643254">
                  <a:moveTo>
                    <a:pt x="979805" y="105918"/>
                  </a:moveTo>
                  <a:lnTo>
                    <a:pt x="969937" y="52108"/>
                  </a:lnTo>
                  <a:lnTo>
                    <a:pt x="941070" y="13589"/>
                  </a:lnTo>
                  <a:lnTo>
                    <a:pt x="912241" y="0"/>
                  </a:lnTo>
                  <a:lnTo>
                    <a:pt x="909193" y="8636"/>
                  </a:lnTo>
                  <a:lnTo>
                    <a:pt x="921473" y="13957"/>
                  </a:lnTo>
                  <a:lnTo>
                    <a:pt x="932027" y="21310"/>
                  </a:lnTo>
                  <a:lnTo>
                    <a:pt x="953427" y="55435"/>
                  </a:lnTo>
                  <a:lnTo>
                    <a:pt x="960501" y="104775"/>
                  </a:lnTo>
                  <a:lnTo>
                    <a:pt x="959713" y="123444"/>
                  </a:lnTo>
                  <a:lnTo>
                    <a:pt x="947928" y="169164"/>
                  </a:lnTo>
                  <a:lnTo>
                    <a:pt x="921613" y="197802"/>
                  </a:lnTo>
                  <a:lnTo>
                    <a:pt x="909574" y="203200"/>
                  </a:lnTo>
                  <a:lnTo>
                    <a:pt x="912241" y="211709"/>
                  </a:lnTo>
                  <a:lnTo>
                    <a:pt x="952703" y="187706"/>
                  </a:lnTo>
                  <a:lnTo>
                    <a:pt x="975436" y="143344"/>
                  </a:lnTo>
                  <a:lnTo>
                    <a:pt x="978700" y="125374"/>
                  </a:lnTo>
                  <a:lnTo>
                    <a:pt x="979805" y="105918"/>
                  </a:lnTo>
                  <a:close/>
                </a:path>
              </a:pathLst>
            </a:custGeom>
            <a:solidFill>
              <a:srgbClr val="000000"/>
            </a:solidFill>
          </p:spPr>
          <p:txBody>
            <a:bodyPr wrap="square" lIns="0" tIns="0" rIns="0" bIns="0" rtlCol="0"/>
            <a:lstStyle/>
            <a:p/>
          </p:txBody>
        </p:sp>
      </p:grpSp>
      <p:sp>
        <p:nvSpPr>
          <p:cNvPr id="12" name="object 12"/>
          <p:cNvSpPr txBox="1"/>
          <p:nvPr/>
        </p:nvSpPr>
        <p:spPr>
          <a:xfrm>
            <a:off x="6895210" y="1251280"/>
            <a:ext cx="5047615" cy="4114800"/>
          </a:xfrm>
          <a:prstGeom prst="rect">
            <a:avLst/>
          </a:prstGeom>
        </p:spPr>
        <p:txBody>
          <a:bodyPr wrap="square" lIns="0" tIns="12065" rIns="0" bIns="0" rtlCol="0" vert="horz">
            <a:spAutoFit/>
          </a:bodyPr>
          <a:lstStyle/>
          <a:p>
            <a:pPr marL="38100">
              <a:lnSpc>
                <a:spcPct val="100000"/>
              </a:lnSpc>
              <a:spcBef>
                <a:spcPts val="95"/>
              </a:spcBef>
            </a:pPr>
            <a:r>
              <a:rPr dirty="0" sz="2800" spc="-10" b="1">
                <a:solidFill>
                  <a:srgbClr val="0000FF"/>
                </a:solidFill>
                <a:latin typeface="微软雅黑"/>
                <a:cs typeface="微软雅黑"/>
              </a:rPr>
              <a:t>混合整数非线性规划</a:t>
            </a:r>
            <a:r>
              <a:rPr dirty="0" sz="2800" spc="-15" b="1">
                <a:solidFill>
                  <a:srgbClr val="0000FF"/>
                </a:solidFill>
                <a:latin typeface="微软雅黑"/>
                <a:cs typeface="微软雅黑"/>
              </a:rPr>
              <a:t>（</a:t>
            </a:r>
            <a:r>
              <a:rPr dirty="0" sz="2800" spc="-15" b="0">
                <a:solidFill>
                  <a:srgbClr val="0000FF"/>
                </a:solidFill>
                <a:latin typeface="Calibri Light"/>
                <a:cs typeface="Calibri Light"/>
              </a:rPr>
              <a:t>MINLP</a:t>
            </a:r>
            <a:r>
              <a:rPr dirty="0" sz="2800" spc="-15" b="1">
                <a:solidFill>
                  <a:srgbClr val="0000FF"/>
                </a:solidFill>
                <a:latin typeface="微软雅黑"/>
                <a:cs typeface="微软雅黑"/>
              </a:rPr>
              <a:t>）</a:t>
            </a:r>
            <a:endParaRPr sz="2800">
              <a:latin typeface="微软雅黑"/>
              <a:cs typeface="微软雅黑"/>
            </a:endParaRPr>
          </a:p>
          <a:p>
            <a:pPr marL="165735">
              <a:lnSpc>
                <a:spcPct val="100000"/>
              </a:lnSpc>
              <a:spcBef>
                <a:spcPts val="2350"/>
              </a:spcBef>
            </a:pPr>
            <a:r>
              <a:rPr dirty="0" sz="2400" spc="-5">
                <a:latin typeface="黑体"/>
                <a:cs typeface="黑体"/>
              </a:rPr>
              <a:t>包含</a:t>
            </a:r>
            <a:r>
              <a:rPr dirty="0" sz="2400" spc="-5" b="1">
                <a:solidFill>
                  <a:srgbClr val="FF0000"/>
                </a:solidFill>
                <a:latin typeface="黑体"/>
                <a:cs typeface="黑体"/>
              </a:rPr>
              <a:t>连续</a:t>
            </a:r>
            <a:r>
              <a:rPr dirty="0" sz="2400" spc="-5">
                <a:latin typeface="黑体"/>
                <a:cs typeface="黑体"/>
              </a:rPr>
              <a:t>与</a:t>
            </a:r>
            <a:r>
              <a:rPr dirty="0" sz="2400" spc="-5" b="1">
                <a:solidFill>
                  <a:srgbClr val="FF0000"/>
                </a:solidFill>
                <a:latin typeface="黑体"/>
                <a:cs typeface="黑体"/>
              </a:rPr>
              <a:t>离散变</a:t>
            </a:r>
            <a:r>
              <a:rPr dirty="0" sz="2400" b="1">
                <a:solidFill>
                  <a:srgbClr val="FF0000"/>
                </a:solidFill>
                <a:latin typeface="黑体"/>
                <a:cs typeface="黑体"/>
              </a:rPr>
              <a:t>量</a:t>
            </a:r>
            <a:r>
              <a:rPr dirty="0" sz="2400" spc="-5">
                <a:latin typeface="黑体"/>
                <a:cs typeface="黑体"/>
              </a:rPr>
              <a:t>的</a:t>
            </a:r>
            <a:r>
              <a:rPr dirty="0" sz="2400" spc="-5" b="1">
                <a:solidFill>
                  <a:srgbClr val="FF0000"/>
                </a:solidFill>
                <a:latin typeface="黑体"/>
                <a:cs typeface="黑体"/>
              </a:rPr>
              <a:t>非线性</a:t>
            </a:r>
            <a:r>
              <a:rPr dirty="0" sz="2400">
                <a:latin typeface="黑体"/>
                <a:cs typeface="黑体"/>
              </a:rPr>
              <a:t>规划</a:t>
            </a:r>
            <a:endParaRPr sz="2400">
              <a:latin typeface="黑体"/>
              <a:cs typeface="黑体"/>
            </a:endParaRPr>
          </a:p>
          <a:p>
            <a:pPr marL="165735">
              <a:lnSpc>
                <a:spcPct val="100000"/>
              </a:lnSpc>
              <a:spcBef>
                <a:spcPts val="5"/>
              </a:spcBef>
            </a:pPr>
            <a:r>
              <a:rPr dirty="0" sz="2400">
                <a:latin typeface="黑体"/>
                <a:cs typeface="黑体"/>
              </a:rPr>
              <a:t>属于非凸优化问题</a:t>
            </a:r>
            <a:endParaRPr sz="2400">
              <a:latin typeface="黑体"/>
              <a:cs typeface="黑体"/>
            </a:endParaRPr>
          </a:p>
          <a:p>
            <a:pPr>
              <a:lnSpc>
                <a:spcPct val="100000"/>
              </a:lnSpc>
              <a:spcBef>
                <a:spcPts val="40"/>
              </a:spcBef>
            </a:pPr>
            <a:endParaRPr sz="1700">
              <a:latin typeface="黑体"/>
              <a:cs typeface="黑体"/>
            </a:endParaRPr>
          </a:p>
          <a:p>
            <a:pPr marL="611505">
              <a:lnSpc>
                <a:spcPct val="100000"/>
              </a:lnSpc>
            </a:pPr>
            <a:r>
              <a:rPr dirty="0" sz="1800" spc="110">
                <a:latin typeface="Cambria Math"/>
                <a:cs typeface="Cambria Math"/>
              </a:rPr>
              <a:t>𝑍</a:t>
            </a:r>
            <a:r>
              <a:rPr dirty="0" baseline="-14957" sz="1950" spc="165">
                <a:latin typeface="Cambria Math"/>
                <a:cs typeface="Cambria Math"/>
              </a:rPr>
              <a:t>�𝐼�L𝑃 </a:t>
            </a:r>
            <a:r>
              <a:rPr dirty="0" sz="1800">
                <a:latin typeface="Cambria Math"/>
                <a:cs typeface="Cambria Math"/>
              </a:rPr>
              <a:t>= 𝑚𝑖𝑛𝑓 </a:t>
            </a:r>
            <a:r>
              <a:rPr dirty="0" sz="1800" spc="30">
                <a:latin typeface="Cambria Math"/>
                <a:cs typeface="Cambria Math"/>
              </a:rPr>
              <a:t>𝑥, </a:t>
            </a:r>
            <a:r>
              <a:rPr dirty="0" sz="1800">
                <a:latin typeface="Cambria Math"/>
                <a:cs typeface="Cambria Math"/>
              </a:rPr>
              <a:t>𝑦</a:t>
            </a:r>
            <a:r>
              <a:rPr dirty="0" sz="1800" spc="155">
                <a:latin typeface="Cambria Math"/>
                <a:cs typeface="Cambria Math"/>
              </a:rPr>
              <a:t> </a:t>
            </a:r>
            <a:r>
              <a:rPr dirty="0" sz="1800">
                <a:latin typeface="Cambria Math"/>
                <a:cs typeface="Cambria Math"/>
              </a:rPr>
              <a:t>,</a:t>
            </a:r>
            <a:endParaRPr sz="1800">
              <a:latin typeface="Cambria Math"/>
              <a:cs typeface="Cambria Math"/>
            </a:endParaRPr>
          </a:p>
          <a:p>
            <a:pPr marL="675640">
              <a:lnSpc>
                <a:spcPct val="100000"/>
              </a:lnSpc>
              <a:spcBef>
                <a:spcPts val="1235"/>
              </a:spcBef>
              <a:tabLst>
                <a:tab pos="1390650" algn="l"/>
                <a:tab pos="1728470" algn="l"/>
                <a:tab pos="2234565" algn="l"/>
                <a:tab pos="3101975" algn="l"/>
              </a:tabLst>
            </a:pPr>
            <a:r>
              <a:rPr dirty="0" sz="1800" spc="20">
                <a:latin typeface="Cambria Math"/>
                <a:cs typeface="Cambria Math"/>
              </a:rPr>
              <a:t>𝑠.</a:t>
            </a:r>
            <a:r>
              <a:rPr dirty="0" sz="1800" spc="-95">
                <a:latin typeface="Cambria Math"/>
                <a:cs typeface="Cambria Math"/>
              </a:rPr>
              <a:t> </a:t>
            </a:r>
            <a:r>
              <a:rPr dirty="0" sz="1800" spc="20">
                <a:latin typeface="Cambria Math"/>
                <a:cs typeface="Cambria Math"/>
              </a:rPr>
              <a:t>𝑡.	</a:t>
            </a:r>
            <a:r>
              <a:rPr dirty="0" sz="1800" spc="45">
                <a:latin typeface="Cambria Math"/>
                <a:cs typeface="Cambria Math"/>
              </a:rPr>
              <a:t>𝑔</a:t>
            </a:r>
            <a:r>
              <a:rPr dirty="0" baseline="-14957" sz="1950" spc="67">
                <a:latin typeface="Cambria Math"/>
                <a:cs typeface="Cambria Math"/>
              </a:rPr>
              <a:t>𝑗	</a:t>
            </a:r>
            <a:r>
              <a:rPr dirty="0" sz="1800" spc="30">
                <a:latin typeface="Cambria Math"/>
                <a:cs typeface="Cambria Math"/>
              </a:rPr>
              <a:t>𝑥,</a:t>
            </a:r>
            <a:r>
              <a:rPr dirty="0" sz="1800" spc="-95">
                <a:latin typeface="Cambria Math"/>
                <a:cs typeface="Cambria Math"/>
              </a:rPr>
              <a:t> </a:t>
            </a:r>
            <a:r>
              <a:rPr dirty="0" sz="1800">
                <a:latin typeface="Cambria Math"/>
                <a:cs typeface="Cambria Math"/>
              </a:rPr>
              <a:t>𝑦	≤</a:t>
            </a:r>
            <a:r>
              <a:rPr dirty="0" sz="1800" spc="100">
                <a:latin typeface="Cambria Math"/>
                <a:cs typeface="Cambria Math"/>
              </a:rPr>
              <a:t> </a:t>
            </a:r>
            <a:r>
              <a:rPr dirty="0" sz="1800" spc="5">
                <a:latin typeface="Cambria Math"/>
                <a:cs typeface="Cambria Math"/>
              </a:rPr>
              <a:t>0,	</a:t>
            </a:r>
            <a:r>
              <a:rPr dirty="0" sz="1800">
                <a:latin typeface="Cambria Math"/>
                <a:cs typeface="Cambria Math"/>
              </a:rPr>
              <a:t>𝑗 = </a:t>
            </a:r>
            <a:r>
              <a:rPr dirty="0" sz="1800" spc="-5">
                <a:latin typeface="Cambria Math"/>
                <a:cs typeface="Cambria Math"/>
              </a:rPr>
              <a:t>1, </a:t>
            </a:r>
            <a:r>
              <a:rPr dirty="0" sz="1800">
                <a:latin typeface="Cambria Math"/>
                <a:cs typeface="Cambria Math"/>
              </a:rPr>
              <a:t>… ,</a:t>
            </a:r>
            <a:r>
              <a:rPr dirty="0" sz="1800" spc="-125">
                <a:latin typeface="Cambria Math"/>
                <a:cs typeface="Cambria Math"/>
              </a:rPr>
              <a:t> </a:t>
            </a:r>
            <a:r>
              <a:rPr dirty="0" sz="1800" spc="15">
                <a:latin typeface="Cambria Math"/>
                <a:cs typeface="Cambria Math"/>
              </a:rPr>
              <a:t>𝑚,</a:t>
            </a:r>
            <a:endParaRPr sz="1800">
              <a:latin typeface="Cambria Math"/>
              <a:cs typeface="Cambria Math"/>
            </a:endParaRPr>
          </a:p>
          <a:p>
            <a:pPr marL="2550160">
              <a:lnSpc>
                <a:spcPct val="100000"/>
              </a:lnSpc>
              <a:spcBef>
                <a:spcPts val="1175"/>
              </a:spcBef>
            </a:pPr>
            <a:r>
              <a:rPr dirty="0" sz="1800">
                <a:latin typeface="Cambria Math"/>
                <a:cs typeface="Cambria Math"/>
              </a:rPr>
              <a:t>𝑥  ∈ </a:t>
            </a:r>
            <a:r>
              <a:rPr dirty="0" sz="1800" spc="25">
                <a:latin typeface="Cambria Math"/>
                <a:cs typeface="Cambria Math"/>
              </a:rPr>
              <a:t>𝑋, </a:t>
            </a:r>
            <a:r>
              <a:rPr dirty="0" sz="1800">
                <a:latin typeface="Cambria Math"/>
                <a:cs typeface="Cambria Math"/>
              </a:rPr>
              <a:t>𝑦 ∈ 𝑌 ∩</a:t>
            </a:r>
            <a:r>
              <a:rPr dirty="0" sz="1800" spc="-55">
                <a:latin typeface="Cambria Math"/>
                <a:cs typeface="Cambria Math"/>
              </a:rPr>
              <a:t> </a:t>
            </a:r>
            <a:r>
              <a:rPr dirty="0" sz="1800" spc="80">
                <a:latin typeface="Cambria Math"/>
                <a:cs typeface="Cambria Math"/>
              </a:rPr>
              <a:t>Ζ</a:t>
            </a:r>
            <a:r>
              <a:rPr dirty="0" baseline="27777" sz="1950" spc="120">
                <a:latin typeface="Cambria Math"/>
                <a:cs typeface="Cambria Math"/>
              </a:rPr>
              <a:t>𝑝</a:t>
            </a:r>
            <a:endParaRPr baseline="27777" sz="1950">
              <a:latin typeface="Cambria Math"/>
              <a:cs typeface="Cambria Math"/>
            </a:endParaRPr>
          </a:p>
          <a:p>
            <a:pPr algn="ctr" marR="123825">
              <a:lnSpc>
                <a:spcPct val="100000"/>
              </a:lnSpc>
              <a:spcBef>
                <a:spcPts val="1085"/>
              </a:spcBef>
            </a:pPr>
            <a:r>
              <a:rPr dirty="0" sz="1800" spc="15">
                <a:latin typeface="宋体"/>
                <a:cs typeface="宋体"/>
              </a:rPr>
              <a:t>（</a:t>
            </a:r>
            <a:r>
              <a:rPr dirty="0" sz="1800" spc="15">
                <a:latin typeface="Cambria Math"/>
                <a:cs typeface="Cambria Math"/>
              </a:rPr>
              <a:t>𝑥:</a:t>
            </a:r>
            <a:r>
              <a:rPr dirty="0" sz="1800" spc="-100">
                <a:latin typeface="Cambria Math"/>
                <a:cs typeface="Cambria Math"/>
              </a:rPr>
              <a:t> </a:t>
            </a:r>
            <a:r>
              <a:rPr dirty="0" sz="1800">
                <a:latin typeface="宋体"/>
                <a:cs typeface="宋体"/>
              </a:rPr>
              <a:t>连续变量</a:t>
            </a:r>
            <a:r>
              <a:rPr dirty="0" sz="1800">
                <a:latin typeface="Cambria Math"/>
                <a:cs typeface="Cambria Math"/>
              </a:rPr>
              <a:t>,</a:t>
            </a:r>
            <a:r>
              <a:rPr dirty="0" sz="1800" spc="-95">
                <a:latin typeface="Cambria Math"/>
                <a:cs typeface="Cambria Math"/>
              </a:rPr>
              <a:t> </a:t>
            </a:r>
            <a:r>
              <a:rPr dirty="0" sz="1800">
                <a:latin typeface="Cambria Math"/>
                <a:cs typeface="Cambria Math"/>
              </a:rPr>
              <a:t>y:</a:t>
            </a:r>
            <a:r>
              <a:rPr dirty="0" sz="1800" spc="-90">
                <a:latin typeface="Cambria Math"/>
                <a:cs typeface="Cambria Math"/>
              </a:rPr>
              <a:t> </a:t>
            </a:r>
            <a:r>
              <a:rPr dirty="0" sz="1800">
                <a:latin typeface="宋体"/>
                <a:cs typeface="宋体"/>
              </a:rPr>
              <a:t>离散变量）</a:t>
            </a:r>
            <a:endParaRPr sz="1800">
              <a:latin typeface="宋体"/>
              <a:cs typeface="宋体"/>
            </a:endParaRPr>
          </a:p>
          <a:p>
            <a:pPr>
              <a:lnSpc>
                <a:spcPct val="100000"/>
              </a:lnSpc>
              <a:spcBef>
                <a:spcPts val="35"/>
              </a:spcBef>
            </a:pPr>
            <a:endParaRPr sz="2700">
              <a:latin typeface="宋体"/>
              <a:cs typeface="宋体"/>
            </a:endParaRPr>
          </a:p>
          <a:p>
            <a:pPr marL="283845">
              <a:lnSpc>
                <a:spcPct val="100000"/>
              </a:lnSpc>
            </a:pPr>
            <a:r>
              <a:rPr dirty="0" sz="2400">
                <a:latin typeface="黑体"/>
                <a:cs typeface="黑体"/>
              </a:rPr>
              <a:t>被Jon</a:t>
            </a:r>
            <a:r>
              <a:rPr dirty="0" sz="2400" spc="-80">
                <a:latin typeface="黑体"/>
                <a:cs typeface="黑体"/>
              </a:rPr>
              <a:t> </a:t>
            </a:r>
            <a:r>
              <a:rPr dirty="0" sz="2400">
                <a:latin typeface="黑体"/>
                <a:cs typeface="黑体"/>
              </a:rPr>
              <a:t>Lee誉为所有</a:t>
            </a:r>
            <a:r>
              <a:rPr dirty="0" sz="2400" b="1">
                <a:solidFill>
                  <a:srgbClr val="FF0000"/>
                </a:solidFill>
                <a:latin typeface="黑体"/>
                <a:cs typeface="黑体"/>
              </a:rPr>
              <a:t>确定性规划之母</a:t>
            </a:r>
            <a:endParaRPr sz="2400">
              <a:latin typeface="黑体"/>
              <a:cs typeface="黑体"/>
            </a:endParaRPr>
          </a:p>
        </p:txBody>
      </p:sp>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p:nvPr/>
        </p:nvSpPr>
        <p:spPr>
          <a:xfrm>
            <a:off x="1780413" y="170510"/>
            <a:ext cx="5166360"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2.6.3</a:t>
            </a:r>
            <a:r>
              <a:rPr dirty="0" sz="4000" spc="1135" b="1">
                <a:solidFill>
                  <a:srgbClr val="1556AD"/>
                </a:solidFill>
                <a:latin typeface="Tahoma"/>
                <a:cs typeface="Tahoma"/>
              </a:rPr>
              <a:t> </a:t>
            </a:r>
            <a:r>
              <a:rPr dirty="0" sz="4000" spc="-5" b="1">
                <a:solidFill>
                  <a:srgbClr val="0000CC"/>
                </a:solidFill>
                <a:latin typeface="等线"/>
                <a:cs typeface="等线"/>
              </a:rPr>
              <a:t>优化</a:t>
            </a:r>
            <a:r>
              <a:rPr dirty="0" sz="4000" spc="-10" b="1">
                <a:solidFill>
                  <a:srgbClr val="0000CC"/>
                </a:solidFill>
                <a:latin typeface="等线"/>
                <a:cs typeface="等线"/>
              </a:rPr>
              <a:t>：</a:t>
            </a:r>
            <a:r>
              <a:rPr dirty="0" sz="4000" spc="-10" b="1">
                <a:solidFill>
                  <a:srgbClr val="1556AD"/>
                </a:solidFill>
                <a:latin typeface="等线"/>
                <a:cs typeface="等线"/>
              </a:rPr>
              <a:t>问题分类</a:t>
            </a:r>
            <a:endParaRPr sz="4000">
              <a:latin typeface="等线"/>
              <a:cs typeface="等线"/>
            </a:endParaRPr>
          </a:p>
        </p:txBody>
      </p:sp>
      <p:pic>
        <p:nvPicPr>
          <p:cNvPr id="4" name="object 4"/>
          <p:cNvPicPr/>
          <p:nvPr/>
        </p:nvPicPr>
        <p:blipFill>
          <a:blip r:embed="rId2" cstate="print"/>
          <a:stretch>
            <a:fillRect/>
          </a:stretch>
        </p:blipFill>
        <p:spPr>
          <a:xfrm>
            <a:off x="541824" y="1365193"/>
            <a:ext cx="5634663" cy="4400423"/>
          </a:xfrm>
          <a:prstGeom prst="rect">
            <a:avLst/>
          </a:prstGeom>
        </p:spPr>
      </p:pic>
      <p:pic>
        <p:nvPicPr>
          <p:cNvPr id="5" name="object 5"/>
          <p:cNvPicPr/>
          <p:nvPr/>
        </p:nvPicPr>
        <p:blipFill>
          <a:blip r:embed="rId3" cstate="print"/>
          <a:stretch>
            <a:fillRect/>
          </a:stretch>
        </p:blipFill>
        <p:spPr>
          <a:xfrm>
            <a:off x="7438602" y="1276659"/>
            <a:ext cx="3762113" cy="446889"/>
          </a:xfrm>
          <a:prstGeom prst="rect">
            <a:avLst/>
          </a:prstGeom>
        </p:spPr>
      </p:pic>
      <p:sp>
        <p:nvSpPr>
          <p:cNvPr id="6" name="object 6"/>
          <p:cNvSpPr txBox="1"/>
          <p:nvPr/>
        </p:nvSpPr>
        <p:spPr>
          <a:xfrm>
            <a:off x="7463790" y="1251280"/>
            <a:ext cx="3935095" cy="452120"/>
          </a:xfrm>
          <a:prstGeom prst="rect">
            <a:avLst/>
          </a:prstGeom>
        </p:spPr>
        <p:txBody>
          <a:bodyPr wrap="square" lIns="0" tIns="12065" rIns="0" bIns="0" rtlCol="0" vert="horz">
            <a:spAutoFit/>
          </a:bodyPr>
          <a:lstStyle/>
          <a:p>
            <a:pPr marL="12700">
              <a:lnSpc>
                <a:spcPct val="100000"/>
              </a:lnSpc>
              <a:spcBef>
                <a:spcPts val="95"/>
              </a:spcBef>
            </a:pPr>
            <a:r>
              <a:rPr dirty="0" sz="2800" spc="-5" b="1">
                <a:solidFill>
                  <a:srgbClr val="0000FF"/>
                </a:solidFill>
                <a:latin typeface="微软雅黑"/>
                <a:cs typeface="微软雅黑"/>
              </a:rPr>
              <a:t>黑盒优化（无梯度优化）</a:t>
            </a:r>
            <a:endParaRPr sz="2800">
              <a:latin typeface="微软雅黑"/>
              <a:cs typeface="微软雅黑"/>
            </a:endParaRPr>
          </a:p>
        </p:txBody>
      </p:sp>
      <p:grpSp>
        <p:nvGrpSpPr>
          <p:cNvPr id="7" name="object 7"/>
          <p:cNvGrpSpPr/>
          <p:nvPr/>
        </p:nvGrpSpPr>
        <p:grpSpPr>
          <a:xfrm>
            <a:off x="7101839" y="1831848"/>
            <a:ext cx="4283710" cy="2672080"/>
            <a:chOff x="7101839" y="1831848"/>
            <a:chExt cx="4283710" cy="2672080"/>
          </a:xfrm>
        </p:grpSpPr>
        <p:pic>
          <p:nvPicPr>
            <p:cNvPr id="8" name="object 8"/>
            <p:cNvPicPr/>
            <p:nvPr/>
          </p:nvPicPr>
          <p:blipFill>
            <a:blip r:embed="rId4" cstate="print"/>
            <a:stretch>
              <a:fillRect/>
            </a:stretch>
          </p:blipFill>
          <p:spPr>
            <a:xfrm>
              <a:off x="7140381" y="3254464"/>
              <a:ext cx="4244997" cy="1249033"/>
            </a:xfrm>
            <a:prstGeom prst="rect">
              <a:avLst/>
            </a:prstGeom>
          </p:spPr>
        </p:pic>
        <p:pic>
          <p:nvPicPr>
            <p:cNvPr id="9" name="object 9"/>
            <p:cNvPicPr/>
            <p:nvPr/>
          </p:nvPicPr>
          <p:blipFill>
            <a:blip r:embed="rId5" cstate="print"/>
            <a:stretch>
              <a:fillRect/>
            </a:stretch>
          </p:blipFill>
          <p:spPr>
            <a:xfrm>
              <a:off x="8312431" y="1831848"/>
              <a:ext cx="1620482" cy="1392936"/>
            </a:xfrm>
            <a:prstGeom prst="rect">
              <a:avLst/>
            </a:prstGeom>
          </p:spPr>
        </p:pic>
        <p:pic>
          <p:nvPicPr>
            <p:cNvPr id="10" name="object 10"/>
            <p:cNvPicPr/>
            <p:nvPr/>
          </p:nvPicPr>
          <p:blipFill>
            <a:blip r:embed="rId6" cstate="print"/>
            <a:stretch>
              <a:fillRect/>
            </a:stretch>
          </p:blipFill>
          <p:spPr>
            <a:xfrm>
              <a:off x="7101839" y="3047998"/>
              <a:ext cx="1054909" cy="536449"/>
            </a:xfrm>
            <a:prstGeom prst="rect">
              <a:avLst/>
            </a:prstGeom>
          </p:spPr>
        </p:pic>
        <p:pic>
          <p:nvPicPr>
            <p:cNvPr id="11" name="object 11"/>
            <p:cNvPicPr/>
            <p:nvPr/>
          </p:nvPicPr>
          <p:blipFill>
            <a:blip r:embed="rId7" cstate="print"/>
            <a:stretch>
              <a:fillRect/>
            </a:stretch>
          </p:blipFill>
          <p:spPr>
            <a:xfrm>
              <a:off x="10507979" y="2909316"/>
              <a:ext cx="822959" cy="623315"/>
            </a:xfrm>
            <a:prstGeom prst="rect">
              <a:avLst/>
            </a:prstGeom>
          </p:spPr>
        </p:pic>
      </p:grpSp>
      <p:pic>
        <p:nvPicPr>
          <p:cNvPr id="12" name="object 12"/>
          <p:cNvPicPr/>
          <p:nvPr/>
        </p:nvPicPr>
        <p:blipFill>
          <a:blip r:embed="rId8" cstate="print"/>
          <a:stretch>
            <a:fillRect/>
          </a:stretch>
        </p:blipFill>
        <p:spPr>
          <a:xfrm>
            <a:off x="7874562" y="4585835"/>
            <a:ext cx="2967111" cy="1863662"/>
          </a:xfrm>
          <a:prstGeom prst="rect">
            <a:avLst/>
          </a:prstGeom>
        </p:spPr>
      </p:pic>
      <p:sp>
        <p:nvSpPr>
          <p:cNvPr id="13" name="object 13"/>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14" name="object 14"/>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98812" y="5052344"/>
            <a:ext cx="2669415" cy="1465803"/>
          </a:xfrm>
          <a:prstGeom prst="rect">
            <a:avLst/>
          </a:prstGeom>
        </p:spPr>
      </p:pic>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txBox="1">
            <a:spLocks noGrp="1"/>
          </p:cNvSpPr>
          <p:nvPr>
            <p:ph type="title"/>
          </p:nvPr>
        </p:nvSpPr>
        <p:spPr>
          <a:xfrm>
            <a:off x="1780413" y="170510"/>
            <a:ext cx="719645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45">
                <a:latin typeface="Tahoma"/>
                <a:cs typeface="Tahoma"/>
              </a:rPr>
              <a:t> </a:t>
            </a:r>
            <a:r>
              <a:rPr dirty="0" spc="-5">
                <a:solidFill>
                  <a:srgbClr val="0000CC"/>
                </a:solidFill>
              </a:rPr>
              <a:t>优化</a:t>
            </a:r>
            <a:r>
              <a:rPr dirty="0" spc="-10">
                <a:solidFill>
                  <a:srgbClr val="0000CC"/>
                </a:solidFill>
              </a:rPr>
              <a:t>：</a:t>
            </a:r>
            <a:r>
              <a:rPr dirty="0" spc="-10"/>
              <a:t>模型的构建与求解</a:t>
            </a:r>
          </a:p>
        </p:txBody>
      </p:sp>
      <p:grpSp>
        <p:nvGrpSpPr>
          <p:cNvPr id="5" name="object 5"/>
          <p:cNvGrpSpPr/>
          <p:nvPr/>
        </p:nvGrpSpPr>
        <p:grpSpPr>
          <a:xfrm>
            <a:off x="800100" y="1911095"/>
            <a:ext cx="6326505" cy="1727200"/>
            <a:chOff x="800100" y="1911095"/>
            <a:chExt cx="6326505" cy="1727200"/>
          </a:xfrm>
        </p:grpSpPr>
        <p:pic>
          <p:nvPicPr>
            <p:cNvPr id="6" name="object 6"/>
            <p:cNvPicPr/>
            <p:nvPr/>
          </p:nvPicPr>
          <p:blipFill>
            <a:blip r:embed="rId3" cstate="print"/>
            <a:stretch>
              <a:fillRect/>
            </a:stretch>
          </p:blipFill>
          <p:spPr>
            <a:xfrm>
              <a:off x="800100" y="1911095"/>
              <a:ext cx="2496312" cy="1642872"/>
            </a:xfrm>
            <a:prstGeom prst="rect">
              <a:avLst/>
            </a:prstGeom>
          </p:spPr>
        </p:pic>
        <p:sp>
          <p:nvSpPr>
            <p:cNvPr id="7" name="object 7"/>
            <p:cNvSpPr/>
            <p:nvPr/>
          </p:nvSpPr>
          <p:spPr>
            <a:xfrm>
              <a:off x="3537204" y="2558795"/>
              <a:ext cx="411480" cy="346075"/>
            </a:xfrm>
            <a:custGeom>
              <a:avLst/>
              <a:gdLst/>
              <a:ahLst/>
              <a:cxnLst/>
              <a:rect l="l" t="t" r="r" b="b"/>
              <a:pathLst>
                <a:path w="411479" h="346075">
                  <a:moveTo>
                    <a:pt x="238506" y="0"/>
                  </a:moveTo>
                  <a:lnTo>
                    <a:pt x="238506" y="86487"/>
                  </a:lnTo>
                  <a:lnTo>
                    <a:pt x="0" y="86487"/>
                  </a:lnTo>
                  <a:lnTo>
                    <a:pt x="0" y="259461"/>
                  </a:lnTo>
                  <a:lnTo>
                    <a:pt x="238506" y="259461"/>
                  </a:lnTo>
                  <a:lnTo>
                    <a:pt x="238506" y="345948"/>
                  </a:lnTo>
                  <a:lnTo>
                    <a:pt x="411480" y="172974"/>
                  </a:lnTo>
                  <a:lnTo>
                    <a:pt x="238506" y="0"/>
                  </a:lnTo>
                  <a:close/>
                </a:path>
              </a:pathLst>
            </a:custGeom>
            <a:solidFill>
              <a:srgbClr val="7BC961"/>
            </a:solidFill>
          </p:spPr>
          <p:txBody>
            <a:bodyPr wrap="square" lIns="0" tIns="0" rIns="0" bIns="0" rtlCol="0"/>
            <a:lstStyle/>
            <a:p/>
          </p:txBody>
        </p:sp>
        <p:sp>
          <p:nvSpPr>
            <p:cNvPr id="8" name="object 8"/>
            <p:cNvSpPr/>
            <p:nvPr/>
          </p:nvSpPr>
          <p:spPr>
            <a:xfrm>
              <a:off x="3537204" y="2558795"/>
              <a:ext cx="411480" cy="346075"/>
            </a:xfrm>
            <a:custGeom>
              <a:avLst/>
              <a:gdLst/>
              <a:ahLst/>
              <a:cxnLst/>
              <a:rect l="l" t="t" r="r" b="b"/>
              <a:pathLst>
                <a:path w="411479" h="346075">
                  <a:moveTo>
                    <a:pt x="0" y="86487"/>
                  </a:moveTo>
                  <a:lnTo>
                    <a:pt x="238506" y="86487"/>
                  </a:lnTo>
                  <a:lnTo>
                    <a:pt x="238506" y="0"/>
                  </a:lnTo>
                  <a:lnTo>
                    <a:pt x="411480" y="172974"/>
                  </a:lnTo>
                  <a:lnTo>
                    <a:pt x="238506" y="345948"/>
                  </a:lnTo>
                  <a:lnTo>
                    <a:pt x="238506" y="259461"/>
                  </a:lnTo>
                  <a:lnTo>
                    <a:pt x="0" y="259461"/>
                  </a:lnTo>
                  <a:lnTo>
                    <a:pt x="0" y="86487"/>
                  </a:lnTo>
                  <a:close/>
                </a:path>
              </a:pathLst>
            </a:custGeom>
            <a:ln w="12192">
              <a:solidFill>
                <a:srgbClr val="589346"/>
              </a:solidFill>
            </a:ln>
          </p:spPr>
          <p:txBody>
            <a:bodyPr wrap="square" lIns="0" tIns="0" rIns="0" bIns="0" rtlCol="0"/>
            <a:lstStyle/>
            <a:p/>
          </p:txBody>
        </p:sp>
        <p:pic>
          <p:nvPicPr>
            <p:cNvPr id="9" name="object 9"/>
            <p:cNvPicPr/>
            <p:nvPr/>
          </p:nvPicPr>
          <p:blipFill>
            <a:blip r:embed="rId4" cstate="print"/>
            <a:stretch>
              <a:fillRect/>
            </a:stretch>
          </p:blipFill>
          <p:spPr>
            <a:xfrm>
              <a:off x="3948683" y="1911095"/>
              <a:ext cx="2520695" cy="1726691"/>
            </a:xfrm>
            <a:prstGeom prst="rect">
              <a:avLst/>
            </a:prstGeom>
          </p:spPr>
        </p:pic>
        <p:pic>
          <p:nvPicPr>
            <p:cNvPr id="10" name="object 10"/>
            <p:cNvPicPr/>
            <p:nvPr/>
          </p:nvPicPr>
          <p:blipFill>
            <a:blip r:embed="rId5" cstate="print"/>
            <a:stretch>
              <a:fillRect/>
            </a:stretch>
          </p:blipFill>
          <p:spPr>
            <a:xfrm>
              <a:off x="3304032" y="2118359"/>
              <a:ext cx="887730" cy="595122"/>
            </a:xfrm>
            <a:prstGeom prst="rect">
              <a:avLst/>
            </a:prstGeom>
          </p:spPr>
        </p:pic>
        <p:sp>
          <p:nvSpPr>
            <p:cNvPr id="11" name="object 11"/>
            <p:cNvSpPr/>
            <p:nvPr/>
          </p:nvSpPr>
          <p:spPr>
            <a:xfrm>
              <a:off x="6710171" y="2558795"/>
              <a:ext cx="410209" cy="346075"/>
            </a:xfrm>
            <a:custGeom>
              <a:avLst/>
              <a:gdLst/>
              <a:ahLst/>
              <a:cxnLst/>
              <a:rect l="l" t="t" r="r" b="b"/>
              <a:pathLst>
                <a:path w="410209" h="346075">
                  <a:moveTo>
                    <a:pt x="236981" y="0"/>
                  </a:moveTo>
                  <a:lnTo>
                    <a:pt x="236981" y="86487"/>
                  </a:lnTo>
                  <a:lnTo>
                    <a:pt x="0" y="86487"/>
                  </a:lnTo>
                  <a:lnTo>
                    <a:pt x="0" y="259461"/>
                  </a:lnTo>
                  <a:lnTo>
                    <a:pt x="236981" y="259461"/>
                  </a:lnTo>
                  <a:lnTo>
                    <a:pt x="236981" y="345948"/>
                  </a:lnTo>
                  <a:lnTo>
                    <a:pt x="409955" y="172974"/>
                  </a:lnTo>
                  <a:lnTo>
                    <a:pt x="236981" y="0"/>
                  </a:lnTo>
                  <a:close/>
                </a:path>
              </a:pathLst>
            </a:custGeom>
            <a:solidFill>
              <a:srgbClr val="7BC961"/>
            </a:solidFill>
          </p:spPr>
          <p:txBody>
            <a:bodyPr wrap="square" lIns="0" tIns="0" rIns="0" bIns="0" rtlCol="0"/>
            <a:lstStyle/>
            <a:p/>
          </p:txBody>
        </p:sp>
        <p:sp>
          <p:nvSpPr>
            <p:cNvPr id="12" name="object 12"/>
            <p:cNvSpPr/>
            <p:nvPr/>
          </p:nvSpPr>
          <p:spPr>
            <a:xfrm>
              <a:off x="6710171" y="2558795"/>
              <a:ext cx="410209" cy="346075"/>
            </a:xfrm>
            <a:custGeom>
              <a:avLst/>
              <a:gdLst/>
              <a:ahLst/>
              <a:cxnLst/>
              <a:rect l="l" t="t" r="r" b="b"/>
              <a:pathLst>
                <a:path w="410209" h="346075">
                  <a:moveTo>
                    <a:pt x="0" y="86487"/>
                  </a:moveTo>
                  <a:lnTo>
                    <a:pt x="236981" y="86487"/>
                  </a:lnTo>
                  <a:lnTo>
                    <a:pt x="236981" y="0"/>
                  </a:lnTo>
                  <a:lnTo>
                    <a:pt x="409955" y="172974"/>
                  </a:lnTo>
                  <a:lnTo>
                    <a:pt x="236981" y="345948"/>
                  </a:lnTo>
                  <a:lnTo>
                    <a:pt x="236981" y="259461"/>
                  </a:lnTo>
                  <a:lnTo>
                    <a:pt x="0" y="259461"/>
                  </a:lnTo>
                  <a:lnTo>
                    <a:pt x="0" y="86487"/>
                  </a:lnTo>
                  <a:close/>
                </a:path>
              </a:pathLst>
            </a:custGeom>
            <a:ln w="12192">
              <a:solidFill>
                <a:srgbClr val="589346"/>
              </a:solidFill>
            </a:ln>
          </p:spPr>
          <p:txBody>
            <a:bodyPr wrap="square" lIns="0" tIns="0" rIns="0" bIns="0" rtlCol="0"/>
            <a:lstStyle/>
            <a:p/>
          </p:txBody>
        </p:sp>
      </p:grpSp>
      <p:sp>
        <p:nvSpPr>
          <p:cNvPr id="13" name="object 13"/>
          <p:cNvSpPr/>
          <p:nvPr/>
        </p:nvSpPr>
        <p:spPr>
          <a:xfrm>
            <a:off x="9232645" y="2259202"/>
            <a:ext cx="278765" cy="212090"/>
          </a:xfrm>
          <a:custGeom>
            <a:avLst/>
            <a:gdLst/>
            <a:ahLst/>
            <a:cxnLst/>
            <a:rect l="l" t="t" r="r" b="b"/>
            <a:pathLst>
              <a:path w="278765" h="212089">
                <a:moveTo>
                  <a:pt x="211200" y="0"/>
                </a:moveTo>
                <a:lnTo>
                  <a:pt x="208152" y="8636"/>
                </a:lnTo>
                <a:lnTo>
                  <a:pt x="220438" y="13946"/>
                </a:lnTo>
                <a:lnTo>
                  <a:pt x="230997" y="21304"/>
                </a:lnTo>
                <a:lnTo>
                  <a:pt x="252388" y="55429"/>
                </a:lnTo>
                <a:lnTo>
                  <a:pt x="259460" y="104775"/>
                </a:lnTo>
                <a:lnTo>
                  <a:pt x="258675" y="123444"/>
                </a:lnTo>
                <a:lnTo>
                  <a:pt x="246887" y="169163"/>
                </a:lnTo>
                <a:lnTo>
                  <a:pt x="220581" y="197792"/>
                </a:lnTo>
                <a:lnTo>
                  <a:pt x="208533" y="203200"/>
                </a:lnTo>
                <a:lnTo>
                  <a:pt x="211200" y="211709"/>
                </a:lnTo>
                <a:lnTo>
                  <a:pt x="251670" y="187705"/>
                </a:lnTo>
                <a:lnTo>
                  <a:pt x="274399" y="143335"/>
                </a:lnTo>
                <a:lnTo>
                  <a:pt x="278764" y="105918"/>
                </a:lnTo>
                <a:lnTo>
                  <a:pt x="277669" y="86536"/>
                </a:lnTo>
                <a:lnTo>
                  <a:pt x="261238" y="37084"/>
                </a:lnTo>
                <a:lnTo>
                  <a:pt x="226556" y="5544"/>
                </a:lnTo>
                <a:lnTo>
                  <a:pt x="211200" y="0"/>
                </a:lnTo>
                <a:close/>
              </a:path>
              <a:path w="278765" h="212089">
                <a:moveTo>
                  <a:pt x="67563" y="0"/>
                </a:moveTo>
                <a:lnTo>
                  <a:pt x="27166" y="24110"/>
                </a:lnTo>
                <a:lnTo>
                  <a:pt x="4381" y="68595"/>
                </a:lnTo>
                <a:lnTo>
                  <a:pt x="0" y="105918"/>
                </a:lnTo>
                <a:lnTo>
                  <a:pt x="1093" y="125370"/>
                </a:lnTo>
                <a:lnTo>
                  <a:pt x="17399" y="174751"/>
                </a:lnTo>
                <a:lnTo>
                  <a:pt x="52153" y="206184"/>
                </a:lnTo>
                <a:lnTo>
                  <a:pt x="67563" y="211709"/>
                </a:lnTo>
                <a:lnTo>
                  <a:pt x="70230" y="203200"/>
                </a:lnTo>
                <a:lnTo>
                  <a:pt x="58183" y="197792"/>
                </a:lnTo>
                <a:lnTo>
                  <a:pt x="47767" y="190325"/>
                </a:lnTo>
                <a:lnTo>
                  <a:pt x="26376" y="155638"/>
                </a:lnTo>
                <a:lnTo>
                  <a:pt x="19303" y="104775"/>
                </a:lnTo>
                <a:lnTo>
                  <a:pt x="20089" y="86723"/>
                </a:lnTo>
                <a:lnTo>
                  <a:pt x="31876" y="42163"/>
                </a:lnTo>
                <a:lnTo>
                  <a:pt x="58398" y="13946"/>
                </a:lnTo>
                <a:lnTo>
                  <a:pt x="70611" y="8636"/>
                </a:lnTo>
                <a:lnTo>
                  <a:pt x="67563" y="0"/>
                </a:lnTo>
                <a:close/>
              </a:path>
            </a:pathLst>
          </a:custGeom>
          <a:solidFill>
            <a:srgbClr val="000000"/>
          </a:solidFill>
        </p:spPr>
        <p:txBody>
          <a:bodyPr wrap="square" lIns="0" tIns="0" rIns="0" bIns="0" rtlCol="0"/>
          <a:lstStyle/>
          <a:p/>
        </p:txBody>
      </p:sp>
      <p:sp>
        <p:nvSpPr>
          <p:cNvPr id="14" name="object 14"/>
          <p:cNvSpPr/>
          <p:nvPr/>
        </p:nvSpPr>
        <p:spPr>
          <a:xfrm>
            <a:off x="8459978" y="2612770"/>
            <a:ext cx="278765" cy="212090"/>
          </a:xfrm>
          <a:custGeom>
            <a:avLst/>
            <a:gdLst/>
            <a:ahLst/>
            <a:cxnLst/>
            <a:rect l="l" t="t" r="r" b="b"/>
            <a:pathLst>
              <a:path w="278765" h="212089">
                <a:moveTo>
                  <a:pt x="211200" y="0"/>
                </a:moveTo>
                <a:lnTo>
                  <a:pt x="208152" y="8636"/>
                </a:lnTo>
                <a:lnTo>
                  <a:pt x="220438" y="13946"/>
                </a:lnTo>
                <a:lnTo>
                  <a:pt x="230997" y="21304"/>
                </a:lnTo>
                <a:lnTo>
                  <a:pt x="252388" y="55429"/>
                </a:lnTo>
                <a:lnTo>
                  <a:pt x="259461" y="104775"/>
                </a:lnTo>
                <a:lnTo>
                  <a:pt x="258675" y="123444"/>
                </a:lnTo>
                <a:lnTo>
                  <a:pt x="246888" y="169163"/>
                </a:lnTo>
                <a:lnTo>
                  <a:pt x="220581" y="197792"/>
                </a:lnTo>
                <a:lnTo>
                  <a:pt x="208533" y="203200"/>
                </a:lnTo>
                <a:lnTo>
                  <a:pt x="211200" y="211708"/>
                </a:lnTo>
                <a:lnTo>
                  <a:pt x="251670" y="187705"/>
                </a:lnTo>
                <a:lnTo>
                  <a:pt x="274399" y="143335"/>
                </a:lnTo>
                <a:lnTo>
                  <a:pt x="278765" y="105917"/>
                </a:lnTo>
                <a:lnTo>
                  <a:pt x="277669" y="86536"/>
                </a:lnTo>
                <a:lnTo>
                  <a:pt x="261239" y="37083"/>
                </a:lnTo>
                <a:lnTo>
                  <a:pt x="226556" y="5544"/>
                </a:lnTo>
                <a:lnTo>
                  <a:pt x="211200" y="0"/>
                </a:lnTo>
                <a:close/>
              </a:path>
              <a:path w="278765" h="212089">
                <a:moveTo>
                  <a:pt x="67564" y="0"/>
                </a:moveTo>
                <a:lnTo>
                  <a:pt x="27166" y="24110"/>
                </a:lnTo>
                <a:lnTo>
                  <a:pt x="4381" y="68595"/>
                </a:lnTo>
                <a:lnTo>
                  <a:pt x="0" y="105917"/>
                </a:lnTo>
                <a:lnTo>
                  <a:pt x="1093" y="125370"/>
                </a:lnTo>
                <a:lnTo>
                  <a:pt x="17399" y="174751"/>
                </a:lnTo>
                <a:lnTo>
                  <a:pt x="52153" y="206184"/>
                </a:lnTo>
                <a:lnTo>
                  <a:pt x="67564" y="211708"/>
                </a:lnTo>
                <a:lnTo>
                  <a:pt x="70230" y="203200"/>
                </a:lnTo>
                <a:lnTo>
                  <a:pt x="58183" y="197792"/>
                </a:lnTo>
                <a:lnTo>
                  <a:pt x="47767" y="190325"/>
                </a:lnTo>
                <a:lnTo>
                  <a:pt x="26376" y="155638"/>
                </a:lnTo>
                <a:lnTo>
                  <a:pt x="19303" y="104775"/>
                </a:lnTo>
                <a:lnTo>
                  <a:pt x="20089" y="86723"/>
                </a:lnTo>
                <a:lnTo>
                  <a:pt x="31876" y="42163"/>
                </a:lnTo>
                <a:lnTo>
                  <a:pt x="58398" y="13946"/>
                </a:lnTo>
                <a:lnTo>
                  <a:pt x="70612" y="8636"/>
                </a:lnTo>
                <a:lnTo>
                  <a:pt x="67564" y="0"/>
                </a:lnTo>
                <a:close/>
              </a:path>
            </a:pathLst>
          </a:custGeom>
          <a:solidFill>
            <a:srgbClr val="000000"/>
          </a:solidFill>
        </p:spPr>
        <p:txBody>
          <a:bodyPr wrap="square" lIns="0" tIns="0" rIns="0" bIns="0" rtlCol="0"/>
          <a:lstStyle/>
          <a:p/>
        </p:txBody>
      </p:sp>
      <p:sp>
        <p:nvSpPr>
          <p:cNvPr id="15" name="object 15"/>
          <p:cNvSpPr/>
          <p:nvPr/>
        </p:nvSpPr>
        <p:spPr>
          <a:xfrm>
            <a:off x="8197850" y="2887091"/>
            <a:ext cx="278765" cy="212090"/>
          </a:xfrm>
          <a:custGeom>
            <a:avLst/>
            <a:gdLst/>
            <a:ahLst/>
            <a:cxnLst/>
            <a:rect l="l" t="t" r="r" b="b"/>
            <a:pathLst>
              <a:path w="278765" h="212089">
                <a:moveTo>
                  <a:pt x="211200" y="0"/>
                </a:moveTo>
                <a:lnTo>
                  <a:pt x="208152" y="8636"/>
                </a:lnTo>
                <a:lnTo>
                  <a:pt x="220438" y="13946"/>
                </a:lnTo>
                <a:lnTo>
                  <a:pt x="230997" y="21304"/>
                </a:lnTo>
                <a:lnTo>
                  <a:pt x="252388" y="55429"/>
                </a:lnTo>
                <a:lnTo>
                  <a:pt x="259460" y="104775"/>
                </a:lnTo>
                <a:lnTo>
                  <a:pt x="258675" y="123444"/>
                </a:lnTo>
                <a:lnTo>
                  <a:pt x="246888" y="169163"/>
                </a:lnTo>
                <a:lnTo>
                  <a:pt x="220581" y="197792"/>
                </a:lnTo>
                <a:lnTo>
                  <a:pt x="208533" y="203200"/>
                </a:lnTo>
                <a:lnTo>
                  <a:pt x="211200" y="211709"/>
                </a:lnTo>
                <a:lnTo>
                  <a:pt x="251670" y="187705"/>
                </a:lnTo>
                <a:lnTo>
                  <a:pt x="274399" y="143335"/>
                </a:lnTo>
                <a:lnTo>
                  <a:pt x="278765" y="105918"/>
                </a:lnTo>
                <a:lnTo>
                  <a:pt x="277669" y="86536"/>
                </a:lnTo>
                <a:lnTo>
                  <a:pt x="261239" y="37084"/>
                </a:lnTo>
                <a:lnTo>
                  <a:pt x="226556" y="5544"/>
                </a:lnTo>
                <a:lnTo>
                  <a:pt x="211200" y="0"/>
                </a:lnTo>
                <a:close/>
              </a:path>
              <a:path w="278765" h="212089">
                <a:moveTo>
                  <a:pt x="67564" y="0"/>
                </a:moveTo>
                <a:lnTo>
                  <a:pt x="27166" y="24110"/>
                </a:lnTo>
                <a:lnTo>
                  <a:pt x="4381" y="68595"/>
                </a:lnTo>
                <a:lnTo>
                  <a:pt x="0" y="105918"/>
                </a:lnTo>
                <a:lnTo>
                  <a:pt x="1093" y="125370"/>
                </a:lnTo>
                <a:lnTo>
                  <a:pt x="17399" y="174751"/>
                </a:lnTo>
                <a:lnTo>
                  <a:pt x="52153" y="206184"/>
                </a:lnTo>
                <a:lnTo>
                  <a:pt x="67564" y="211709"/>
                </a:lnTo>
                <a:lnTo>
                  <a:pt x="70230" y="203200"/>
                </a:lnTo>
                <a:lnTo>
                  <a:pt x="58183" y="197792"/>
                </a:lnTo>
                <a:lnTo>
                  <a:pt x="47767" y="190325"/>
                </a:lnTo>
                <a:lnTo>
                  <a:pt x="26376" y="155638"/>
                </a:lnTo>
                <a:lnTo>
                  <a:pt x="19303" y="104775"/>
                </a:lnTo>
                <a:lnTo>
                  <a:pt x="20089" y="86723"/>
                </a:lnTo>
                <a:lnTo>
                  <a:pt x="31876" y="42163"/>
                </a:lnTo>
                <a:lnTo>
                  <a:pt x="58398" y="13946"/>
                </a:lnTo>
                <a:lnTo>
                  <a:pt x="70611" y="8636"/>
                </a:lnTo>
                <a:lnTo>
                  <a:pt x="67564" y="0"/>
                </a:lnTo>
                <a:close/>
              </a:path>
            </a:pathLst>
          </a:custGeom>
          <a:solidFill>
            <a:srgbClr val="000000"/>
          </a:solidFill>
        </p:spPr>
        <p:txBody>
          <a:bodyPr wrap="square" lIns="0" tIns="0" rIns="0" bIns="0" rtlCol="0"/>
          <a:lstStyle/>
          <a:p/>
        </p:txBody>
      </p:sp>
      <p:sp>
        <p:nvSpPr>
          <p:cNvPr id="16" name="object 16"/>
          <p:cNvSpPr txBox="1"/>
          <p:nvPr/>
        </p:nvSpPr>
        <p:spPr>
          <a:xfrm>
            <a:off x="7702677" y="2188845"/>
            <a:ext cx="2785745" cy="927735"/>
          </a:xfrm>
          <a:prstGeom prst="rect">
            <a:avLst/>
          </a:prstGeom>
        </p:spPr>
        <p:txBody>
          <a:bodyPr wrap="square" lIns="0" tIns="12700" rIns="0" bIns="0" rtlCol="0" vert="horz">
            <a:spAutoFit/>
          </a:bodyPr>
          <a:lstStyle/>
          <a:p>
            <a:pPr algn="ctr" marR="89535">
              <a:lnSpc>
                <a:spcPts val="1875"/>
              </a:lnSpc>
              <a:spcBef>
                <a:spcPts val="100"/>
              </a:spcBef>
            </a:pPr>
            <a:r>
              <a:rPr dirty="0" sz="1800" spc="-5">
                <a:latin typeface="Cambria Math"/>
                <a:cs typeface="Cambria Math"/>
              </a:rPr>
              <a:t>min </a:t>
            </a:r>
            <a:r>
              <a:rPr dirty="0" sz="1800">
                <a:latin typeface="Cambria Math"/>
                <a:cs typeface="Cambria Math"/>
              </a:rPr>
              <a:t>𝑓</a:t>
            </a:r>
            <a:r>
              <a:rPr dirty="0" sz="1800" spc="280">
                <a:latin typeface="Cambria Math"/>
                <a:cs typeface="Cambria Math"/>
              </a:rPr>
              <a:t> </a:t>
            </a:r>
            <a:r>
              <a:rPr dirty="0" sz="1800">
                <a:latin typeface="Cambria Math"/>
                <a:cs typeface="Cambria Math"/>
              </a:rPr>
              <a:t>𝑥</a:t>
            </a:r>
            <a:endParaRPr sz="1800">
              <a:latin typeface="Cambria Math"/>
              <a:cs typeface="Cambria Math"/>
            </a:endParaRPr>
          </a:p>
          <a:p>
            <a:pPr algn="ctr" marR="479425">
              <a:lnSpc>
                <a:spcPts val="1090"/>
              </a:lnSpc>
            </a:pPr>
            <a:r>
              <a:rPr dirty="0" sz="1300" spc="85">
                <a:latin typeface="Cambria Math"/>
                <a:cs typeface="Cambria Math"/>
              </a:rPr>
              <a:t>𝑥</a:t>
            </a:r>
            <a:endParaRPr sz="1300">
              <a:latin typeface="Cambria Math"/>
              <a:cs typeface="Cambria Math"/>
            </a:endParaRPr>
          </a:p>
          <a:p>
            <a:pPr algn="ctr">
              <a:lnSpc>
                <a:spcPts val="1975"/>
              </a:lnSpc>
              <a:tabLst>
                <a:tab pos="480059" algn="l"/>
                <a:tab pos="1068070" algn="l"/>
              </a:tabLst>
            </a:pPr>
            <a:r>
              <a:rPr dirty="0" sz="1800" spc="20">
                <a:latin typeface="Cambria Math"/>
                <a:cs typeface="Cambria Math"/>
              </a:rPr>
              <a:t>𝑠.</a:t>
            </a:r>
            <a:r>
              <a:rPr dirty="0" sz="1800" spc="-85">
                <a:latin typeface="Cambria Math"/>
                <a:cs typeface="Cambria Math"/>
              </a:rPr>
              <a:t> </a:t>
            </a:r>
            <a:r>
              <a:rPr dirty="0" sz="1800" spc="20">
                <a:latin typeface="Cambria Math"/>
                <a:cs typeface="Cambria Math"/>
              </a:rPr>
              <a:t>𝑡.	</a:t>
            </a:r>
            <a:r>
              <a:rPr dirty="0" sz="1800" spc="-5">
                <a:latin typeface="Cambria Math"/>
                <a:cs typeface="Cambria Math"/>
              </a:rPr>
              <a:t>𝑔</a:t>
            </a:r>
            <a:r>
              <a:rPr dirty="0" baseline="-14957" sz="1950" spc="-7">
                <a:latin typeface="Cambria Math"/>
                <a:cs typeface="Cambria Math"/>
              </a:rPr>
              <a:t>𝑖  </a:t>
            </a:r>
            <a:r>
              <a:rPr dirty="0" baseline="-14957" sz="1950" spc="30">
                <a:latin typeface="Cambria Math"/>
                <a:cs typeface="Cambria Math"/>
              </a:rPr>
              <a:t> </a:t>
            </a:r>
            <a:r>
              <a:rPr dirty="0" sz="1800">
                <a:latin typeface="Cambria Math"/>
                <a:cs typeface="Cambria Math"/>
              </a:rPr>
              <a:t>𝑥	≤ </a:t>
            </a:r>
            <a:r>
              <a:rPr dirty="0" sz="1800" spc="-5">
                <a:latin typeface="Cambria Math"/>
                <a:cs typeface="Cambria Math"/>
              </a:rPr>
              <a:t>0, </a:t>
            </a:r>
            <a:r>
              <a:rPr dirty="0" sz="1800">
                <a:latin typeface="Cambria Math"/>
                <a:cs typeface="Cambria Math"/>
              </a:rPr>
              <a:t>𝑖 = 1,2, …</a:t>
            </a:r>
            <a:r>
              <a:rPr dirty="0" sz="1800" spc="35">
                <a:latin typeface="Cambria Math"/>
                <a:cs typeface="Cambria Math"/>
              </a:rPr>
              <a:t> </a:t>
            </a:r>
            <a:r>
              <a:rPr dirty="0" sz="1800">
                <a:latin typeface="Cambria Math"/>
                <a:cs typeface="Cambria Math"/>
              </a:rPr>
              <a:t>𝑚</a:t>
            </a:r>
            <a:endParaRPr sz="1800">
              <a:latin typeface="Cambria Math"/>
              <a:cs typeface="Cambria Math"/>
            </a:endParaRPr>
          </a:p>
          <a:p>
            <a:pPr algn="ctr" marR="4445">
              <a:lnSpc>
                <a:spcPct val="100000"/>
              </a:lnSpc>
              <a:tabLst>
                <a:tab pos="583565" algn="l"/>
              </a:tabLst>
            </a:pPr>
            <a:r>
              <a:rPr dirty="0" sz="1800" spc="20">
                <a:latin typeface="Cambria Math"/>
                <a:cs typeface="Cambria Math"/>
              </a:rPr>
              <a:t>ℎ</a:t>
            </a:r>
            <a:r>
              <a:rPr dirty="0" baseline="-14957" sz="1950" spc="30">
                <a:latin typeface="Cambria Math"/>
                <a:cs typeface="Cambria Math"/>
              </a:rPr>
              <a:t>𝑖 </a:t>
            </a:r>
            <a:r>
              <a:rPr dirty="0" baseline="-14957" sz="1950" spc="412">
                <a:latin typeface="Cambria Math"/>
                <a:cs typeface="Cambria Math"/>
              </a:rPr>
              <a:t> </a:t>
            </a:r>
            <a:r>
              <a:rPr dirty="0" sz="1800">
                <a:latin typeface="Cambria Math"/>
                <a:cs typeface="Cambria Math"/>
              </a:rPr>
              <a:t>𝑥	= </a:t>
            </a:r>
            <a:r>
              <a:rPr dirty="0" sz="1800" spc="-5">
                <a:latin typeface="Cambria Math"/>
                <a:cs typeface="Cambria Math"/>
              </a:rPr>
              <a:t>0, </a:t>
            </a:r>
            <a:r>
              <a:rPr dirty="0" sz="1800">
                <a:latin typeface="Cambria Math"/>
                <a:cs typeface="Cambria Math"/>
              </a:rPr>
              <a:t>𝑖 = 1,2, … ,</a:t>
            </a:r>
            <a:r>
              <a:rPr dirty="0" sz="1800" spc="-30">
                <a:latin typeface="Cambria Math"/>
                <a:cs typeface="Cambria Math"/>
              </a:rPr>
              <a:t> </a:t>
            </a:r>
            <a:r>
              <a:rPr dirty="0" sz="1800">
                <a:latin typeface="Cambria Math"/>
                <a:cs typeface="Cambria Math"/>
              </a:rPr>
              <a:t>𝑛</a:t>
            </a:r>
            <a:endParaRPr sz="1800">
              <a:latin typeface="Cambria Math"/>
              <a:cs typeface="Cambria Math"/>
            </a:endParaRPr>
          </a:p>
        </p:txBody>
      </p:sp>
      <p:sp>
        <p:nvSpPr>
          <p:cNvPr id="17" name="object 17"/>
          <p:cNvSpPr txBox="1"/>
          <p:nvPr/>
        </p:nvSpPr>
        <p:spPr>
          <a:xfrm>
            <a:off x="3465067" y="2181225"/>
            <a:ext cx="558800" cy="345440"/>
          </a:xfrm>
          <a:prstGeom prst="rect">
            <a:avLst/>
          </a:prstGeom>
        </p:spPr>
        <p:txBody>
          <a:bodyPr wrap="square" lIns="0" tIns="12700" rIns="0" bIns="0" rtlCol="0" vert="horz">
            <a:spAutoFit/>
          </a:bodyPr>
          <a:lstStyle/>
          <a:p>
            <a:pPr marL="12700">
              <a:lnSpc>
                <a:spcPct val="100000"/>
              </a:lnSpc>
              <a:spcBef>
                <a:spcPts val="100"/>
              </a:spcBef>
            </a:pPr>
            <a:r>
              <a:rPr dirty="0" sz="2100" b="1">
                <a:latin typeface="等线"/>
                <a:cs typeface="等线"/>
              </a:rPr>
              <a:t>抽象</a:t>
            </a:r>
            <a:endParaRPr sz="2100">
              <a:latin typeface="等线"/>
              <a:cs typeface="等线"/>
            </a:endParaRPr>
          </a:p>
        </p:txBody>
      </p:sp>
      <p:pic>
        <p:nvPicPr>
          <p:cNvPr id="18" name="object 18"/>
          <p:cNvPicPr/>
          <p:nvPr/>
        </p:nvPicPr>
        <p:blipFill>
          <a:blip r:embed="rId6" cstate="print"/>
          <a:stretch>
            <a:fillRect/>
          </a:stretch>
        </p:blipFill>
        <p:spPr>
          <a:xfrm>
            <a:off x="6507480" y="2118360"/>
            <a:ext cx="887729" cy="595122"/>
          </a:xfrm>
          <a:prstGeom prst="rect">
            <a:avLst/>
          </a:prstGeom>
        </p:spPr>
      </p:pic>
      <p:sp>
        <p:nvSpPr>
          <p:cNvPr id="19" name="object 19"/>
          <p:cNvSpPr txBox="1"/>
          <p:nvPr/>
        </p:nvSpPr>
        <p:spPr>
          <a:xfrm>
            <a:off x="6668516" y="2181225"/>
            <a:ext cx="558800" cy="345440"/>
          </a:xfrm>
          <a:prstGeom prst="rect">
            <a:avLst/>
          </a:prstGeom>
        </p:spPr>
        <p:txBody>
          <a:bodyPr wrap="square" lIns="0" tIns="12700" rIns="0" bIns="0" rtlCol="0" vert="horz">
            <a:spAutoFit/>
          </a:bodyPr>
          <a:lstStyle/>
          <a:p>
            <a:pPr marL="12700">
              <a:lnSpc>
                <a:spcPct val="100000"/>
              </a:lnSpc>
              <a:spcBef>
                <a:spcPts val="100"/>
              </a:spcBef>
            </a:pPr>
            <a:r>
              <a:rPr dirty="0" sz="2100" b="1">
                <a:latin typeface="等线"/>
                <a:cs typeface="等线"/>
              </a:rPr>
              <a:t>抽象</a:t>
            </a:r>
            <a:endParaRPr sz="2100">
              <a:latin typeface="等线"/>
              <a:cs typeface="等线"/>
            </a:endParaRPr>
          </a:p>
        </p:txBody>
      </p:sp>
      <p:sp>
        <p:nvSpPr>
          <p:cNvPr id="20" name="object 20"/>
          <p:cNvSpPr txBox="1"/>
          <p:nvPr/>
        </p:nvSpPr>
        <p:spPr>
          <a:xfrm>
            <a:off x="1561591" y="3815842"/>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等线"/>
                <a:cs typeface="等线"/>
              </a:rPr>
              <a:t>现实世界</a:t>
            </a:r>
            <a:endParaRPr sz="1800">
              <a:latin typeface="等线"/>
              <a:cs typeface="等线"/>
            </a:endParaRPr>
          </a:p>
        </p:txBody>
      </p:sp>
      <p:sp>
        <p:nvSpPr>
          <p:cNvPr id="21" name="object 21"/>
          <p:cNvSpPr txBox="1"/>
          <p:nvPr/>
        </p:nvSpPr>
        <p:spPr>
          <a:xfrm>
            <a:off x="4721733" y="3815842"/>
            <a:ext cx="941069"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等线"/>
                <a:cs typeface="等线"/>
              </a:rPr>
              <a:t>抽象图形</a:t>
            </a:r>
            <a:endParaRPr sz="1800">
              <a:latin typeface="等线"/>
              <a:cs typeface="等线"/>
            </a:endParaRPr>
          </a:p>
        </p:txBody>
      </p:sp>
      <p:sp>
        <p:nvSpPr>
          <p:cNvPr id="22" name="object 22"/>
          <p:cNvSpPr txBox="1"/>
          <p:nvPr/>
        </p:nvSpPr>
        <p:spPr>
          <a:xfrm>
            <a:off x="8611869" y="3572002"/>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等线"/>
                <a:cs typeface="等线"/>
              </a:rPr>
              <a:t>代数模型</a:t>
            </a:r>
            <a:endParaRPr sz="1800">
              <a:latin typeface="等线"/>
              <a:cs typeface="等线"/>
            </a:endParaRPr>
          </a:p>
        </p:txBody>
      </p:sp>
      <p:grpSp>
        <p:nvGrpSpPr>
          <p:cNvPr id="23" name="object 23"/>
          <p:cNvGrpSpPr/>
          <p:nvPr/>
        </p:nvGrpSpPr>
        <p:grpSpPr>
          <a:xfrm>
            <a:off x="8942831" y="4040123"/>
            <a:ext cx="341630" cy="574675"/>
            <a:chOff x="8942831" y="4040123"/>
            <a:chExt cx="341630" cy="574675"/>
          </a:xfrm>
        </p:grpSpPr>
        <p:sp>
          <p:nvSpPr>
            <p:cNvPr id="24" name="object 24"/>
            <p:cNvSpPr/>
            <p:nvPr/>
          </p:nvSpPr>
          <p:spPr>
            <a:xfrm>
              <a:off x="8948927" y="4046219"/>
              <a:ext cx="329565" cy="562610"/>
            </a:xfrm>
            <a:custGeom>
              <a:avLst/>
              <a:gdLst/>
              <a:ahLst/>
              <a:cxnLst/>
              <a:rect l="l" t="t" r="r" b="b"/>
              <a:pathLst>
                <a:path w="329565" h="562610">
                  <a:moveTo>
                    <a:pt x="246888" y="0"/>
                  </a:moveTo>
                  <a:lnTo>
                    <a:pt x="82296" y="0"/>
                  </a:lnTo>
                  <a:lnTo>
                    <a:pt x="82296" y="397763"/>
                  </a:lnTo>
                  <a:lnTo>
                    <a:pt x="0" y="397763"/>
                  </a:lnTo>
                  <a:lnTo>
                    <a:pt x="164592" y="562355"/>
                  </a:lnTo>
                  <a:lnTo>
                    <a:pt x="329183" y="397763"/>
                  </a:lnTo>
                  <a:lnTo>
                    <a:pt x="246888" y="397763"/>
                  </a:lnTo>
                  <a:lnTo>
                    <a:pt x="246888" y="0"/>
                  </a:lnTo>
                  <a:close/>
                </a:path>
              </a:pathLst>
            </a:custGeom>
            <a:solidFill>
              <a:srgbClr val="0E6EC5"/>
            </a:solidFill>
          </p:spPr>
          <p:txBody>
            <a:bodyPr wrap="square" lIns="0" tIns="0" rIns="0" bIns="0" rtlCol="0"/>
            <a:lstStyle/>
            <a:p/>
          </p:txBody>
        </p:sp>
        <p:sp>
          <p:nvSpPr>
            <p:cNvPr id="25" name="object 25"/>
            <p:cNvSpPr/>
            <p:nvPr/>
          </p:nvSpPr>
          <p:spPr>
            <a:xfrm>
              <a:off x="8948927" y="4046219"/>
              <a:ext cx="329565" cy="562610"/>
            </a:xfrm>
            <a:custGeom>
              <a:avLst/>
              <a:gdLst/>
              <a:ahLst/>
              <a:cxnLst/>
              <a:rect l="l" t="t" r="r" b="b"/>
              <a:pathLst>
                <a:path w="329565" h="562610">
                  <a:moveTo>
                    <a:pt x="246888" y="0"/>
                  </a:moveTo>
                  <a:lnTo>
                    <a:pt x="246888" y="397763"/>
                  </a:lnTo>
                  <a:lnTo>
                    <a:pt x="329183" y="397763"/>
                  </a:lnTo>
                  <a:lnTo>
                    <a:pt x="164592" y="562355"/>
                  </a:lnTo>
                  <a:lnTo>
                    <a:pt x="0" y="397763"/>
                  </a:lnTo>
                  <a:lnTo>
                    <a:pt x="82296" y="397763"/>
                  </a:lnTo>
                  <a:lnTo>
                    <a:pt x="82296" y="0"/>
                  </a:lnTo>
                  <a:lnTo>
                    <a:pt x="246888" y="0"/>
                  </a:lnTo>
                  <a:close/>
                </a:path>
              </a:pathLst>
            </a:custGeom>
            <a:ln w="12191">
              <a:solidFill>
                <a:srgbClr val="085091"/>
              </a:solidFill>
            </a:ln>
          </p:spPr>
          <p:txBody>
            <a:bodyPr wrap="square" lIns="0" tIns="0" rIns="0" bIns="0" rtlCol="0"/>
            <a:lstStyle/>
            <a:p/>
          </p:txBody>
        </p:sp>
      </p:grpSp>
      <p:sp>
        <p:nvSpPr>
          <p:cNvPr id="26" name="object 26"/>
          <p:cNvSpPr txBox="1"/>
          <p:nvPr/>
        </p:nvSpPr>
        <p:spPr>
          <a:xfrm>
            <a:off x="7821930" y="4670297"/>
            <a:ext cx="36830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等线"/>
                <a:cs typeface="等线"/>
              </a:rPr>
              <a:t>优化方法（梯度下降法、牛顿法等）</a:t>
            </a:r>
            <a:endParaRPr sz="1800">
              <a:latin typeface="等线"/>
              <a:cs typeface="等线"/>
            </a:endParaRPr>
          </a:p>
        </p:txBody>
      </p:sp>
      <p:grpSp>
        <p:nvGrpSpPr>
          <p:cNvPr id="27" name="object 27"/>
          <p:cNvGrpSpPr/>
          <p:nvPr/>
        </p:nvGrpSpPr>
        <p:grpSpPr>
          <a:xfrm>
            <a:off x="1667028" y="4622291"/>
            <a:ext cx="5088255" cy="677545"/>
            <a:chOff x="1667028" y="4622291"/>
            <a:chExt cx="5088255" cy="677545"/>
          </a:xfrm>
        </p:grpSpPr>
        <p:pic>
          <p:nvPicPr>
            <p:cNvPr id="28" name="object 28"/>
            <p:cNvPicPr/>
            <p:nvPr/>
          </p:nvPicPr>
          <p:blipFill>
            <a:blip r:embed="rId7" cstate="print"/>
            <a:stretch>
              <a:fillRect/>
            </a:stretch>
          </p:blipFill>
          <p:spPr>
            <a:xfrm>
              <a:off x="1667028" y="4758684"/>
              <a:ext cx="1543505" cy="322796"/>
            </a:xfrm>
            <a:prstGeom prst="rect">
              <a:avLst/>
            </a:prstGeom>
          </p:spPr>
        </p:pic>
        <p:pic>
          <p:nvPicPr>
            <p:cNvPr id="29" name="object 29"/>
            <p:cNvPicPr/>
            <p:nvPr/>
          </p:nvPicPr>
          <p:blipFill>
            <a:blip r:embed="rId8" cstate="print"/>
            <a:stretch>
              <a:fillRect/>
            </a:stretch>
          </p:blipFill>
          <p:spPr>
            <a:xfrm>
              <a:off x="2999231" y="4622291"/>
              <a:ext cx="1012697" cy="677418"/>
            </a:xfrm>
            <a:prstGeom prst="rect">
              <a:avLst/>
            </a:prstGeom>
          </p:spPr>
        </p:pic>
        <p:pic>
          <p:nvPicPr>
            <p:cNvPr id="30" name="object 30"/>
            <p:cNvPicPr/>
            <p:nvPr/>
          </p:nvPicPr>
          <p:blipFill>
            <a:blip r:embed="rId9" cstate="print"/>
            <a:stretch>
              <a:fillRect/>
            </a:stretch>
          </p:blipFill>
          <p:spPr>
            <a:xfrm>
              <a:off x="3608832" y="4622291"/>
              <a:ext cx="707898" cy="677418"/>
            </a:xfrm>
            <a:prstGeom prst="rect">
              <a:avLst/>
            </a:prstGeom>
          </p:spPr>
        </p:pic>
        <p:pic>
          <p:nvPicPr>
            <p:cNvPr id="31" name="object 31"/>
            <p:cNvPicPr/>
            <p:nvPr/>
          </p:nvPicPr>
          <p:blipFill>
            <a:blip r:embed="rId10" cstate="print"/>
            <a:stretch>
              <a:fillRect/>
            </a:stretch>
          </p:blipFill>
          <p:spPr>
            <a:xfrm>
              <a:off x="3913632" y="4622291"/>
              <a:ext cx="1012698" cy="677418"/>
            </a:xfrm>
            <a:prstGeom prst="rect">
              <a:avLst/>
            </a:prstGeom>
          </p:spPr>
        </p:pic>
        <p:pic>
          <p:nvPicPr>
            <p:cNvPr id="32" name="object 32"/>
            <p:cNvPicPr/>
            <p:nvPr/>
          </p:nvPicPr>
          <p:blipFill>
            <a:blip r:embed="rId9" cstate="print"/>
            <a:stretch>
              <a:fillRect/>
            </a:stretch>
          </p:blipFill>
          <p:spPr>
            <a:xfrm>
              <a:off x="4523232" y="4622291"/>
              <a:ext cx="707898" cy="677418"/>
            </a:xfrm>
            <a:prstGeom prst="rect">
              <a:avLst/>
            </a:prstGeom>
          </p:spPr>
        </p:pic>
        <p:pic>
          <p:nvPicPr>
            <p:cNvPr id="33" name="object 33"/>
            <p:cNvPicPr/>
            <p:nvPr/>
          </p:nvPicPr>
          <p:blipFill>
            <a:blip r:embed="rId11" cstate="print"/>
            <a:stretch>
              <a:fillRect/>
            </a:stretch>
          </p:blipFill>
          <p:spPr>
            <a:xfrm>
              <a:off x="4828032" y="4622291"/>
              <a:ext cx="1927098" cy="677418"/>
            </a:xfrm>
            <a:prstGeom prst="rect">
              <a:avLst/>
            </a:prstGeom>
          </p:spPr>
        </p:pic>
      </p:grpSp>
      <p:sp>
        <p:nvSpPr>
          <p:cNvPr id="34" name="object 34"/>
          <p:cNvSpPr txBox="1"/>
          <p:nvPr/>
        </p:nvSpPr>
        <p:spPr>
          <a:xfrm>
            <a:off x="1652397" y="4698314"/>
            <a:ext cx="4902835" cy="391795"/>
          </a:xfrm>
          <a:prstGeom prst="rect">
            <a:avLst/>
          </a:prstGeom>
        </p:spPr>
        <p:txBody>
          <a:bodyPr wrap="square" lIns="0" tIns="12700" rIns="0" bIns="0" rtlCol="0" vert="horz">
            <a:spAutoFit/>
          </a:bodyPr>
          <a:lstStyle/>
          <a:p>
            <a:pPr marL="12700">
              <a:lnSpc>
                <a:spcPct val="100000"/>
              </a:lnSpc>
              <a:spcBef>
                <a:spcPts val="100"/>
              </a:spcBef>
            </a:pPr>
            <a:r>
              <a:rPr dirty="0" sz="2400" spc="-5" b="1">
                <a:latin typeface="微软雅黑"/>
                <a:cs typeface="微软雅黑"/>
              </a:rPr>
              <a:t>优点：求</a:t>
            </a:r>
            <a:r>
              <a:rPr dirty="0" sz="2400" b="1">
                <a:latin typeface="微软雅黑"/>
                <a:cs typeface="微软雅黑"/>
              </a:rPr>
              <a:t>解</a:t>
            </a:r>
            <a:r>
              <a:rPr dirty="0" sz="2400" spc="-5" b="1">
                <a:solidFill>
                  <a:srgbClr val="FF0000"/>
                </a:solidFill>
                <a:latin typeface="微软雅黑"/>
                <a:cs typeface="微软雅黑"/>
              </a:rPr>
              <a:t>直接</a:t>
            </a:r>
            <a:r>
              <a:rPr dirty="0" sz="2400" spc="-5" b="1">
                <a:latin typeface="微软雅黑"/>
                <a:cs typeface="微软雅黑"/>
              </a:rPr>
              <a:t>，</a:t>
            </a:r>
            <a:r>
              <a:rPr dirty="0" sz="2400" spc="-5" b="1">
                <a:solidFill>
                  <a:srgbClr val="FF0000"/>
                </a:solidFill>
                <a:latin typeface="微软雅黑"/>
                <a:cs typeface="微软雅黑"/>
              </a:rPr>
              <a:t>简易</a:t>
            </a:r>
            <a:r>
              <a:rPr dirty="0" sz="2400" spc="-5" b="1">
                <a:latin typeface="微软雅黑"/>
                <a:cs typeface="微软雅黑"/>
              </a:rPr>
              <a:t>，</a:t>
            </a:r>
            <a:r>
              <a:rPr dirty="0" sz="2400" spc="-5" b="1">
                <a:solidFill>
                  <a:srgbClr val="FF0000"/>
                </a:solidFill>
                <a:latin typeface="微软雅黑"/>
                <a:cs typeface="微软雅黑"/>
              </a:rPr>
              <a:t>计算效率高</a:t>
            </a:r>
            <a:endParaRPr sz="2400">
              <a:latin typeface="微软雅黑"/>
              <a:cs typeface="微软雅黑"/>
            </a:endParaRPr>
          </a:p>
        </p:txBody>
      </p:sp>
      <p:grpSp>
        <p:nvGrpSpPr>
          <p:cNvPr id="35" name="object 35"/>
          <p:cNvGrpSpPr/>
          <p:nvPr/>
        </p:nvGrpSpPr>
        <p:grpSpPr>
          <a:xfrm>
            <a:off x="1823649" y="5416296"/>
            <a:ext cx="4850765" cy="787400"/>
            <a:chOff x="1823649" y="5416296"/>
            <a:chExt cx="4850765" cy="787400"/>
          </a:xfrm>
        </p:grpSpPr>
        <p:pic>
          <p:nvPicPr>
            <p:cNvPr id="36" name="object 36"/>
            <p:cNvPicPr/>
            <p:nvPr/>
          </p:nvPicPr>
          <p:blipFill>
            <a:blip r:embed="rId12" cstate="print"/>
            <a:stretch>
              <a:fillRect/>
            </a:stretch>
          </p:blipFill>
          <p:spPr>
            <a:xfrm>
              <a:off x="1823649" y="5584645"/>
              <a:ext cx="843722" cy="359448"/>
            </a:xfrm>
            <a:prstGeom prst="rect">
              <a:avLst/>
            </a:prstGeom>
          </p:spPr>
        </p:pic>
        <p:pic>
          <p:nvPicPr>
            <p:cNvPr id="37" name="object 37"/>
            <p:cNvPicPr/>
            <p:nvPr/>
          </p:nvPicPr>
          <p:blipFill>
            <a:blip r:embed="rId13" cstate="print"/>
            <a:stretch>
              <a:fillRect/>
            </a:stretch>
          </p:blipFill>
          <p:spPr>
            <a:xfrm>
              <a:off x="2656332" y="5416296"/>
              <a:ext cx="2242566" cy="787146"/>
            </a:xfrm>
            <a:prstGeom prst="rect">
              <a:avLst/>
            </a:prstGeom>
          </p:spPr>
        </p:pic>
        <p:pic>
          <p:nvPicPr>
            <p:cNvPr id="38" name="object 38"/>
            <p:cNvPicPr/>
            <p:nvPr/>
          </p:nvPicPr>
          <p:blipFill>
            <a:blip r:embed="rId14" cstate="print"/>
            <a:stretch>
              <a:fillRect/>
            </a:stretch>
          </p:blipFill>
          <p:spPr>
            <a:xfrm>
              <a:off x="4431792" y="5416296"/>
              <a:ext cx="822198" cy="787146"/>
            </a:xfrm>
            <a:prstGeom prst="rect">
              <a:avLst/>
            </a:prstGeom>
          </p:spPr>
        </p:pic>
        <p:pic>
          <p:nvPicPr>
            <p:cNvPr id="39" name="object 39"/>
            <p:cNvPicPr/>
            <p:nvPr/>
          </p:nvPicPr>
          <p:blipFill>
            <a:blip r:embed="rId15" cstate="print"/>
            <a:stretch>
              <a:fillRect/>
            </a:stretch>
          </p:blipFill>
          <p:spPr>
            <a:xfrm>
              <a:off x="4786883" y="5416296"/>
              <a:ext cx="1887473" cy="787146"/>
            </a:xfrm>
            <a:prstGeom prst="rect">
              <a:avLst/>
            </a:prstGeom>
          </p:spPr>
        </p:pic>
      </p:grpSp>
      <p:sp>
        <p:nvSpPr>
          <p:cNvPr id="40" name="object 40"/>
          <p:cNvSpPr txBox="1"/>
          <p:nvPr/>
        </p:nvSpPr>
        <p:spPr>
          <a:xfrm>
            <a:off x="1799335" y="5496255"/>
            <a:ext cx="4641850" cy="452120"/>
          </a:xfrm>
          <a:prstGeom prst="rect">
            <a:avLst/>
          </a:prstGeom>
        </p:spPr>
        <p:txBody>
          <a:bodyPr wrap="square" lIns="0" tIns="12065" rIns="0" bIns="0" rtlCol="0" vert="horz">
            <a:spAutoFit/>
          </a:bodyPr>
          <a:lstStyle/>
          <a:p>
            <a:pPr marL="12700">
              <a:lnSpc>
                <a:spcPct val="100000"/>
              </a:lnSpc>
              <a:spcBef>
                <a:spcPts val="95"/>
              </a:spcBef>
            </a:pPr>
            <a:r>
              <a:rPr dirty="0" sz="2800" spc="-5" b="1">
                <a:latin typeface="等线"/>
                <a:cs typeface="等线"/>
              </a:rPr>
              <a:t>缺点：</a:t>
            </a:r>
            <a:r>
              <a:rPr dirty="0" sz="2800" spc="-5" b="1">
                <a:solidFill>
                  <a:srgbClr val="FF0000"/>
                </a:solidFill>
                <a:latin typeface="等线"/>
                <a:cs typeface="等线"/>
              </a:rPr>
              <a:t>可复用性低</a:t>
            </a:r>
            <a:r>
              <a:rPr dirty="0" sz="2800" spc="-5" b="1">
                <a:latin typeface="等线"/>
                <a:cs typeface="等线"/>
              </a:rPr>
              <a:t>，</a:t>
            </a:r>
            <a:r>
              <a:rPr dirty="0" sz="2800" spc="-5" b="1">
                <a:solidFill>
                  <a:srgbClr val="FF0000"/>
                </a:solidFill>
                <a:latin typeface="等线"/>
                <a:cs typeface="等线"/>
              </a:rPr>
              <a:t>灵活性差</a:t>
            </a:r>
            <a:endParaRPr sz="2800">
              <a:latin typeface="等线"/>
              <a:cs typeface="等线"/>
            </a:endParaRPr>
          </a:p>
        </p:txBody>
      </p:sp>
      <p:sp>
        <p:nvSpPr>
          <p:cNvPr id="41" name="object 4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42" name="object 4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66890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45">
                <a:latin typeface="Tahoma"/>
                <a:cs typeface="Tahoma"/>
              </a:rPr>
              <a:t> </a:t>
            </a:r>
            <a:r>
              <a:rPr dirty="0" spc="-5">
                <a:solidFill>
                  <a:srgbClr val="0000CC"/>
                </a:solidFill>
              </a:rPr>
              <a:t>优化</a:t>
            </a:r>
            <a:r>
              <a:rPr dirty="0" spc="-10">
                <a:solidFill>
                  <a:srgbClr val="0000CC"/>
                </a:solidFill>
              </a:rPr>
              <a:t>：</a:t>
            </a:r>
            <a:r>
              <a:rPr dirty="0" spc="-10"/>
              <a:t>基于仿真的优化</a:t>
            </a:r>
          </a:p>
        </p:txBody>
      </p:sp>
      <p:sp>
        <p:nvSpPr>
          <p:cNvPr id="4" name="object 4"/>
          <p:cNvSpPr txBox="1"/>
          <p:nvPr/>
        </p:nvSpPr>
        <p:spPr>
          <a:xfrm>
            <a:off x="364642" y="1111757"/>
            <a:ext cx="8206740" cy="513715"/>
          </a:xfrm>
          <a:prstGeom prst="rect">
            <a:avLst/>
          </a:prstGeom>
        </p:spPr>
        <p:txBody>
          <a:bodyPr wrap="square" lIns="0" tIns="13335" rIns="0" bIns="0" rtlCol="0" vert="horz">
            <a:spAutoFit/>
          </a:bodyPr>
          <a:lstStyle/>
          <a:p>
            <a:pPr marL="12700">
              <a:lnSpc>
                <a:spcPct val="100000"/>
              </a:lnSpc>
              <a:spcBef>
                <a:spcPts val="105"/>
              </a:spcBef>
            </a:pPr>
            <a:r>
              <a:rPr dirty="0" sz="3200" spc="-5" b="1">
                <a:solidFill>
                  <a:srgbClr val="FF0000"/>
                </a:solidFill>
                <a:latin typeface="Calibri"/>
                <a:cs typeface="Calibri"/>
              </a:rPr>
              <a:t>GenSBO </a:t>
            </a:r>
            <a:r>
              <a:rPr dirty="0" sz="3200" b="1">
                <a:latin typeface="Calibri"/>
                <a:cs typeface="Calibri"/>
              </a:rPr>
              <a:t>– a </a:t>
            </a:r>
            <a:r>
              <a:rPr dirty="0" sz="3200" spc="-15" b="1">
                <a:solidFill>
                  <a:srgbClr val="FF0000"/>
                </a:solidFill>
                <a:latin typeface="Calibri"/>
                <a:cs typeface="Calibri"/>
              </a:rPr>
              <a:t>Gen</a:t>
            </a:r>
            <a:r>
              <a:rPr dirty="0" sz="3200" spc="-15" b="1">
                <a:latin typeface="Calibri"/>
                <a:cs typeface="Calibri"/>
              </a:rPr>
              <a:t>eral </a:t>
            </a:r>
            <a:r>
              <a:rPr dirty="0" sz="3200" spc="-5" b="1">
                <a:solidFill>
                  <a:srgbClr val="FF0000"/>
                </a:solidFill>
                <a:latin typeface="Calibri"/>
                <a:cs typeface="Calibri"/>
              </a:rPr>
              <a:t>S</a:t>
            </a:r>
            <a:r>
              <a:rPr dirty="0" sz="3200" spc="-5" b="1">
                <a:latin typeface="Calibri"/>
                <a:cs typeface="Calibri"/>
              </a:rPr>
              <a:t>imulation-</a:t>
            </a:r>
            <a:r>
              <a:rPr dirty="0" sz="3200" spc="-5" b="1">
                <a:solidFill>
                  <a:srgbClr val="FF0000"/>
                </a:solidFill>
                <a:latin typeface="Calibri"/>
                <a:cs typeface="Calibri"/>
              </a:rPr>
              <a:t>B</a:t>
            </a:r>
            <a:r>
              <a:rPr dirty="0" sz="3200" spc="-5" b="1">
                <a:latin typeface="Calibri"/>
                <a:cs typeface="Calibri"/>
              </a:rPr>
              <a:t>ased</a:t>
            </a:r>
            <a:r>
              <a:rPr dirty="0" sz="3200" spc="-10" b="1">
                <a:latin typeface="Calibri"/>
                <a:cs typeface="Calibri"/>
              </a:rPr>
              <a:t> </a:t>
            </a:r>
            <a:r>
              <a:rPr dirty="0" sz="3200" spc="-10" b="1">
                <a:solidFill>
                  <a:srgbClr val="FF0000"/>
                </a:solidFill>
                <a:latin typeface="Calibri"/>
                <a:cs typeface="Calibri"/>
              </a:rPr>
              <a:t>O</a:t>
            </a:r>
            <a:r>
              <a:rPr dirty="0" sz="3200" spc="-10" b="1">
                <a:latin typeface="Calibri"/>
                <a:cs typeface="Calibri"/>
              </a:rPr>
              <a:t>ptimizer</a:t>
            </a:r>
            <a:endParaRPr sz="3200">
              <a:latin typeface="Calibri"/>
              <a:cs typeface="Calibri"/>
            </a:endParaRPr>
          </a:p>
        </p:txBody>
      </p:sp>
      <p:grpSp>
        <p:nvGrpSpPr>
          <p:cNvPr id="5" name="object 5"/>
          <p:cNvGrpSpPr/>
          <p:nvPr/>
        </p:nvGrpSpPr>
        <p:grpSpPr>
          <a:xfrm>
            <a:off x="705358" y="4809490"/>
            <a:ext cx="1864360" cy="746125"/>
            <a:chOff x="705358" y="4809490"/>
            <a:chExt cx="1864360" cy="746125"/>
          </a:xfrm>
        </p:grpSpPr>
        <p:sp>
          <p:nvSpPr>
            <p:cNvPr id="6" name="object 6"/>
            <p:cNvSpPr/>
            <p:nvPr/>
          </p:nvSpPr>
          <p:spPr>
            <a:xfrm>
              <a:off x="711708" y="4815840"/>
              <a:ext cx="1851660" cy="733425"/>
            </a:xfrm>
            <a:custGeom>
              <a:avLst/>
              <a:gdLst/>
              <a:ahLst/>
              <a:cxnLst/>
              <a:rect l="l" t="t" r="r" b="b"/>
              <a:pathLst>
                <a:path w="1851660" h="733425">
                  <a:moveTo>
                    <a:pt x="1729486" y="0"/>
                  </a:moveTo>
                  <a:lnTo>
                    <a:pt x="122173" y="0"/>
                  </a:lnTo>
                  <a:lnTo>
                    <a:pt x="74618" y="9606"/>
                  </a:lnTo>
                  <a:lnTo>
                    <a:pt x="35783" y="35798"/>
                  </a:lnTo>
                  <a:lnTo>
                    <a:pt x="9601" y="74634"/>
                  </a:lnTo>
                  <a:lnTo>
                    <a:pt x="0" y="122174"/>
                  </a:lnTo>
                  <a:lnTo>
                    <a:pt x="0" y="610870"/>
                  </a:lnTo>
                  <a:lnTo>
                    <a:pt x="9601" y="658409"/>
                  </a:lnTo>
                  <a:lnTo>
                    <a:pt x="35783" y="697245"/>
                  </a:lnTo>
                  <a:lnTo>
                    <a:pt x="74618" y="723437"/>
                  </a:lnTo>
                  <a:lnTo>
                    <a:pt x="122173" y="733044"/>
                  </a:lnTo>
                  <a:lnTo>
                    <a:pt x="1729486" y="733044"/>
                  </a:lnTo>
                  <a:lnTo>
                    <a:pt x="1777025" y="723437"/>
                  </a:lnTo>
                  <a:lnTo>
                    <a:pt x="1815861" y="697245"/>
                  </a:lnTo>
                  <a:lnTo>
                    <a:pt x="1842053" y="658409"/>
                  </a:lnTo>
                  <a:lnTo>
                    <a:pt x="1851660" y="610870"/>
                  </a:lnTo>
                  <a:lnTo>
                    <a:pt x="1851660" y="122174"/>
                  </a:lnTo>
                  <a:lnTo>
                    <a:pt x="1842053" y="74634"/>
                  </a:lnTo>
                  <a:lnTo>
                    <a:pt x="1815861" y="35798"/>
                  </a:lnTo>
                  <a:lnTo>
                    <a:pt x="1777025" y="9606"/>
                  </a:lnTo>
                  <a:lnTo>
                    <a:pt x="1729486" y="0"/>
                  </a:lnTo>
                  <a:close/>
                </a:path>
              </a:pathLst>
            </a:custGeom>
            <a:solidFill>
              <a:srgbClr val="0E6EC5"/>
            </a:solidFill>
          </p:spPr>
          <p:txBody>
            <a:bodyPr wrap="square" lIns="0" tIns="0" rIns="0" bIns="0" rtlCol="0"/>
            <a:lstStyle/>
            <a:p/>
          </p:txBody>
        </p:sp>
        <p:sp>
          <p:nvSpPr>
            <p:cNvPr id="7" name="object 7"/>
            <p:cNvSpPr/>
            <p:nvPr/>
          </p:nvSpPr>
          <p:spPr>
            <a:xfrm>
              <a:off x="711708" y="4815840"/>
              <a:ext cx="1851660" cy="733425"/>
            </a:xfrm>
            <a:custGeom>
              <a:avLst/>
              <a:gdLst/>
              <a:ahLst/>
              <a:cxnLst/>
              <a:rect l="l" t="t" r="r" b="b"/>
              <a:pathLst>
                <a:path w="1851660" h="733425">
                  <a:moveTo>
                    <a:pt x="0" y="122174"/>
                  </a:moveTo>
                  <a:lnTo>
                    <a:pt x="9601" y="74634"/>
                  </a:lnTo>
                  <a:lnTo>
                    <a:pt x="35783" y="35798"/>
                  </a:lnTo>
                  <a:lnTo>
                    <a:pt x="74618" y="9606"/>
                  </a:lnTo>
                  <a:lnTo>
                    <a:pt x="122173" y="0"/>
                  </a:lnTo>
                  <a:lnTo>
                    <a:pt x="1729486" y="0"/>
                  </a:lnTo>
                  <a:lnTo>
                    <a:pt x="1777025" y="9606"/>
                  </a:lnTo>
                  <a:lnTo>
                    <a:pt x="1815861" y="35798"/>
                  </a:lnTo>
                  <a:lnTo>
                    <a:pt x="1842053" y="74634"/>
                  </a:lnTo>
                  <a:lnTo>
                    <a:pt x="1851660" y="122174"/>
                  </a:lnTo>
                  <a:lnTo>
                    <a:pt x="1851660" y="610870"/>
                  </a:lnTo>
                  <a:lnTo>
                    <a:pt x="1842053" y="658409"/>
                  </a:lnTo>
                  <a:lnTo>
                    <a:pt x="1815861" y="697245"/>
                  </a:lnTo>
                  <a:lnTo>
                    <a:pt x="1777025" y="723437"/>
                  </a:lnTo>
                  <a:lnTo>
                    <a:pt x="1729486" y="733044"/>
                  </a:lnTo>
                  <a:lnTo>
                    <a:pt x="122173" y="733044"/>
                  </a:lnTo>
                  <a:lnTo>
                    <a:pt x="74618" y="723437"/>
                  </a:lnTo>
                  <a:lnTo>
                    <a:pt x="35783" y="697245"/>
                  </a:lnTo>
                  <a:lnTo>
                    <a:pt x="9601" y="658409"/>
                  </a:lnTo>
                  <a:lnTo>
                    <a:pt x="0" y="610870"/>
                  </a:lnTo>
                  <a:lnTo>
                    <a:pt x="0" y="122174"/>
                  </a:lnTo>
                  <a:close/>
                </a:path>
              </a:pathLst>
            </a:custGeom>
            <a:ln w="12192">
              <a:solidFill>
                <a:srgbClr val="085091"/>
              </a:solidFill>
            </a:ln>
          </p:spPr>
          <p:txBody>
            <a:bodyPr wrap="square" lIns="0" tIns="0" rIns="0" bIns="0" rtlCol="0"/>
            <a:lstStyle/>
            <a:p/>
          </p:txBody>
        </p:sp>
      </p:grpSp>
      <p:sp>
        <p:nvSpPr>
          <p:cNvPr id="8" name="object 8"/>
          <p:cNvSpPr txBox="1"/>
          <p:nvPr/>
        </p:nvSpPr>
        <p:spPr>
          <a:xfrm>
            <a:off x="935227" y="4900676"/>
            <a:ext cx="1402080" cy="513715"/>
          </a:xfrm>
          <a:prstGeom prst="rect">
            <a:avLst/>
          </a:prstGeom>
        </p:spPr>
        <p:txBody>
          <a:bodyPr wrap="square" lIns="0" tIns="12700" rIns="0" bIns="0" rtlCol="0" vert="horz">
            <a:spAutoFit/>
          </a:bodyPr>
          <a:lstStyle/>
          <a:p>
            <a:pPr marL="12700">
              <a:lnSpc>
                <a:spcPct val="100000"/>
              </a:lnSpc>
              <a:spcBef>
                <a:spcPts val="100"/>
              </a:spcBef>
            </a:pPr>
            <a:r>
              <a:rPr dirty="0" sz="3200" spc="-5" b="1">
                <a:solidFill>
                  <a:srgbClr val="FFFFFF"/>
                </a:solidFill>
                <a:latin typeface="Calibri"/>
                <a:cs typeface="Calibri"/>
              </a:rPr>
              <a:t>Gen</a:t>
            </a:r>
            <a:r>
              <a:rPr dirty="0" sz="3200" spc="-15" b="1">
                <a:solidFill>
                  <a:srgbClr val="FFFFFF"/>
                </a:solidFill>
                <a:latin typeface="Calibri"/>
                <a:cs typeface="Calibri"/>
              </a:rPr>
              <a:t>S</a:t>
            </a:r>
            <a:r>
              <a:rPr dirty="0" sz="3200" b="1">
                <a:solidFill>
                  <a:srgbClr val="FFFFFF"/>
                </a:solidFill>
                <a:latin typeface="Calibri"/>
                <a:cs typeface="Calibri"/>
              </a:rPr>
              <a:t>BO</a:t>
            </a:r>
            <a:endParaRPr sz="3200">
              <a:latin typeface="Calibri"/>
              <a:cs typeface="Calibri"/>
            </a:endParaRPr>
          </a:p>
        </p:txBody>
      </p:sp>
      <p:grpSp>
        <p:nvGrpSpPr>
          <p:cNvPr id="9" name="object 9"/>
          <p:cNvGrpSpPr/>
          <p:nvPr/>
        </p:nvGrpSpPr>
        <p:grpSpPr>
          <a:xfrm>
            <a:off x="3768597" y="4809490"/>
            <a:ext cx="1864360" cy="746125"/>
            <a:chOff x="3768597" y="4809490"/>
            <a:chExt cx="1864360" cy="746125"/>
          </a:xfrm>
        </p:grpSpPr>
        <p:sp>
          <p:nvSpPr>
            <p:cNvPr id="10" name="object 10"/>
            <p:cNvSpPr/>
            <p:nvPr/>
          </p:nvSpPr>
          <p:spPr>
            <a:xfrm>
              <a:off x="3774947" y="4815840"/>
              <a:ext cx="1851660" cy="733425"/>
            </a:xfrm>
            <a:custGeom>
              <a:avLst/>
              <a:gdLst/>
              <a:ahLst/>
              <a:cxnLst/>
              <a:rect l="l" t="t" r="r" b="b"/>
              <a:pathLst>
                <a:path w="1851660" h="733425">
                  <a:moveTo>
                    <a:pt x="1729486" y="0"/>
                  </a:moveTo>
                  <a:lnTo>
                    <a:pt x="122174" y="0"/>
                  </a:lnTo>
                  <a:lnTo>
                    <a:pt x="74634" y="9606"/>
                  </a:lnTo>
                  <a:lnTo>
                    <a:pt x="35798" y="35798"/>
                  </a:lnTo>
                  <a:lnTo>
                    <a:pt x="9606" y="74634"/>
                  </a:lnTo>
                  <a:lnTo>
                    <a:pt x="0" y="122174"/>
                  </a:lnTo>
                  <a:lnTo>
                    <a:pt x="0" y="610870"/>
                  </a:lnTo>
                  <a:lnTo>
                    <a:pt x="9606" y="658409"/>
                  </a:lnTo>
                  <a:lnTo>
                    <a:pt x="35798" y="697245"/>
                  </a:lnTo>
                  <a:lnTo>
                    <a:pt x="74634" y="723437"/>
                  </a:lnTo>
                  <a:lnTo>
                    <a:pt x="122174" y="733044"/>
                  </a:lnTo>
                  <a:lnTo>
                    <a:pt x="1729486" y="733044"/>
                  </a:lnTo>
                  <a:lnTo>
                    <a:pt x="1777025" y="723437"/>
                  </a:lnTo>
                  <a:lnTo>
                    <a:pt x="1815861" y="697245"/>
                  </a:lnTo>
                  <a:lnTo>
                    <a:pt x="1842053" y="658409"/>
                  </a:lnTo>
                  <a:lnTo>
                    <a:pt x="1851660" y="610870"/>
                  </a:lnTo>
                  <a:lnTo>
                    <a:pt x="1851660" y="122174"/>
                  </a:lnTo>
                  <a:lnTo>
                    <a:pt x="1842053" y="74634"/>
                  </a:lnTo>
                  <a:lnTo>
                    <a:pt x="1815861" y="35798"/>
                  </a:lnTo>
                  <a:lnTo>
                    <a:pt x="1777025" y="9606"/>
                  </a:lnTo>
                  <a:lnTo>
                    <a:pt x="1729486" y="0"/>
                  </a:lnTo>
                  <a:close/>
                </a:path>
              </a:pathLst>
            </a:custGeom>
            <a:solidFill>
              <a:srgbClr val="0E6EC5"/>
            </a:solidFill>
          </p:spPr>
          <p:txBody>
            <a:bodyPr wrap="square" lIns="0" tIns="0" rIns="0" bIns="0" rtlCol="0"/>
            <a:lstStyle/>
            <a:p/>
          </p:txBody>
        </p:sp>
        <p:sp>
          <p:nvSpPr>
            <p:cNvPr id="11" name="object 11"/>
            <p:cNvSpPr/>
            <p:nvPr/>
          </p:nvSpPr>
          <p:spPr>
            <a:xfrm>
              <a:off x="3774947" y="4815840"/>
              <a:ext cx="1851660" cy="733425"/>
            </a:xfrm>
            <a:custGeom>
              <a:avLst/>
              <a:gdLst/>
              <a:ahLst/>
              <a:cxnLst/>
              <a:rect l="l" t="t" r="r" b="b"/>
              <a:pathLst>
                <a:path w="1851660" h="733425">
                  <a:moveTo>
                    <a:pt x="0" y="122174"/>
                  </a:moveTo>
                  <a:lnTo>
                    <a:pt x="9606" y="74634"/>
                  </a:lnTo>
                  <a:lnTo>
                    <a:pt x="35798" y="35798"/>
                  </a:lnTo>
                  <a:lnTo>
                    <a:pt x="74634" y="9606"/>
                  </a:lnTo>
                  <a:lnTo>
                    <a:pt x="122174" y="0"/>
                  </a:lnTo>
                  <a:lnTo>
                    <a:pt x="1729486" y="0"/>
                  </a:lnTo>
                  <a:lnTo>
                    <a:pt x="1777025" y="9606"/>
                  </a:lnTo>
                  <a:lnTo>
                    <a:pt x="1815861" y="35798"/>
                  </a:lnTo>
                  <a:lnTo>
                    <a:pt x="1842053" y="74634"/>
                  </a:lnTo>
                  <a:lnTo>
                    <a:pt x="1851660" y="122174"/>
                  </a:lnTo>
                  <a:lnTo>
                    <a:pt x="1851660" y="610870"/>
                  </a:lnTo>
                  <a:lnTo>
                    <a:pt x="1842053" y="658409"/>
                  </a:lnTo>
                  <a:lnTo>
                    <a:pt x="1815861" y="697245"/>
                  </a:lnTo>
                  <a:lnTo>
                    <a:pt x="1777025" y="723437"/>
                  </a:lnTo>
                  <a:lnTo>
                    <a:pt x="1729486" y="733044"/>
                  </a:lnTo>
                  <a:lnTo>
                    <a:pt x="122174" y="733044"/>
                  </a:lnTo>
                  <a:lnTo>
                    <a:pt x="74634" y="723437"/>
                  </a:lnTo>
                  <a:lnTo>
                    <a:pt x="35798" y="697245"/>
                  </a:lnTo>
                  <a:lnTo>
                    <a:pt x="9606" y="658409"/>
                  </a:lnTo>
                  <a:lnTo>
                    <a:pt x="0" y="610870"/>
                  </a:lnTo>
                  <a:lnTo>
                    <a:pt x="0" y="122174"/>
                  </a:lnTo>
                  <a:close/>
                </a:path>
              </a:pathLst>
            </a:custGeom>
            <a:ln w="12192">
              <a:solidFill>
                <a:srgbClr val="085091"/>
              </a:solidFill>
            </a:ln>
          </p:spPr>
          <p:txBody>
            <a:bodyPr wrap="square" lIns="0" tIns="0" rIns="0" bIns="0" rtlCol="0"/>
            <a:lstStyle/>
            <a:p/>
          </p:txBody>
        </p:sp>
      </p:grpSp>
      <p:sp>
        <p:nvSpPr>
          <p:cNvPr id="12" name="object 12"/>
          <p:cNvSpPr txBox="1"/>
          <p:nvPr/>
        </p:nvSpPr>
        <p:spPr>
          <a:xfrm>
            <a:off x="4077970" y="4899152"/>
            <a:ext cx="1247140"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FFFFFF"/>
                </a:solidFill>
                <a:latin typeface="等线"/>
                <a:cs typeface="等线"/>
              </a:rPr>
              <a:t>仿真器</a:t>
            </a:r>
            <a:endParaRPr sz="3200">
              <a:latin typeface="等线"/>
              <a:cs typeface="等线"/>
            </a:endParaRPr>
          </a:p>
        </p:txBody>
      </p:sp>
      <p:sp>
        <p:nvSpPr>
          <p:cNvPr id="13" name="object 13"/>
          <p:cNvSpPr/>
          <p:nvPr/>
        </p:nvSpPr>
        <p:spPr>
          <a:xfrm>
            <a:off x="2563367" y="5094732"/>
            <a:ext cx="1212215" cy="173990"/>
          </a:xfrm>
          <a:custGeom>
            <a:avLst/>
            <a:gdLst/>
            <a:ahLst/>
            <a:cxnLst/>
            <a:rect l="l" t="t" r="r" b="b"/>
            <a:pathLst>
              <a:path w="1212214" h="173989">
                <a:moveTo>
                  <a:pt x="1038224" y="0"/>
                </a:moveTo>
                <a:lnTo>
                  <a:pt x="1038224" y="173736"/>
                </a:lnTo>
                <a:lnTo>
                  <a:pt x="1154048" y="115824"/>
                </a:lnTo>
                <a:lnTo>
                  <a:pt x="1067181" y="115824"/>
                </a:lnTo>
                <a:lnTo>
                  <a:pt x="1067181" y="57912"/>
                </a:lnTo>
                <a:lnTo>
                  <a:pt x="1154048" y="57912"/>
                </a:lnTo>
                <a:lnTo>
                  <a:pt x="1038224" y="0"/>
                </a:lnTo>
                <a:close/>
              </a:path>
              <a:path w="1212214" h="173989">
                <a:moveTo>
                  <a:pt x="1038224" y="57912"/>
                </a:moveTo>
                <a:lnTo>
                  <a:pt x="0" y="57912"/>
                </a:lnTo>
                <a:lnTo>
                  <a:pt x="0" y="115824"/>
                </a:lnTo>
                <a:lnTo>
                  <a:pt x="1038224" y="115824"/>
                </a:lnTo>
                <a:lnTo>
                  <a:pt x="1038224" y="57912"/>
                </a:lnTo>
                <a:close/>
              </a:path>
              <a:path w="1212214" h="173989">
                <a:moveTo>
                  <a:pt x="1154048" y="57912"/>
                </a:moveTo>
                <a:lnTo>
                  <a:pt x="1067181" y="57912"/>
                </a:lnTo>
                <a:lnTo>
                  <a:pt x="1067181" y="115824"/>
                </a:lnTo>
                <a:lnTo>
                  <a:pt x="1154048" y="115824"/>
                </a:lnTo>
                <a:lnTo>
                  <a:pt x="1211960" y="86868"/>
                </a:lnTo>
                <a:lnTo>
                  <a:pt x="1154048" y="57912"/>
                </a:lnTo>
                <a:close/>
              </a:path>
            </a:pathLst>
          </a:custGeom>
          <a:solidFill>
            <a:srgbClr val="000000"/>
          </a:solidFill>
        </p:spPr>
        <p:txBody>
          <a:bodyPr wrap="square" lIns="0" tIns="0" rIns="0" bIns="0" rtlCol="0"/>
          <a:lstStyle/>
          <a:p/>
        </p:txBody>
      </p:sp>
      <p:sp>
        <p:nvSpPr>
          <p:cNvPr id="14" name="object 14"/>
          <p:cNvSpPr txBox="1"/>
          <p:nvPr/>
        </p:nvSpPr>
        <p:spPr>
          <a:xfrm>
            <a:off x="2680842" y="4734559"/>
            <a:ext cx="939800" cy="391160"/>
          </a:xfrm>
          <a:prstGeom prst="rect">
            <a:avLst/>
          </a:prstGeom>
        </p:spPr>
        <p:txBody>
          <a:bodyPr wrap="square" lIns="0" tIns="12700" rIns="0" bIns="0" rtlCol="0" vert="horz">
            <a:spAutoFit/>
          </a:bodyPr>
          <a:lstStyle/>
          <a:p>
            <a:pPr marL="12700">
              <a:lnSpc>
                <a:spcPct val="100000"/>
              </a:lnSpc>
              <a:spcBef>
                <a:spcPts val="100"/>
              </a:spcBef>
            </a:pPr>
            <a:r>
              <a:rPr dirty="0" sz="2400" b="1">
                <a:latin typeface="等线"/>
                <a:cs typeface="等线"/>
              </a:rPr>
              <a:t>可行解</a:t>
            </a:r>
            <a:endParaRPr sz="2400">
              <a:latin typeface="等线"/>
              <a:cs typeface="等线"/>
            </a:endParaRPr>
          </a:p>
        </p:txBody>
      </p:sp>
      <p:grpSp>
        <p:nvGrpSpPr>
          <p:cNvPr id="15" name="object 15"/>
          <p:cNvGrpSpPr/>
          <p:nvPr/>
        </p:nvGrpSpPr>
        <p:grpSpPr>
          <a:xfrm>
            <a:off x="1472183" y="4417567"/>
            <a:ext cx="3261360" cy="1698625"/>
            <a:chOff x="1472183" y="4417567"/>
            <a:chExt cx="3261360" cy="1698625"/>
          </a:xfrm>
        </p:grpSpPr>
        <p:sp>
          <p:nvSpPr>
            <p:cNvPr id="16" name="object 16"/>
            <p:cNvSpPr/>
            <p:nvPr/>
          </p:nvSpPr>
          <p:spPr>
            <a:xfrm>
              <a:off x="1554479" y="4417567"/>
              <a:ext cx="3179445" cy="401320"/>
            </a:xfrm>
            <a:custGeom>
              <a:avLst/>
              <a:gdLst/>
              <a:ahLst/>
              <a:cxnLst/>
              <a:rect l="l" t="t" r="r" b="b"/>
              <a:pathLst>
                <a:path w="3179445" h="401320">
                  <a:moveTo>
                    <a:pt x="3121024" y="28955"/>
                  </a:moveTo>
                  <a:lnTo>
                    <a:pt x="3121024" y="401065"/>
                  </a:lnTo>
                  <a:lnTo>
                    <a:pt x="3178936" y="401065"/>
                  </a:lnTo>
                  <a:lnTo>
                    <a:pt x="3178936" y="57911"/>
                  </a:lnTo>
                  <a:lnTo>
                    <a:pt x="3149981" y="57911"/>
                  </a:lnTo>
                  <a:lnTo>
                    <a:pt x="3121024" y="28955"/>
                  </a:lnTo>
                  <a:close/>
                </a:path>
                <a:path w="3179445" h="401320">
                  <a:moveTo>
                    <a:pt x="57911" y="219963"/>
                  </a:moveTo>
                  <a:lnTo>
                    <a:pt x="0" y="219963"/>
                  </a:lnTo>
                  <a:lnTo>
                    <a:pt x="86868" y="393699"/>
                  </a:lnTo>
                  <a:lnTo>
                    <a:pt x="159257" y="248919"/>
                  </a:lnTo>
                  <a:lnTo>
                    <a:pt x="57911" y="248919"/>
                  </a:lnTo>
                  <a:lnTo>
                    <a:pt x="57911" y="219963"/>
                  </a:lnTo>
                  <a:close/>
                </a:path>
                <a:path w="3179445" h="401320">
                  <a:moveTo>
                    <a:pt x="3178936" y="0"/>
                  </a:moveTo>
                  <a:lnTo>
                    <a:pt x="57911" y="0"/>
                  </a:lnTo>
                  <a:lnTo>
                    <a:pt x="57911" y="248919"/>
                  </a:lnTo>
                  <a:lnTo>
                    <a:pt x="115824" y="248919"/>
                  </a:lnTo>
                  <a:lnTo>
                    <a:pt x="115824" y="57911"/>
                  </a:lnTo>
                  <a:lnTo>
                    <a:pt x="86868" y="57911"/>
                  </a:lnTo>
                  <a:lnTo>
                    <a:pt x="115824" y="28955"/>
                  </a:lnTo>
                  <a:lnTo>
                    <a:pt x="3178936" y="28955"/>
                  </a:lnTo>
                  <a:lnTo>
                    <a:pt x="3178936" y="0"/>
                  </a:lnTo>
                  <a:close/>
                </a:path>
                <a:path w="3179445" h="401320">
                  <a:moveTo>
                    <a:pt x="173736" y="219963"/>
                  </a:moveTo>
                  <a:lnTo>
                    <a:pt x="115824" y="219963"/>
                  </a:lnTo>
                  <a:lnTo>
                    <a:pt x="115824" y="248919"/>
                  </a:lnTo>
                  <a:lnTo>
                    <a:pt x="159257" y="248919"/>
                  </a:lnTo>
                  <a:lnTo>
                    <a:pt x="173736" y="219963"/>
                  </a:lnTo>
                  <a:close/>
                </a:path>
                <a:path w="3179445" h="401320">
                  <a:moveTo>
                    <a:pt x="115824" y="28955"/>
                  </a:moveTo>
                  <a:lnTo>
                    <a:pt x="86868" y="57911"/>
                  </a:lnTo>
                  <a:lnTo>
                    <a:pt x="115824" y="57911"/>
                  </a:lnTo>
                  <a:lnTo>
                    <a:pt x="115824" y="28955"/>
                  </a:lnTo>
                  <a:close/>
                </a:path>
                <a:path w="3179445" h="401320">
                  <a:moveTo>
                    <a:pt x="3121024" y="28955"/>
                  </a:moveTo>
                  <a:lnTo>
                    <a:pt x="115824" y="28955"/>
                  </a:lnTo>
                  <a:lnTo>
                    <a:pt x="115824" y="57911"/>
                  </a:lnTo>
                  <a:lnTo>
                    <a:pt x="3121024" y="57911"/>
                  </a:lnTo>
                  <a:lnTo>
                    <a:pt x="3121024" y="28955"/>
                  </a:lnTo>
                  <a:close/>
                </a:path>
                <a:path w="3179445" h="401320">
                  <a:moveTo>
                    <a:pt x="3178936" y="28955"/>
                  </a:moveTo>
                  <a:lnTo>
                    <a:pt x="3121024" y="28955"/>
                  </a:lnTo>
                  <a:lnTo>
                    <a:pt x="3149981" y="57911"/>
                  </a:lnTo>
                  <a:lnTo>
                    <a:pt x="3178936" y="57911"/>
                  </a:lnTo>
                  <a:lnTo>
                    <a:pt x="3178936" y="28955"/>
                  </a:lnTo>
                  <a:close/>
                </a:path>
              </a:pathLst>
            </a:custGeom>
            <a:solidFill>
              <a:srgbClr val="000000"/>
            </a:solidFill>
          </p:spPr>
          <p:txBody>
            <a:bodyPr wrap="square" lIns="0" tIns="0" rIns="0" bIns="0" rtlCol="0"/>
            <a:lstStyle/>
            <a:p/>
          </p:txBody>
        </p:sp>
        <p:sp>
          <p:nvSpPr>
            <p:cNvPr id="17" name="object 17"/>
            <p:cNvSpPr/>
            <p:nvPr/>
          </p:nvSpPr>
          <p:spPr>
            <a:xfrm>
              <a:off x="1478279" y="5548883"/>
              <a:ext cx="318770" cy="561340"/>
            </a:xfrm>
            <a:custGeom>
              <a:avLst/>
              <a:gdLst/>
              <a:ahLst/>
              <a:cxnLst/>
              <a:rect l="l" t="t" r="r" b="b"/>
              <a:pathLst>
                <a:path w="318769" h="561339">
                  <a:moveTo>
                    <a:pt x="0" y="401573"/>
                  </a:moveTo>
                  <a:lnTo>
                    <a:pt x="79628" y="401573"/>
                  </a:lnTo>
                  <a:lnTo>
                    <a:pt x="79628" y="0"/>
                  </a:lnTo>
                  <a:lnTo>
                    <a:pt x="238887" y="0"/>
                  </a:lnTo>
                  <a:lnTo>
                    <a:pt x="238887" y="401573"/>
                  </a:lnTo>
                  <a:lnTo>
                    <a:pt x="318515" y="401573"/>
                  </a:lnTo>
                  <a:lnTo>
                    <a:pt x="159257" y="560831"/>
                  </a:lnTo>
                  <a:lnTo>
                    <a:pt x="0" y="401573"/>
                  </a:lnTo>
                  <a:close/>
                </a:path>
              </a:pathLst>
            </a:custGeom>
            <a:ln w="12192">
              <a:solidFill>
                <a:srgbClr val="0AD0D9"/>
              </a:solidFill>
            </a:ln>
          </p:spPr>
          <p:txBody>
            <a:bodyPr wrap="square" lIns="0" tIns="0" rIns="0" bIns="0" rtlCol="0"/>
            <a:lstStyle/>
            <a:p/>
          </p:txBody>
        </p:sp>
      </p:grpSp>
      <p:sp>
        <p:nvSpPr>
          <p:cNvPr id="18" name="object 18"/>
          <p:cNvSpPr txBox="1"/>
          <p:nvPr/>
        </p:nvSpPr>
        <p:spPr>
          <a:xfrm>
            <a:off x="403352" y="1907540"/>
            <a:ext cx="7051675" cy="2446020"/>
          </a:xfrm>
          <a:prstGeom prst="rect">
            <a:avLst/>
          </a:prstGeom>
        </p:spPr>
        <p:txBody>
          <a:bodyPr wrap="square" lIns="0" tIns="12700" rIns="0" bIns="0" rtlCol="0" vert="horz">
            <a:spAutoFit/>
          </a:bodyPr>
          <a:lstStyle/>
          <a:p>
            <a:pPr marL="299085" indent="-287020">
              <a:lnSpc>
                <a:spcPct val="100000"/>
              </a:lnSpc>
              <a:spcBef>
                <a:spcPts val="100"/>
              </a:spcBef>
              <a:buFont typeface="Arial"/>
              <a:buChar char="•"/>
              <a:tabLst>
                <a:tab pos="299720" algn="l"/>
              </a:tabLst>
            </a:pPr>
            <a:r>
              <a:rPr dirty="0" sz="2400" b="1">
                <a:latin typeface="等线"/>
                <a:cs typeface="等线"/>
              </a:rPr>
              <a:t>结合仿真工具（各类主流仿真软件接口）</a:t>
            </a:r>
            <a:endParaRPr sz="2400">
              <a:latin typeface="等线"/>
              <a:cs typeface="等线"/>
            </a:endParaRPr>
          </a:p>
          <a:p>
            <a:pPr>
              <a:lnSpc>
                <a:spcPct val="100000"/>
              </a:lnSpc>
              <a:spcBef>
                <a:spcPts val="15"/>
              </a:spcBef>
              <a:buFont typeface="Arial"/>
              <a:buChar char="•"/>
            </a:pPr>
            <a:endParaRPr sz="1900">
              <a:latin typeface="等线"/>
              <a:cs typeface="等线"/>
            </a:endParaRPr>
          </a:p>
          <a:p>
            <a:pPr marL="299085" indent="-287020">
              <a:lnSpc>
                <a:spcPct val="100000"/>
              </a:lnSpc>
              <a:buFont typeface="Arial"/>
              <a:buChar char="•"/>
              <a:tabLst>
                <a:tab pos="299720" algn="l"/>
              </a:tabLst>
            </a:pPr>
            <a:r>
              <a:rPr dirty="0" sz="2400" b="1">
                <a:latin typeface="等线"/>
                <a:cs typeface="等线"/>
              </a:rPr>
              <a:t>面向混合整数非线性规划</a:t>
            </a:r>
            <a:r>
              <a:rPr dirty="0" sz="2400" spc="-5" b="1">
                <a:latin typeface="等线"/>
                <a:cs typeface="等线"/>
              </a:rPr>
              <a:t>（</a:t>
            </a:r>
            <a:r>
              <a:rPr dirty="0" sz="2400" spc="-5" b="1">
                <a:latin typeface="Calibri"/>
                <a:cs typeface="Calibri"/>
              </a:rPr>
              <a:t>MINLP</a:t>
            </a:r>
            <a:r>
              <a:rPr dirty="0" sz="2400" spc="-5" b="1">
                <a:latin typeface="等线"/>
                <a:cs typeface="等线"/>
              </a:rPr>
              <a:t>）</a:t>
            </a:r>
            <a:r>
              <a:rPr dirty="0" sz="2400" b="1">
                <a:latin typeface="等线"/>
                <a:cs typeface="等线"/>
              </a:rPr>
              <a:t>问题</a:t>
            </a:r>
            <a:endParaRPr sz="2400">
              <a:latin typeface="等线"/>
              <a:cs typeface="等线"/>
            </a:endParaRPr>
          </a:p>
          <a:p>
            <a:pPr>
              <a:lnSpc>
                <a:spcPct val="100000"/>
              </a:lnSpc>
              <a:spcBef>
                <a:spcPts val="20"/>
              </a:spcBef>
              <a:buFont typeface="Arial"/>
              <a:buChar char="•"/>
            </a:pPr>
            <a:endParaRPr sz="1900">
              <a:latin typeface="等线"/>
              <a:cs typeface="等线"/>
            </a:endParaRPr>
          </a:p>
          <a:p>
            <a:pPr marL="299085" indent="-287020">
              <a:lnSpc>
                <a:spcPct val="100000"/>
              </a:lnSpc>
              <a:spcBef>
                <a:spcPts val="5"/>
              </a:spcBef>
              <a:buFont typeface="Arial"/>
              <a:buChar char="•"/>
              <a:tabLst>
                <a:tab pos="299720" algn="l"/>
              </a:tabLst>
            </a:pPr>
            <a:r>
              <a:rPr dirty="0" sz="2400" b="1">
                <a:latin typeface="等线"/>
                <a:cs typeface="等线"/>
              </a:rPr>
              <a:t>基于粒子群优化（</a:t>
            </a:r>
            <a:r>
              <a:rPr dirty="0" sz="2400" spc="-5" b="1">
                <a:latin typeface="Calibri"/>
                <a:cs typeface="Calibri"/>
              </a:rPr>
              <a:t>PSO</a:t>
            </a:r>
            <a:r>
              <a:rPr dirty="0" sz="2400" b="1">
                <a:latin typeface="等线"/>
                <a:cs typeface="等线"/>
              </a:rPr>
              <a:t>）算法（单</a:t>
            </a:r>
            <a:r>
              <a:rPr dirty="0" sz="2400" b="1">
                <a:latin typeface="Calibri"/>
                <a:cs typeface="Calibri"/>
              </a:rPr>
              <a:t>/</a:t>
            </a:r>
            <a:r>
              <a:rPr dirty="0" sz="2400" b="1">
                <a:latin typeface="等线"/>
                <a:cs typeface="等线"/>
              </a:rPr>
              <a:t>多目标，约束）</a:t>
            </a:r>
            <a:endParaRPr sz="2400">
              <a:latin typeface="等线"/>
              <a:cs typeface="等线"/>
            </a:endParaRPr>
          </a:p>
          <a:p>
            <a:pPr marL="2173605">
              <a:lnSpc>
                <a:spcPct val="100000"/>
              </a:lnSpc>
              <a:spcBef>
                <a:spcPts val="1770"/>
              </a:spcBef>
            </a:pPr>
            <a:r>
              <a:rPr dirty="0" sz="2400" b="1">
                <a:latin typeface="等线"/>
                <a:cs typeface="等线"/>
              </a:rPr>
              <a:t>解的评价</a:t>
            </a:r>
            <a:endParaRPr sz="2400">
              <a:latin typeface="等线"/>
              <a:cs typeface="等线"/>
            </a:endParaRPr>
          </a:p>
        </p:txBody>
      </p:sp>
      <p:sp>
        <p:nvSpPr>
          <p:cNvPr id="19" name="object 19"/>
          <p:cNvSpPr txBox="1"/>
          <p:nvPr/>
        </p:nvSpPr>
        <p:spPr>
          <a:xfrm>
            <a:off x="765809" y="6110478"/>
            <a:ext cx="1744980" cy="523240"/>
          </a:xfrm>
          <a:prstGeom prst="rect">
            <a:avLst/>
          </a:prstGeom>
          <a:ln w="28955">
            <a:solidFill>
              <a:srgbClr val="0318BC"/>
            </a:solidFill>
          </a:ln>
        </p:spPr>
        <p:txBody>
          <a:bodyPr wrap="square" lIns="0" tIns="22860" rIns="0" bIns="0" rtlCol="0" vert="horz">
            <a:spAutoFit/>
          </a:bodyPr>
          <a:lstStyle/>
          <a:p>
            <a:pPr marL="90170">
              <a:lnSpc>
                <a:spcPct val="100000"/>
              </a:lnSpc>
              <a:spcBef>
                <a:spcPts val="180"/>
              </a:spcBef>
            </a:pPr>
            <a:r>
              <a:rPr dirty="0" sz="2800" spc="-5" b="1">
                <a:solidFill>
                  <a:srgbClr val="FF0000"/>
                </a:solidFill>
                <a:latin typeface="等线"/>
                <a:cs typeface="等线"/>
              </a:rPr>
              <a:t>优化结果</a:t>
            </a:r>
            <a:endParaRPr sz="2800">
              <a:latin typeface="等线"/>
              <a:cs typeface="等线"/>
            </a:endParaRPr>
          </a:p>
        </p:txBody>
      </p:sp>
      <p:pic>
        <p:nvPicPr>
          <p:cNvPr id="20" name="object 20"/>
          <p:cNvPicPr/>
          <p:nvPr/>
        </p:nvPicPr>
        <p:blipFill>
          <a:blip r:embed="rId2" cstate="print"/>
          <a:stretch>
            <a:fillRect/>
          </a:stretch>
        </p:blipFill>
        <p:spPr>
          <a:xfrm>
            <a:off x="8752331" y="833627"/>
            <a:ext cx="3439668" cy="1110996"/>
          </a:xfrm>
          <a:prstGeom prst="rect">
            <a:avLst/>
          </a:prstGeom>
        </p:spPr>
      </p:pic>
      <p:sp>
        <p:nvSpPr>
          <p:cNvPr id="21" name="object 21"/>
          <p:cNvSpPr txBox="1"/>
          <p:nvPr/>
        </p:nvSpPr>
        <p:spPr>
          <a:xfrm>
            <a:off x="9093454" y="1018413"/>
            <a:ext cx="2768600" cy="574040"/>
          </a:xfrm>
          <a:prstGeom prst="rect">
            <a:avLst/>
          </a:prstGeom>
        </p:spPr>
        <p:txBody>
          <a:bodyPr wrap="square" lIns="0" tIns="12700" rIns="0" bIns="0" rtlCol="0" vert="horz">
            <a:spAutoFit/>
          </a:bodyPr>
          <a:lstStyle/>
          <a:p>
            <a:pPr marL="12700">
              <a:lnSpc>
                <a:spcPct val="100000"/>
              </a:lnSpc>
              <a:spcBef>
                <a:spcPts val="100"/>
              </a:spcBef>
            </a:pPr>
            <a:r>
              <a:rPr dirty="0" sz="3600" b="1">
                <a:solidFill>
                  <a:srgbClr val="0000FF"/>
                </a:solidFill>
                <a:latin typeface="微软雅黑"/>
                <a:cs typeface="微软雅黑"/>
              </a:rPr>
              <a:t>群智优化引擎</a:t>
            </a:r>
            <a:endParaRPr sz="3600">
              <a:latin typeface="微软雅黑"/>
              <a:cs typeface="微软雅黑"/>
            </a:endParaRPr>
          </a:p>
        </p:txBody>
      </p:sp>
      <p:pic>
        <p:nvPicPr>
          <p:cNvPr id="22" name="object 22"/>
          <p:cNvPicPr/>
          <p:nvPr/>
        </p:nvPicPr>
        <p:blipFill>
          <a:blip r:embed="rId3" cstate="print"/>
          <a:stretch>
            <a:fillRect/>
          </a:stretch>
        </p:blipFill>
        <p:spPr>
          <a:xfrm>
            <a:off x="7345680" y="1720595"/>
            <a:ext cx="4709160" cy="4799076"/>
          </a:xfrm>
          <a:prstGeom prst="rect">
            <a:avLst/>
          </a:prstGeom>
        </p:spPr>
      </p:pic>
      <p:grpSp>
        <p:nvGrpSpPr>
          <p:cNvPr id="23" name="object 23"/>
          <p:cNvGrpSpPr/>
          <p:nvPr/>
        </p:nvGrpSpPr>
        <p:grpSpPr>
          <a:xfrm>
            <a:off x="7316723" y="1691639"/>
            <a:ext cx="4767580" cy="4857115"/>
            <a:chOff x="7316723" y="1691639"/>
            <a:chExt cx="4767580" cy="4857115"/>
          </a:xfrm>
        </p:grpSpPr>
        <p:sp>
          <p:nvSpPr>
            <p:cNvPr id="24" name="object 24"/>
            <p:cNvSpPr/>
            <p:nvPr/>
          </p:nvSpPr>
          <p:spPr>
            <a:xfrm>
              <a:off x="7331201" y="1706117"/>
              <a:ext cx="4738370" cy="4828540"/>
            </a:xfrm>
            <a:custGeom>
              <a:avLst/>
              <a:gdLst/>
              <a:ahLst/>
              <a:cxnLst/>
              <a:rect l="l" t="t" r="r" b="b"/>
              <a:pathLst>
                <a:path w="4738370" h="4828540">
                  <a:moveTo>
                    <a:pt x="0" y="4828032"/>
                  </a:moveTo>
                  <a:lnTo>
                    <a:pt x="4738115" y="4828032"/>
                  </a:lnTo>
                  <a:lnTo>
                    <a:pt x="4738115" y="0"/>
                  </a:lnTo>
                  <a:lnTo>
                    <a:pt x="0" y="0"/>
                  </a:lnTo>
                  <a:lnTo>
                    <a:pt x="0" y="4828032"/>
                  </a:lnTo>
                  <a:close/>
                </a:path>
              </a:pathLst>
            </a:custGeom>
            <a:ln w="28956">
              <a:solidFill>
                <a:srgbClr val="C00000"/>
              </a:solidFill>
            </a:ln>
          </p:spPr>
          <p:txBody>
            <a:bodyPr wrap="square" lIns="0" tIns="0" rIns="0" bIns="0" rtlCol="0"/>
            <a:lstStyle/>
            <a:p/>
          </p:txBody>
        </p:sp>
        <p:pic>
          <p:nvPicPr>
            <p:cNvPr id="25" name="object 25"/>
            <p:cNvPicPr/>
            <p:nvPr/>
          </p:nvPicPr>
          <p:blipFill>
            <a:blip r:embed="rId4" cstate="print"/>
            <a:stretch>
              <a:fillRect/>
            </a:stretch>
          </p:blipFill>
          <p:spPr>
            <a:xfrm>
              <a:off x="7487411" y="5181599"/>
              <a:ext cx="4567428" cy="333756"/>
            </a:xfrm>
            <a:prstGeom prst="rect">
              <a:avLst/>
            </a:prstGeom>
          </p:spPr>
        </p:pic>
        <p:pic>
          <p:nvPicPr>
            <p:cNvPr id="26" name="object 26"/>
            <p:cNvPicPr/>
            <p:nvPr/>
          </p:nvPicPr>
          <p:blipFill>
            <a:blip r:embed="rId5" cstate="print"/>
            <a:stretch>
              <a:fillRect/>
            </a:stretch>
          </p:blipFill>
          <p:spPr>
            <a:xfrm>
              <a:off x="7345679" y="5646419"/>
              <a:ext cx="3165348" cy="327659"/>
            </a:xfrm>
            <a:prstGeom prst="rect">
              <a:avLst/>
            </a:prstGeom>
          </p:spPr>
        </p:pic>
      </p:grpSp>
      <p:sp>
        <p:nvSpPr>
          <p:cNvPr id="27" name="object 2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79</a:t>
            </a:fld>
            <a:r>
              <a:rPr dirty="0" spc="5"/>
              <a:t>/120</a:t>
            </a:r>
          </a:p>
        </p:txBody>
      </p:sp>
      <p:sp>
        <p:nvSpPr>
          <p:cNvPr id="28" name="object 2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4" name="object 4"/>
          <p:cNvSpPr txBox="1"/>
          <p:nvPr/>
        </p:nvSpPr>
        <p:spPr>
          <a:xfrm>
            <a:off x="682853" y="946641"/>
            <a:ext cx="7791450" cy="2020570"/>
          </a:xfrm>
          <a:prstGeom prst="rect">
            <a:avLst/>
          </a:prstGeom>
        </p:spPr>
        <p:txBody>
          <a:bodyPr wrap="square" lIns="0" tIns="248285" rIns="0" bIns="0" rtlCol="0" vert="horz">
            <a:spAutoFit/>
          </a:bodyPr>
          <a:lstStyle/>
          <a:p>
            <a:pPr marL="561340" indent="-548640">
              <a:lnSpc>
                <a:spcPct val="100000"/>
              </a:lnSpc>
              <a:spcBef>
                <a:spcPts val="1955"/>
              </a:spcBef>
              <a:buFont typeface="Wingdings"/>
              <a:buChar char=""/>
              <a:tabLst>
                <a:tab pos="561340" algn="l"/>
              </a:tabLst>
            </a:pPr>
            <a:r>
              <a:rPr dirty="0" sz="3200" b="1">
                <a:solidFill>
                  <a:srgbClr val="1D41D4"/>
                </a:solidFill>
                <a:latin typeface="等线"/>
                <a:cs typeface="等线"/>
              </a:rPr>
              <a:t>天然气</a:t>
            </a:r>
            <a:endParaRPr sz="3200">
              <a:latin typeface="等线"/>
              <a:cs typeface="等线"/>
            </a:endParaRPr>
          </a:p>
          <a:p>
            <a:pPr marL="292100" indent="-280035">
              <a:lnSpc>
                <a:spcPct val="100000"/>
              </a:lnSpc>
              <a:spcBef>
                <a:spcPts val="1614"/>
              </a:spcBef>
              <a:buSzPct val="96428"/>
              <a:buFont typeface="Wingdings"/>
              <a:buChar char=""/>
              <a:tabLst>
                <a:tab pos="292735" algn="l"/>
              </a:tabLst>
            </a:pPr>
            <a:r>
              <a:rPr dirty="0" sz="2800" spc="5" b="1">
                <a:latin typeface="黑体"/>
                <a:cs typeface="黑体"/>
              </a:rPr>
              <a:t>存</a:t>
            </a:r>
            <a:r>
              <a:rPr dirty="0" sz="2800" spc="-10" b="1">
                <a:latin typeface="黑体"/>
                <a:cs typeface="黑体"/>
              </a:rPr>
              <a:t>在于地</a:t>
            </a:r>
            <a:r>
              <a:rPr dirty="0" sz="2800" spc="5" b="1">
                <a:latin typeface="黑体"/>
                <a:cs typeface="黑体"/>
              </a:rPr>
              <a:t>下</a:t>
            </a:r>
            <a:r>
              <a:rPr dirty="0" sz="2800" spc="-10" b="1">
                <a:latin typeface="黑体"/>
                <a:cs typeface="黑体"/>
              </a:rPr>
              <a:t>岩石储</a:t>
            </a:r>
            <a:r>
              <a:rPr dirty="0" sz="2800" spc="5" b="1">
                <a:latin typeface="黑体"/>
                <a:cs typeface="黑体"/>
              </a:rPr>
              <a:t>集</a:t>
            </a:r>
            <a:r>
              <a:rPr dirty="0" sz="2800" spc="-10" b="1">
                <a:latin typeface="黑体"/>
                <a:cs typeface="黑体"/>
              </a:rPr>
              <a:t>层中以</a:t>
            </a:r>
            <a:r>
              <a:rPr dirty="0" sz="2800" spc="5" b="1">
                <a:latin typeface="黑体"/>
                <a:cs typeface="黑体"/>
              </a:rPr>
              <a:t>烃</a:t>
            </a:r>
            <a:r>
              <a:rPr dirty="0" sz="2800" spc="-10" b="1">
                <a:latin typeface="黑体"/>
                <a:cs typeface="黑体"/>
              </a:rPr>
              <a:t>为主体</a:t>
            </a:r>
            <a:r>
              <a:rPr dirty="0" sz="2800" spc="5" b="1">
                <a:latin typeface="黑体"/>
                <a:cs typeface="黑体"/>
              </a:rPr>
              <a:t>的</a:t>
            </a:r>
            <a:r>
              <a:rPr dirty="0" sz="2800" spc="-10" b="1">
                <a:latin typeface="黑体"/>
                <a:cs typeface="黑体"/>
              </a:rPr>
              <a:t>混合气</a:t>
            </a:r>
            <a:r>
              <a:rPr dirty="0" sz="2800" spc="-15" b="1">
                <a:latin typeface="黑体"/>
                <a:cs typeface="黑体"/>
              </a:rPr>
              <a:t>体</a:t>
            </a:r>
            <a:endParaRPr sz="2800">
              <a:latin typeface="黑体"/>
              <a:cs typeface="黑体"/>
            </a:endParaRPr>
          </a:p>
          <a:p>
            <a:pPr marL="292100" indent="-280035">
              <a:lnSpc>
                <a:spcPct val="100000"/>
              </a:lnSpc>
              <a:spcBef>
                <a:spcPts val="1680"/>
              </a:spcBef>
              <a:buSzPct val="96428"/>
              <a:buFont typeface="Wingdings"/>
              <a:buChar char=""/>
              <a:tabLst>
                <a:tab pos="292735" algn="l"/>
              </a:tabLst>
            </a:pPr>
            <a:r>
              <a:rPr dirty="0" sz="2800" b="1">
                <a:latin typeface="黑体"/>
                <a:cs typeface="黑体"/>
              </a:rPr>
              <a:t>交</a:t>
            </a:r>
            <a:r>
              <a:rPr dirty="0" sz="2800" spc="-10" b="1">
                <a:latin typeface="黑体"/>
                <a:cs typeface="黑体"/>
              </a:rPr>
              <a:t>通运</a:t>
            </a:r>
            <a:r>
              <a:rPr dirty="0" sz="2800" spc="5" b="1">
                <a:latin typeface="黑体"/>
                <a:cs typeface="黑体"/>
              </a:rPr>
              <a:t>输、</a:t>
            </a:r>
            <a:r>
              <a:rPr dirty="0" sz="2800" spc="-10" b="1">
                <a:latin typeface="黑体"/>
                <a:cs typeface="黑体"/>
              </a:rPr>
              <a:t>燃料、</a:t>
            </a:r>
            <a:r>
              <a:rPr dirty="0" sz="2800" spc="5" b="1">
                <a:latin typeface="黑体"/>
                <a:cs typeface="黑体"/>
              </a:rPr>
              <a:t>发电</a:t>
            </a:r>
            <a:endParaRPr sz="2800">
              <a:latin typeface="黑体"/>
              <a:cs typeface="黑体"/>
            </a:endParaRPr>
          </a:p>
        </p:txBody>
      </p:sp>
      <p:pic>
        <p:nvPicPr>
          <p:cNvPr id="5" name="object 5"/>
          <p:cNvPicPr/>
          <p:nvPr/>
        </p:nvPicPr>
        <p:blipFill>
          <a:blip r:embed="rId2" cstate="print"/>
          <a:stretch>
            <a:fillRect/>
          </a:stretch>
        </p:blipFill>
        <p:spPr>
          <a:xfrm>
            <a:off x="7511795" y="3857244"/>
            <a:ext cx="4029455" cy="2188464"/>
          </a:xfrm>
          <a:prstGeom prst="rect">
            <a:avLst/>
          </a:prstGeom>
        </p:spPr>
      </p:pic>
      <p:pic>
        <p:nvPicPr>
          <p:cNvPr id="6" name="object 6"/>
          <p:cNvPicPr/>
          <p:nvPr/>
        </p:nvPicPr>
        <p:blipFill>
          <a:blip r:embed="rId3" cstate="print"/>
          <a:stretch>
            <a:fillRect/>
          </a:stretch>
        </p:blipFill>
        <p:spPr>
          <a:xfrm>
            <a:off x="4114800" y="3857244"/>
            <a:ext cx="3270504" cy="2186940"/>
          </a:xfrm>
          <a:prstGeom prst="rect">
            <a:avLst/>
          </a:prstGeom>
        </p:spPr>
      </p:pic>
      <p:pic>
        <p:nvPicPr>
          <p:cNvPr id="7" name="object 7"/>
          <p:cNvPicPr/>
          <p:nvPr/>
        </p:nvPicPr>
        <p:blipFill>
          <a:blip r:embed="rId4" cstate="print"/>
          <a:stretch>
            <a:fillRect/>
          </a:stretch>
        </p:blipFill>
        <p:spPr>
          <a:xfrm>
            <a:off x="635508" y="3857244"/>
            <a:ext cx="3278124" cy="2186940"/>
          </a:xfrm>
          <a:prstGeom prst="rect">
            <a:avLst/>
          </a:prstGeom>
        </p:spPr>
      </p:pic>
      <p:sp>
        <p:nvSpPr>
          <p:cNvPr id="8" name="object 8"/>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59536"/>
            <a:ext cx="12192000" cy="839469"/>
            <a:chOff x="0" y="859536"/>
            <a:chExt cx="12192000" cy="839469"/>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4" name="object 4"/>
            <p:cNvPicPr/>
            <p:nvPr/>
          </p:nvPicPr>
          <p:blipFill>
            <a:blip r:embed="rId2" cstate="print"/>
            <a:stretch>
              <a:fillRect/>
            </a:stretch>
          </p:blipFill>
          <p:spPr>
            <a:xfrm>
              <a:off x="0" y="882396"/>
              <a:ext cx="822198" cy="816101"/>
            </a:xfrm>
            <a:prstGeom prst="rect">
              <a:avLst/>
            </a:prstGeom>
          </p:spPr>
        </p:pic>
        <p:pic>
          <p:nvPicPr>
            <p:cNvPr id="5" name="object 5"/>
            <p:cNvPicPr/>
            <p:nvPr/>
          </p:nvPicPr>
          <p:blipFill>
            <a:blip r:embed="rId3" cstate="print"/>
            <a:stretch>
              <a:fillRect/>
            </a:stretch>
          </p:blipFill>
          <p:spPr>
            <a:xfrm>
              <a:off x="484631" y="859536"/>
              <a:ext cx="3847338" cy="822198"/>
            </a:xfrm>
            <a:prstGeom prst="rect">
              <a:avLst/>
            </a:prstGeom>
          </p:spPr>
        </p:pic>
      </p:grpSp>
      <p:sp>
        <p:nvSpPr>
          <p:cNvPr id="6" name="object 6"/>
          <p:cNvSpPr txBox="1">
            <a:spLocks noGrp="1"/>
          </p:cNvSpPr>
          <p:nvPr>
            <p:ph type="title"/>
          </p:nvPr>
        </p:nvSpPr>
        <p:spPr>
          <a:xfrm>
            <a:off x="1780413" y="170510"/>
            <a:ext cx="668909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1145">
                <a:latin typeface="Tahoma"/>
                <a:cs typeface="Tahoma"/>
              </a:rPr>
              <a:t> </a:t>
            </a:r>
            <a:r>
              <a:rPr dirty="0" spc="-5">
                <a:solidFill>
                  <a:srgbClr val="0000CC"/>
                </a:solidFill>
              </a:rPr>
              <a:t>优化</a:t>
            </a:r>
            <a:r>
              <a:rPr dirty="0" spc="-10">
                <a:solidFill>
                  <a:srgbClr val="0000CC"/>
                </a:solidFill>
              </a:rPr>
              <a:t>：</a:t>
            </a:r>
            <a:r>
              <a:rPr dirty="0" spc="-10"/>
              <a:t>基于仿真的优化</a:t>
            </a:r>
          </a:p>
        </p:txBody>
      </p:sp>
      <p:sp>
        <p:nvSpPr>
          <p:cNvPr id="7" name="object 7"/>
          <p:cNvSpPr txBox="1"/>
          <p:nvPr/>
        </p:nvSpPr>
        <p:spPr>
          <a:xfrm>
            <a:off x="199745" y="1021461"/>
            <a:ext cx="3883660" cy="422275"/>
          </a:xfrm>
          <a:prstGeom prst="rect">
            <a:avLst/>
          </a:prstGeom>
        </p:spPr>
        <p:txBody>
          <a:bodyPr wrap="square" lIns="0" tIns="13335" rIns="0" bIns="0" rtlCol="0" vert="horz">
            <a:spAutoFit/>
          </a:bodyPr>
          <a:lstStyle/>
          <a:p>
            <a:pPr marL="548640" indent="-536575">
              <a:lnSpc>
                <a:spcPct val="100000"/>
              </a:lnSpc>
              <a:spcBef>
                <a:spcPts val="105"/>
              </a:spcBef>
              <a:buSzPct val="107692"/>
              <a:buFont typeface="Wingdings"/>
              <a:buChar char=""/>
              <a:tabLst>
                <a:tab pos="549275" algn="l"/>
              </a:tabLst>
            </a:pPr>
            <a:r>
              <a:rPr dirty="0" sz="2600" spc="10" b="1">
                <a:solidFill>
                  <a:srgbClr val="0000FF"/>
                </a:solidFill>
                <a:latin typeface="黑体"/>
                <a:cs typeface="黑体"/>
              </a:rPr>
              <a:t>太阳</a:t>
            </a:r>
            <a:r>
              <a:rPr dirty="0" sz="2600" b="1">
                <a:solidFill>
                  <a:srgbClr val="0000FF"/>
                </a:solidFill>
                <a:latin typeface="黑体"/>
                <a:cs typeface="黑体"/>
              </a:rPr>
              <a:t>能吸热</a:t>
            </a:r>
            <a:r>
              <a:rPr dirty="0" sz="2600" spc="-10" b="1">
                <a:solidFill>
                  <a:srgbClr val="0000FF"/>
                </a:solidFill>
                <a:latin typeface="黑体"/>
                <a:cs typeface="黑体"/>
              </a:rPr>
              <a:t>器</a:t>
            </a:r>
            <a:r>
              <a:rPr dirty="0" sz="2600" b="1">
                <a:solidFill>
                  <a:srgbClr val="0000FF"/>
                </a:solidFill>
                <a:latin typeface="黑体"/>
                <a:cs typeface="黑体"/>
              </a:rPr>
              <a:t>尺寸</a:t>
            </a:r>
            <a:r>
              <a:rPr dirty="0" sz="2600" spc="-10" b="1">
                <a:solidFill>
                  <a:srgbClr val="0000FF"/>
                </a:solidFill>
                <a:latin typeface="黑体"/>
                <a:cs typeface="黑体"/>
              </a:rPr>
              <a:t>优化</a:t>
            </a:r>
            <a:endParaRPr sz="2600">
              <a:latin typeface="黑体"/>
              <a:cs typeface="黑体"/>
            </a:endParaRPr>
          </a:p>
        </p:txBody>
      </p:sp>
      <p:grpSp>
        <p:nvGrpSpPr>
          <p:cNvPr id="8" name="object 8"/>
          <p:cNvGrpSpPr/>
          <p:nvPr/>
        </p:nvGrpSpPr>
        <p:grpSpPr>
          <a:xfrm>
            <a:off x="5436129" y="1375097"/>
            <a:ext cx="2775585" cy="2320290"/>
            <a:chOff x="5436129" y="1375097"/>
            <a:chExt cx="2775585" cy="2320290"/>
          </a:xfrm>
        </p:grpSpPr>
        <p:pic>
          <p:nvPicPr>
            <p:cNvPr id="9" name="object 9"/>
            <p:cNvPicPr/>
            <p:nvPr/>
          </p:nvPicPr>
          <p:blipFill>
            <a:blip r:embed="rId4" cstate="print"/>
            <a:stretch>
              <a:fillRect/>
            </a:stretch>
          </p:blipFill>
          <p:spPr>
            <a:xfrm>
              <a:off x="5436129" y="1375097"/>
              <a:ext cx="2775021" cy="2319889"/>
            </a:xfrm>
            <a:prstGeom prst="rect">
              <a:avLst/>
            </a:prstGeom>
          </p:spPr>
        </p:pic>
        <p:sp>
          <p:nvSpPr>
            <p:cNvPr id="10" name="object 10"/>
            <p:cNvSpPr/>
            <p:nvPr/>
          </p:nvSpPr>
          <p:spPr>
            <a:xfrm>
              <a:off x="7173952" y="1711594"/>
              <a:ext cx="13970" cy="1545590"/>
            </a:xfrm>
            <a:custGeom>
              <a:avLst/>
              <a:gdLst/>
              <a:ahLst/>
              <a:cxnLst/>
              <a:rect l="l" t="t" r="r" b="b"/>
              <a:pathLst>
                <a:path w="13970" h="1545589">
                  <a:moveTo>
                    <a:pt x="13737" y="0"/>
                  </a:moveTo>
                  <a:lnTo>
                    <a:pt x="0" y="1545144"/>
                  </a:lnTo>
                </a:path>
              </a:pathLst>
            </a:custGeom>
            <a:ln w="9158">
              <a:solidFill>
                <a:srgbClr val="C00000"/>
              </a:solidFill>
              <a:prstDash val="sysDashDot"/>
            </a:ln>
          </p:spPr>
          <p:txBody>
            <a:bodyPr wrap="square" lIns="0" tIns="0" rIns="0" bIns="0" rtlCol="0"/>
            <a:lstStyle/>
            <a:p/>
          </p:txBody>
        </p:sp>
        <p:sp>
          <p:nvSpPr>
            <p:cNvPr id="11" name="object 11"/>
            <p:cNvSpPr/>
            <p:nvPr/>
          </p:nvSpPr>
          <p:spPr>
            <a:xfrm>
              <a:off x="7173952" y="3153728"/>
              <a:ext cx="220345" cy="0"/>
            </a:xfrm>
            <a:custGeom>
              <a:avLst/>
              <a:gdLst/>
              <a:ahLst/>
              <a:cxnLst/>
              <a:rect l="l" t="t" r="r" b="b"/>
              <a:pathLst>
                <a:path w="220345" h="0">
                  <a:moveTo>
                    <a:pt x="0" y="0"/>
                  </a:moveTo>
                  <a:lnTo>
                    <a:pt x="219803" y="0"/>
                  </a:lnTo>
                </a:path>
              </a:pathLst>
            </a:custGeom>
            <a:ln w="9156">
              <a:solidFill>
                <a:srgbClr val="C00000"/>
              </a:solidFill>
            </a:ln>
          </p:spPr>
          <p:txBody>
            <a:bodyPr wrap="square" lIns="0" tIns="0" rIns="0" bIns="0" rtlCol="0"/>
            <a:lstStyle/>
            <a:p/>
          </p:txBody>
        </p:sp>
        <p:sp>
          <p:nvSpPr>
            <p:cNvPr id="12" name="object 12"/>
            <p:cNvSpPr/>
            <p:nvPr/>
          </p:nvSpPr>
          <p:spPr>
            <a:xfrm>
              <a:off x="7386887" y="3119392"/>
              <a:ext cx="96520" cy="69215"/>
            </a:xfrm>
            <a:custGeom>
              <a:avLst/>
              <a:gdLst/>
              <a:ahLst/>
              <a:cxnLst/>
              <a:rect l="l" t="t" r="r" b="b"/>
              <a:pathLst>
                <a:path w="96520" h="69214">
                  <a:moveTo>
                    <a:pt x="0" y="0"/>
                  </a:moveTo>
                  <a:lnTo>
                    <a:pt x="0" y="68673"/>
                  </a:lnTo>
                  <a:lnTo>
                    <a:pt x="96164" y="34336"/>
                  </a:lnTo>
                  <a:lnTo>
                    <a:pt x="0" y="0"/>
                  </a:lnTo>
                  <a:close/>
                </a:path>
              </a:pathLst>
            </a:custGeom>
            <a:solidFill>
              <a:srgbClr val="C00000"/>
            </a:solidFill>
          </p:spPr>
          <p:txBody>
            <a:bodyPr wrap="square" lIns="0" tIns="0" rIns="0" bIns="0" rtlCol="0"/>
            <a:lstStyle/>
            <a:p/>
          </p:txBody>
        </p:sp>
        <p:sp>
          <p:nvSpPr>
            <p:cNvPr id="13" name="object 13"/>
            <p:cNvSpPr/>
            <p:nvPr/>
          </p:nvSpPr>
          <p:spPr>
            <a:xfrm>
              <a:off x="7483051" y="3105657"/>
              <a:ext cx="0" cy="123825"/>
            </a:xfrm>
            <a:custGeom>
              <a:avLst/>
              <a:gdLst/>
              <a:ahLst/>
              <a:cxnLst/>
              <a:rect l="l" t="t" r="r" b="b"/>
              <a:pathLst>
                <a:path w="0" h="123825">
                  <a:moveTo>
                    <a:pt x="0" y="0"/>
                  </a:moveTo>
                  <a:lnTo>
                    <a:pt x="0" y="123611"/>
                  </a:lnTo>
                </a:path>
              </a:pathLst>
            </a:custGeom>
            <a:ln w="9158">
              <a:solidFill>
                <a:srgbClr val="C00000"/>
              </a:solidFill>
            </a:ln>
          </p:spPr>
          <p:txBody>
            <a:bodyPr wrap="square" lIns="0" tIns="0" rIns="0" bIns="0" rtlCol="0"/>
            <a:lstStyle/>
            <a:p/>
          </p:txBody>
        </p:sp>
      </p:grpSp>
      <p:sp>
        <p:nvSpPr>
          <p:cNvPr id="14" name="object 14"/>
          <p:cNvSpPr txBox="1"/>
          <p:nvPr/>
        </p:nvSpPr>
        <p:spPr>
          <a:xfrm>
            <a:off x="7477586" y="3214530"/>
            <a:ext cx="168275" cy="179705"/>
          </a:xfrm>
          <a:prstGeom prst="rect">
            <a:avLst/>
          </a:prstGeom>
        </p:spPr>
        <p:txBody>
          <a:bodyPr wrap="square" lIns="0" tIns="13970" rIns="0" bIns="0" rtlCol="0" vert="horz">
            <a:spAutoFit/>
          </a:bodyPr>
          <a:lstStyle/>
          <a:p>
            <a:pPr marL="12700">
              <a:lnSpc>
                <a:spcPct val="100000"/>
              </a:lnSpc>
              <a:spcBef>
                <a:spcPts val="110"/>
              </a:spcBef>
            </a:pPr>
            <a:r>
              <a:rPr dirty="0" sz="1000" spc="5" i="1">
                <a:solidFill>
                  <a:srgbClr val="C00000"/>
                </a:solidFill>
                <a:latin typeface="Times New Roman"/>
                <a:cs typeface="Times New Roman"/>
              </a:rPr>
              <a:t>Rb</a:t>
            </a:r>
            <a:endParaRPr sz="1000">
              <a:latin typeface="Times New Roman"/>
              <a:cs typeface="Times New Roman"/>
            </a:endParaRPr>
          </a:p>
        </p:txBody>
      </p:sp>
      <p:sp>
        <p:nvSpPr>
          <p:cNvPr id="15" name="object 15"/>
          <p:cNvSpPr txBox="1"/>
          <p:nvPr/>
        </p:nvSpPr>
        <p:spPr>
          <a:xfrm>
            <a:off x="7025065" y="1069966"/>
            <a:ext cx="346075" cy="187960"/>
          </a:xfrm>
          <a:prstGeom prst="rect">
            <a:avLst/>
          </a:prstGeom>
        </p:spPr>
        <p:txBody>
          <a:bodyPr wrap="square" lIns="0" tIns="13970" rIns="0" bIns="0" rtlCol="0" vert="horz">
            <a:spAutoFit/>
          </a:bodyPr>
          <a:lstStyle/>
          <a:p>
            <a:pPr marL="12700">
              <a:lnSpc>
                <a:spcPct val="100000"/>
              </a:lnSpc>
              <a:spcBef>
                <a:spcPts val="110"/>
              </a:spcBef>
            </a:pPr>
            <a:r>
              <a:rPr dirty="0" sz="1050" spc="-25" i="1">
                <a:latin typeface="宋体"/>
                <a:cs typeface="宋体"/>
              </a:rPr>
              <a:t>Ø</a:t>
            </a:r>
            <a:r>
              <a:rPr dirty="0" sz="1050" spc="-335" i="1">
                <a:latin typeface="宋体"/>
                <a:cs typeface="宋体"/>
              </a:rPr>
              <a:t> </a:t>
            </a:r>
            <a:r>
              <a:rPr dirty="0" sz="1000">
                <a:latin typeface="Times New Roman"/>
                <a:cs typeface="Times New Roman"/>
              </a:rPr>
              <a:t>3.15</a:t>
            </a:r>
            <a:endParaRPr sz="1000">
              <a:latin typeface="Times New Roman"/>
              <a:cs typeface="Times New Roman"/>
            </a:endParaRPr>
          </a:p>
        </p:txBody>
      </p:sp>
      <p:grpSp>
        <p:nvGrpSpPr>
          <p:cNvPr id="16" name="object 16"/>
          <p:cNvGrpSpPr/>
          <p:nvPr/>
        </p:nvGrpSpPr>
        <p:grpSpPr>
          <a:xfrm>
            <a:off x="5974007" y="2008993"/>
            <a:ext cx="916305" cy="1252855"/>
            <a:chOff x="5974007" y="2008993"/>
            <a:chExt cx="916305" cy="1252855"/>
          </a:xfrm>
        </p:grpSpPr>
        <p:sp>
          <p:nvSpPr>
            <p:cNvPr id="17" name="object 17"/>
            <p:cNvSpPr/>
            <p:nvPr/>
          </p:nvSpPr>
          <p:spPr>
            <a:xfrm>
              <a:off x="5978769" y="2013755"/>
              <a:ext cx="158115" cy="103505"/>
            </a:xfrm>
            <a:custGeom>
              <a:avLst/>
              <a:gdLst/>
              <a:ahLst/>
              <a:cxnLst/>
              <a:rect l="l" t="t" r="r" b="b"/>
              <a:pathLst>
                <a:path w="158114" h="103505">
                  <a:moveTo>
                    <a:pt x="157983" y="0"/>
                  </a:moveTo>
                  <a:lnTo>
                    <a:pt x="0" y="103009"/>
                  </a:lnTo>
                </a:path>
              </a:pathLst>
            </a:custGeom>
            <a:ln w="9157">
              <a:solidFill>
                <a:srgbClr val="404040"/>
              </a:solidFill>
            </a:ln>
          </p:spPr>
          <p:txBody>
            <a:bodyPr wrap="square" lIns="0" tIns="0" rIns="0" bIns="0" rtlCol="0"/>
            <a:lstStyle/>
            <a:p/>
          </p:txBody>
        </p:sp>
        <p:sp>
          <p:nvSpPr>
            <p:cNvPr id="18" name="object 18"/>
            <p:cNvSpPr/>
            <p:nvPr/>
          </p:nvSpPr>
          <p:spPr>
            <a:xfrm>
              <a:off x="6088671" y="2151102"/>
              <a:ext cx="796925" cy="1106170"/>
            </a:xfrm>
            <a:custGeom>
              <a:avLst/>
              <a:gdLst/>
              <a:ahLst/>
              <a:cxnLst/>
              <a:rect l="l" t="t" r="r" b="b"/>
              <a:pathLst>
                <a:path w="796925" h="1106170">
                  <a:moveTo>
                    <a:pt x="796788" y="1002626"/>
                  </a:moveTo>
                  <a:lnTo>
                    <a:pt x="638804" y="1105636"/>
                  </a:lnTo>
                </a:path>
                <a:path w="796925" h="1106170">
                  <a:moveTo>
                    <a:pt x="0" y="0"/>
                  </a:moveTo>
                  <a:lnTo>
                    <a:pt x="659411" y="988892"/>
                  </a:lnTo>
                </a:path>
              </a:pathLst>
            </a:custGeom>
            <a:ln w="9157">
              <a:solidFill>
                <a:srgbClr val="000000"/>
              </a:solidFill>
            </a:ln>
          </p:spPr>
          <p:txBody>
            <a:bodyPr wrap="square" lIns="0" tIns="0" rIns="0" bIns="0" rtlCol="0"/>
            <a:lstStyle/>
            <a:p/>
          </p:txBody>
        </p:sp>
        <p:sp>
          <p:nvSpPr>
            <p:cNvPr id="19" name="object 19"/>
            <p:cNvSpPr/>
            <p:nvPr/>
          </p:nvSpPr>
          <p:spPr>
            <a:xfrm>
              <a:off x="6040590" y="2075573"/>
              <a:ext cx="755650" cy="1140460"/>
            </a:xfrm>
            <a:custGeom>
              <a:avLst/>
              <a:gdLst/>
              <a:ahLst/>
              <a:cxnLst/>
              <a:rect l="l" t="t" r="r" b="b"/>
              <a:pathLst>
                <a:path w="755650" h="1140460">
                  <a:moveTo>
                    <a:pt x="75552" y="61798"/>
                  </a:moveTo>
                  <a:lnTo>
                    <a:pt x="0" y="0"/>
                  </a:lnTo>
                  <a:lnTo>
                    <a:pt x="27470" y="96139"/>
                  </a:lnTo>
                  <a:lnTo>
                    <a:pt x="75552" y="61798"/>
                  </a:lnTo>
                  <a:close/>
                </a:path>
                <a:path w="755650" h="1140460">
                  <a:moveTo>
                    <a:pt x="755573" y="1139964"/>
                  </a:moveTo>
                  <a:lnTo>
                    <a:pt x="728091" y="1036955"/>
                  </a:lnTo>
                  <a:lnTo>
                    <a:pt x="680008" y="1078166"/>
                  </a:lnTo>
                  <a:lnTo>
                    <a:pt x="755573" y="1139964"/>
                  </a:lnTo>
                  <a:close/>
                </a:path>
              </a:pathLst>
            </a:custGeom>
            <a:solidFill>
              <a:srgbClr val="000000"/>
            </a:solidFill>
          </p:spPr>
          <p:txBody>
            <a:bodyPr wrap="square" lIns="0" tIns="0" rIns="0" bIns="0" rtlCol="0"/>
            <a:lstStyle/>
            <a:p/>
          </p:txBody>
        </p:sp>
      </p:grpSp>
      <p:sp>
        <p:nvSpPr>
          <p:cNvPr id="20" name="object 20"/>
          <p:cNvSpPr txBox="1"/>
          <p:nvPr/>
        </p:nvSpPr>
        <p:spPr>
          <a:xfrm rot="18960000">
            <a:off x="6206995" y="2622252"/>
            <a:ext cx="150796" cy="135255"/>
          </a:xfrm>
          <a:prstGeom prst="rect">
            <a:avLst/>
          </a:prstGeom>
        </p:spPr>
        <p:txBody>
          <a:bodyPr wrap="square" lIns="0" tIns="0" rIns="0" bIns="0" rtlCol="0" vert="horz">
            <a:spAutoFit/>
          </a:bodyPr>
          <a:lstStyle/>
          <a:p>
            <a:pPr>
              <a:lnSpc>
                <a:spcPts val="1065"/>
              </a:lnSpc>
            </a:pPr>
            <a:r>
              <a:rPr dirty="0" sz="1050" spc="-25" i="1">
                <a:latin typeface="宋体"/>
                <a:cs typeface="宋体"/>
              </a:rPr>
              <a:t>L</a:t>
            </a:r>
            <a:endParaRPr sz="1050">
              <a:latin typeface="宋体"/>
              <a:cs typeface="宋体"/>
            </a:endParaRPr>
          </a:p>
        </p:txBody>
      </p:sp>
      <p:grpSp>
        <p:nvGrpSpPr>
          <p:cNvPr id="21" name="object 21"/>
          <p:cNvGrpSpPr/>
          <p:nvPr/>
        </p:nvGrpSpPr>
        <p:grpSpPr>
          <a:xfrm>
            <a:off x="6131991" y="1178049"/>
            <a:ext cx="2187575" cy="1980564"/>
            <a:chOff x="6131991" y="1178049"/>
            <a:chExt cx="2187575" cy="1980564"/>
          </a:xfrm>
        </p:grpSpPr>
        <p:sp>
          <p:nvSpPr>
            <p:cNvPr id="22" name="object 22"/>
            <p:cNvSpPr/>
            <p:nvPr/>
          </p:nvSpPr>
          <p:spPr>
            <a:xfrm>
              <a:off x="8183676" y="1958817"/>
              <a:ext cx="130810" cy="0"/>
            </a:xfrm>
            <a:custGeom>
              <a:avLst/>
              <a:gdLst/>
              <a:ahLst/>
              <a:cxnLst/>
              <a:rect l="l" t="t" r="r" b="b"/>
              <a:pathLst>
                <a:path w="130809" h="0">
                  <a:moveTo>
                    <a:pt x="130508" y="0"/>
                  </a:moveTo>
                  <a:lnTo>
                    <a:pt x="0" y="0"/>
                  </a:lnTo>
                </a:path>
              </a:pathLst>
            </a:custGeom>
            <a:ln w="9156">
              <a:solidFill>
                <a:srgbClr val="404040"/>
              </a:solidFill>
            </a:ln>
          </p:spPr>
          <p:txBody>
            <a:bodyPr wrap="square" lIns="0" tIns="0" rIns="0" bIns="0" rtlCol="0"/>
            <a:lstStyle/>
            <a:p/>
          </p:txBody>
        </p:sp>
        <p:sp>
          <p:nvSpPr>
            <p:cNvPr id="23" name="object 23"/>
            <p:cNvSpPr/>
            <p:nvPr/>
          </p:nvSpPr>
          <p:spPr>
            <a:xfrm>
              <a:off x="7483051" y="2048092"/>
              <a:ext cx="831215" cy="1106170"/>
            </a:xfrm>
            <a:custGeom>
              <a:avLst/>
              <a:gdLst/>
              <a:ahLst/>
              <a:cxnLst/>
              <a:rect l="l" t="t" r="r" b="b"/>
              <a:pathLst>
                <a:path w="831215" h="1106170">
                  <a:moveTo>
                    <a:pt x="831132" y="1105636"/>
                  </a:moveTo>
                  <a:lnTo>
                    <a:pt x="0" y="1105636"/>
                  </a:lnTo>
                </a:path>
                <a:path w="831215" h="1106170">
                  <a:moveTo>
                    <a:pt x="783050" y="0"/>
                  </a:moveTo>
                  <a:lnTo>
                    <a:pt x="783050" y="1016361"/>
                  </a:lnTo>
                </a:path>
              </a:pathLst>
            </a:custGeom>
            <a:ln w="9157">
              <a:solidFill>
                <a:srgbClr val="000000"/>
              </a:solidFill>
            </a:ln>
          </p:spPr>
          <p:txBody>
            <a:bodyPr wrap="square" lIns="0" tIns="0" rIns="0" bIns="0" rtlCol="0"/>
            <a:lstStyle/>
            <a:p/>
          </p:txBody>
        </p:sp>
        <p:sp>
          <p:nvSpPr>
            <p:cNvPr id="24" name="object 24"/>
            <p:cNvSpPr/>
            <p:nvPr/>
          </p:nvSpPr>
          <p:spPr>
            <a:xfrm>
              <a:off x="8231746" y="1958822"/>
              <a:ext cx="69215" cy="1195070"/>
            </a:xfrm>
            <a:custGeom>
              <a:avLst/>
              <a:gdLst/>
              <a:ahLst/>
              <a:cxnLst/>
              <a:rect l="l" t="t" r="r" b="b"/>
              <a:pathLst>
                <a:path w="69215" h="1195070">
                  <a:moveTo>
                    <a:pt x="61823" y="96139"/>
                  </a:moveTo>
                  <a:lnTo>
                    <a:pt x="27482" y="0"/>
                  </a:lnTo>
                  <a:lnTo>
                    <a:pt x="0" y="96139"/>
                  </a:lnTo>
                  <a:lnTo>
                    <a:pt x="61823" y="96139"/>
                  </a:lnTo>
                  <a:close/>
                </a:path>
                <a:path w="69215" h="1195070">
                  <a:moveTo>
                    <a:pt x="68694" y="1098765"/>
                  </a:moveTo>
                  <a:lnTo>
                    <a:pt x="0" y="1098765"/>
                  </a:lnTo>
                  <a:lnTo>
                    <a:pt x="34353" y="1194917"/>
                  </a:lnTo>
                  <a:lnTo>
                    <a:pt x="68694" y="1098765"/>
                  </a:lnTo>
                  <a:close/>
                </a:path>
              </a:pathLst>
            </a:custGeom>
            <a:solidFill>
              <a:srgbClr val="000000"/>
            </a:solidFill>
          </p:spPr>
          <p:txBody>
            <a:bodyPr wrap="square" lIns="0" tIns="0" rIns="0" bIns="0" rtlCol="0"/>
            <a:lstStyle/>
            <a:p/>
          </p:txBody>
        </p:sp>
        <p:sp>
          <p:nvSpPr>
            <p:cNvPr id="25" name="object 25"/>
            <p:cNvSpPr/>
            <p:nvPr/>
          </p:nvSpPr>
          <p:spPr>
            <a:xfrm>
              <a:off x="6136754" y="1182811"/>
              <a:ext cx="2019935" cy="206375"/>
            </a:xfrm>
            <a:custGeom>
              <a:avLst/>
              <a:gdLst/>
              <a:ahLst/>
              <a:cxnLst/>
              <a:rect l="l" t="t" r="r" b="b"/>
              <a:pathLst>
                <a:path w="2019934" h="206375">
                  <a:moveTo>
                    <a:pt x="0" y="0"/>
                  </a:moveTo>
                  <a:lnTo>
                    <a:pt x="0" y="206019"/>
                  </a:lnTo>
                </a:path>
                <a:path w="2019934" h="206375">
                  <a:moveTo>
                    <a:pt x="2019446" y="0"/>
                  </a:moveTo>
                  <a:lnTo>
                    <a:pt x="2019446" y="206019"/>
                  </a:lnTo>
                </a:path>
                <a:path w="2019934" h="206375">
                  <a:moveTo>
                    <a:pt x="82426" y="103009"/>
                  </a:moveTo>
                  <a:lnTo>
                    <a:pt x="1930151" y="103009"/>
                  </a:lnTo>
                </a:path>
              </a:pathLst>
            </a:custGeom>
            <a:ln w="9157">
              <a:solidFill>
                <a:srgbClr val="000000"/>
              </a:solidFill>
            </a:ln>
          </p:spPr>
          <p:txBody>
            <a:bodyPr wrap="square" lIns="0" tIns="0" rIns="0" bIns="0" rtlCol="0"/>
            <a:lstStyle/>
            <a:p/>
          </p:txBody>
        </p:sp>
        <p:sp>
          <p:nvSpPr>
            <p:cNvPr id="26" name="object 26"/>
            <p:cNvSpPr/>
            <p:nvPr/>
          </p:nvSpPr>
          <p:spPr>
            <a:xfrm>
              <a:off x="6136741" y="1251495"/>
              <a:ext cx="2019935" cy="69215"/>
            </a:xfrm>
            <a:custGeom>
              <a:avLst/>
              <a:gdLst/>
              <a:ahLst/>
              <a:cxnLst/>
              <a:rect l="l" t="t" r="r" b="b"/>
              <a:pathLst>
                <a:path w="2019934" h="69215">
                  <a:moveTo>
                    <a:pt x="96164" y="0"/>
                  </a:moveTo>
                  <a:lnTo>
                    <a:pt x="0" y="34328"/>
                  </a:lnTo>
                  <a:lnTo>
                    <a:pt x="96164" y="68668"/>
                  </a:lnTo>
                  <a:lnTo>
                    <a:pt x="96164" y="0"/>
                  </a:lnTo>
                  <a:close/>
                </a:path>
                <a:path w="2019934" h="69215">
                  <a:moveTo>
                    <a:pt x="2019452" y="34328"/>
                  </a:moveTo>
                  <a:lnTo>
                    <a:pt x="1923288" y="0"/>
                  </a:lnTo>
                  <a:lnTo>
                    <a:pt x="1923288" y="68668"/>
                  </a:lnTo>
                  <a:lnTo>
                    <a:pt x="2019452" y="34328"/>
                  </a:lnTo>
                  <a:close/>
                </a:path>
              </a:pathLst>
            </a:custGeom>
            <a:solidFill>
              <a:srgbClr val="000000"/>
            </a:solidFill>
          </p:spPr>
          <p:txBody>
            <a:bodyPr wrap="square" lIns="0" tIns="0" rIns="0" bIns="0" rtlCol="0"/>
            <a:lstStyle/>
            <a:p/>
          </p:txBody>
        </p:sp>
      </p:grpSp>
      <p:sp>
        <p:nvSpPr>
          <p:cNvPr id="27" name="object 27"/>
          <p:cNvSpPr txBox="1"/>
          <p:nvPr/>
        </p:nvSpPr>
        <p:spPr>
          <a:xfrm>
            <a:off x="8321541" y="2422459"/>
            <a:ext cx="89535" cy="187960"/>
          </a:xfrm>
          <a:prstGeom prst="rect">
            <a:avLst/>
          </a:prstGeom>
        </p:spPr>
        <p:txBody>
          <a:bodyPr wrap="square" lIns="0" tIns="13970" rIns="0" bIns="0" rtlCol="0" vert="horz">
            <a:spAutoFit/>
          </a:bodyPr>
          <a:lstStyle/>
          <a:p>
            <a:pPr marL="12700">
              <a:lnSpc>
                <a:spcPct val="100000"/>
              </a:lnSpc>
              <a:spcBef>
                <a:spcPts val="110"/>
              </a:spcBef>
            </a:pPr>
            <a:r>
              <a:rPr dirty="0" sz="1050" spc="-25" i="1">
                <a:latin typeface="宋体"/>
                <a:cs typeface="宋体"/>
              </a:rPr>
              <a:t>H</a:t>
            </a:r>
            <a:endParaRPr sz="1050">
              <a:latin typeface="宋体"/>
              <a:cs typeface="宋体"/>
            </a:endParaRPr>
          </a:p>
        </p:txBody>
      </p:sp>
      <p:sp>
        <p:nvSpPr>
          <p:cNvPr id="28" name="object 28"/>
          <p:cNvSpPr txBox="1"/>
          <p:nvPr/>
        </p:nvSpPr>
        <p:spPr>
          <a:xfrm>
            <a:off x="5436129" y="1594850"/>
            <a:ext cx="371475" cy="260985"/>
          </a:xfrm>
          <a:prstGeom prst="rect">
            <a:avLst/>
          </a:prstGeom>
          <a:solidFill>
            <a:srgbClr val="FFFFFF"/>
          </a:solidFill>
        </p:spPr>
        <p:txBody>
          <a:bodyPr wrap="square" lIns="0" tIns="47625" rIns="0" bIns="0" rtlCol="0" vert="horz">
            <a:spAutoFit/>
          </a:bodyPr>
          <a:lstStyle/>
          <a:p>
            <a:pPr marL="94615">
              <a:lnSpc>
                <a:spcPct val="100000"/>
              </a:lnSpc>
              <a:spcBef>
                <a:spcPts val="375"/>
              </a:spcBef>
            </a:pPr>
            <a:r>
              <a:rPr dirty="0" sz="1000" spc="5">
                <a:latin typeface="宋体"/>
                <a:cs typeface="宋体"/>
              </a:rPr>
              <a:t>出口</a:t>
            </a:r>
            <a:endParaRPr sz="1000">
              <a:latin typeface="宋体"/>
              <a:cs typeface="宋体"/>
            </a:endParaRPr>
          </a:p>
        </p:txBody>
      </p:sp>
      <p:sp>
        <p:nvSpPr>
          <p:cNvPr id="29" name="object 29"/>
          <p:cNvSpPr txBox="1"/>
          <p:nvPr/>
        </p:nvSpPr>
        <p:spPr>
          <a:xfrm>
            <a:off x="7771544" y="1416300"/>
            <a:ext cx="440055" cy="192405"/>
          </a:xfrm>
          <a:prstGeom prst="rect">
            <a:avLst/>
          </a:prstGeom>
          <a:solidFill>
            <a:srgbClr val="FFFFFF"/>
          </a:solidFill>
        </p:spPr>
        <p:txBody>
          <a:bodyPr wrap="square" lIns="0" tIns="12065" rIns="0" bIns="0" rtlCol="0" vert="horz">
            <a:spAutoFit/>
          </a:bodyPr>
          <a:lstStyle/>
          <a:p>
            <a:pPr marL="15875">
              <a:lnSpc>
                <a:spcPct val="100000"/>
              </a:lnSpc>
              <a:spcBef>
                <a:spcPts val="95"/>
              </a:spcBef>
            </a:pPr>
            <a:r>
              <a:rPr dirty="0" sz="1000" spc="5">
                <a:latin typeface="宋体"/>
                <a:cs typeface="宋体"/>
              </a:rPr>
              <a:t>开口</a:t>
            </a:r>
            <a:endParaRPr sz="1000">
              <a:latin typeface="宋体"/>
              <a:cs typeface="宋体"/>
            </a:endParaRPr>
          </a:p>
        </p:txBody>
      </p:sp>
      <p:sp>
        <p:nvSpPr>
          <p:cNvPr id="30" name="object 30"/>
          <p:cNvSpPr txBox="1"/>
          <p:nvPr/>
        </p:nvSpPr>
        <p:spPr>
          <a:xfrm>
            <a:off x="5951294" y="3181198"/>
            <a:ext cx="467359" cy="260985"/>
          </a:xfrm>
          <a:prstGeom prst="rect">
            <a:avLst/>
          </a:prstGeom>
          <a:solidFill>
            <a:srgbClr val="FFFFFF"/>
          </a:solidFill>
        </p:spPr>
        <p:txBody>
          <a:bodyPr wrap="square" lIns="0" tIns="44450" rIns="0" bIns="0" rtlCol="0" vert="horz">
            <a:spAutoFit/>
          </a:bodyPr>
          <a:lstStyle/>
          <a:p>
            <a:pPr marL="191770">
              <a:lnSpc>
                <a:spcPct val="100000"/>
              </a:lnSpc>
              <a:spcBef>
                <a:spcPts val="350"/>
              </a:spcBef>
            </a:pPr>
            <a:r>
              <a:rPr dirty="0" sz="1000" spc="5">
                <a:latin typeface="宋体"/>
                <a:cs typeface="宋体"/>
              </a:rPr>
              <a:t>入口</a:t>
            </a:r>
            <a:endParaRPr sz="1000">
              <a:latin typeface="宋体"/>
              <a:cs typeface="宋体"/>
            </a:endParaRPr>
          </a:p>
        </p:txBody>
      </p:sp>
      <p:sp>
        <p:nvSpPr>
          <p:cNvPr id="31" name="object 31"/>
          <p:cNvSpPr/>
          <p:nvPr/>
        </p:nvSpPr>
        <p:spPr>
          <a:xfrm>
            <a:off x="7050313" y="3284207"/>
            <a:ext cx="220345" cy="172085"/>
          </a:xfrm>
          <a:custGeom>
            <a:avLst/>
            <a:gdLst/>
            <a:ahLst/>
            <a:cxnLst/>
            <a:rect l="l" t="t" r="r" b="b"/>
            <a:pathLst>
              <a:path w="220345" h="172085">
                <a:moveTo>
                  <a:pt x="219803" y="0"/>
                </a:moveTo>
                <a:lnTo>
                  <a:pt x="0" y="0"/>
                </a:lnTo>
                <a:lnTo>
                  <a:pt x="0" y="171682"/>
                </a:lnTo>
                <a:lnTo>
                  <a:pt x="219803" y="171682"/>
                </a:lnTo>
                <a:lnTo>
                  <a:pt x="219803" y="0"/>
                </a:lnTo>
                <a:close/>
              </a:path>
            </a:pathLst>
          </a:custGeom>
          <a:solidFill>
            <a:srgbClr val="FFFFFF"/>
          </a:solidFill>
        </p:spPr>
        <p:txBody>
          <a:bodyPr wrap="square" lIns="0" tIns="0" rIns="0" bIns="0" rtlCol="0"/>
          <a:lstStyle/>
          <a:p/>
        </p:txBody>
      </p:sp>
      <p:sp>
        <p:nvSpPr>
          <p:cNvPr id="32" name="object 32"/>
          <p:cNvSpPr txBox="1"/>
          <p:nvPr/>
        </p:nvSpPr>
        <p:spPr>
          <a:xfrm>
            <a:off x="7082032" y="3266305"/>
            <a:ext cx="153670" cy="187960"/>
          </a:xfrm>
          <a:prstGeom prst="rect">
            <a:avLst/>
          </a:prstGeom>
        </p:spPr>
        <p:txBody>
          <a:bodyPr wrap="square" lIns="0" tIns="13970" rIns="0" bIns="0" rtlCol="0" vert="horz">
            <a:spAutoFit/>
          </a:bodyPr>
          <a:lstStyle/>
          <a:p>
            <a:pPr marL="12700">
              <a:lnSpc>
                <a:spcPct val="100000"/>
              </a:lnSpc>
              <a:spcBef>
                <a:spcPts val="110"/>
              </a:spcBef>
            </a:pPr>
            <a:r>
              <a:rPr dirty="0" sz="1050" spc="-45" i="1">
                <a:latin typeface="宋体"/>
                <a:cs typeface="宋体"/>
              </a:rPr>
              <a:t>θ</a:t>
            </a:r>
            <a:endParaRPr sz="1050">
              <a:latin typeface="宋体"/>
              <a:cs typeface="宋体"/>
            </a:endParaRPr>
          </a:p>
        </p:txBody>
      </p:sp>
      <p:sp>
        <p:nvSpPr>
          <p:cNvPr id="33" name="object 33"/>
          <p:cNvSpPr txBox="1"/>
          <p:nvPr/>
        </p:nvSpPr>
        <p:spPr>
          <a:xfrm>
            <a:off x="10271707" y="2738509"/>
            <a:ext cx="90805" cy="410845"/>
          </a:xfrm>
          <a:prstGeom prst="rect">
            <a:avLst/>
          </a:prstGeom>
        </p:spPr>
        <p:txBody>
          <a:bodyPr wrap="square" lIns="0" tIns="15875" rIns="0" bIns="0" rtlCol="0" vert="horz">
            <a:spAutoFit/>
          </a:bodyPr>
          <a:lstStyle/>
          <a:p>
            <a:pPr marL="12700">
              <a:lnSpc>
                <a:spcPct val="100000"/>
              </a:lnSpc>
              <a:spcBef>
                <a:spcPts val="125"/>
              </a:spcBef>
            </a:pPr>
            <a:r>
              <a:rPr dirty="0" sz="2500" spc="-320">
                <a:latin typeface="Symbol"/>
                <a:cs typeface="Symbol"/>
              </a:rPr>
              <a:t></a:t>
            </a:r>
            <a:endParaRPr sz="2500">
              <a:latin typeface="Symbol"/>
              <a:cs typeface="Symbol"/>
            </a:endParaRPr>
          </a:p>
        </p:txBody>
      </p:sp>
      <p:grpSp>
        <p:nvGrpSpPr>
          <p:cNvPr id="34" name="object 34"/>
          <p:cNvGrpSpPr/>
          <p:nvPr/>
        </p:nvGrpSpPr>
        <p:grpSpPr>
          <a:xfrm>
            <a:off x="9784719" y="3243405"/>
            <a:ext cx="1270635" cy="302260"/>
            <a:chOff x="9784719" y="3243405"/>
            <a:chExt cx="1270635" cy="302260"/>
          </a:xfrm>
        </p:grpSpPr>
        <p:sp>
          <p:nvSpPr>
            <p:cNvPr id="35" name="object 35"/>
            <p:cNvSpPr/>
            <p:nvPr/>
          </p:nvSpPr>
          <p:spPr>
            <a:xfrm>
              <a:off x="9792606" y="3254251"/>
              <a:ext cx="1261110" cy="290195"/>
            </a:xfrm>
            <a:custGeom>
              <a:avLst/>
              <a:gdLst/>
              <a:ahLst/>
              <a:cxnLst/>
              <a:rect l="l" t="t" r="r" b="b"/>
              <a:pathLst>
                <a:path w="1261109" h="290195">
                  <a:moveTo>
                    <a:pt x="0" y="195878"/>
                  </a:moveTo>
                  <a:lnTo>
                    <a:pt x="19287" y="180624"/>
                  </a:lnTo>
                </a:path>
                <a:path w="1261109" h="290195">
                  <a:moveTo>
                    <a:pt x="19676" y="179821"/>
                  </a:moveTo>
                  <a:lnTo>
                    <a:pt x="66932" y="289403"/>
                  </a:lnTo>
                </a:path>
                <a:path w="1261109" h="290195">
                  <a:moveTo>
                    <a:pt x="66932" y="289805"/>
                  </a:moveTo>
                  <a:lnTo>
                    <a:pt x="118512" y="0"/>
                  </a:lnTo>
                </a:path>
                <a:path w="1261109" h="290195">
                  <a:moveTo>
                    <a:pt x="118512" y="0"/>
                  </a:moveTo>
                  <a:lnTo>
                    <a:pt x="1260887" y="0"/>
                  </a:lnTo>
                </a:path>
              </a:pathLst>
            </a:custGeom>
            <a:ln w="3175">
              <a:solidFill>
                <a:srgbClr val="000000"/>
              </a:solidFill>
            </a:ln>
          </p:spPr>
          <p:txBody>
            <a:bodyPr wrap="square" lIns="0" tIns="0" rIns="0" bIns="0" rtlCol="0"/>
            <a:lstStyle/>
            <a:p/>
          </p:txBody>
        </p:sp>
        <p:sp>
          <p:nvSpPr>
            <p:cNvPr id="36" name="object 36"/>
            <p:cNvSpPr/>
            <p:nvPr/>
          </p:nvSpPr>
          <p:spPr>
            <a:xfrm>
              <a:off x="9784719" y="3243405"/>
              <a:ext cx="1263015" cy="294640"/>
            </a:xfrm>
            <a:custGeom>
              <a:avLst/>
              <a:gdLst/>
              <a:ahLst/>
              <a:cxnLst/>
              <a:rect l="l" t="t" r="r" b="b"/>
              <a:pathLst>
                <a:path w="1263015" h="294639">
                  <a:moveTo>
                    <a:pt x="1262457" y="0"/>
                  </a:moveTo>
                  <a:lnTo>
                    <a:pt x="116553" y="0"/>
                  </a:lnTo>
                  <a:lnTo>
                    <a:pt x="68519" y="268538"/>
                  </a:lnTo>
                  <a:lnTo>
                    <a:pt x="26786" y="177022"/>
                  </a:lnTo>
                  <a:lnTo>
                    <a:pt x="0" y="197491"/>
                  </a:lnTo>
                  <a:lnTo>
                    <a:pt x="3546" y="202709"/>
                  </a:lnTo>
                  <a:lnTo>
                    <a:pt x="16146" y="192272"/>
                  </a:lnTo>
                  <a:lnTo>
                    <a:pt x="63790" y="294228"/>
                  </a:lnTo>
                  <a:lnTo>
                    <a:pt x="73637" y="294228"/>
                  </a:lnTo>
                  <a:lnTo>
                    <a:pt x="124035" y="10035"/>
                  </a:lnTo>
                  <a:lnTo>
                    <a:pt x="1262457" y="10035"/>
                  </a:lnTo>
                  <a:lnTo>
                    <a:pt x="1262457" y="0"/>
                  </a:lnTo>
                  <a:close/>
                </a:path>
              </a:pathLst>
            </a:custGeom>
            <a:solidFill>
              <a:srgbClr val="000000"/>
            </a:solidFill>
          </p:spPr>
          <p:txBody>
            <a:bodyPr wrap="square" lIns="0" tIns="0" rIns="0" bIns="0" rtlCol="0"/>
            <a:lstStyle/>
            <a:p/>
          </p:txBody>
        </p:sp>
      </p:grpSp>
      <p:sp>
        <p:nvSpPr>
          <p:cNvPr id="37" name="object 37"/>
          <p:cNvSpPr txBox="1"/>
          <p:nvPr/>
        </p:nvSpPr>
        <p:spPr>
          <a:xfrm>
            <a:off x="10183510" y="2825529"/>
            <a:ext cx="83185" cy="166370"/>
          </a:xfrm>
          <a:prstGeom prst="rect">
            <a:avLst/>
          </a:prstGeom>
        </p:spPr>
        <p:txBody>
          <a:bodyPr wrap="square" lIns="0" tIns="15875" rIns="0" bIns="0" rtlCol="0" vert="horz">
            <a:spAutoFit/>
          </a:bodyPr>
          <a:lstStyle/>
          <a:p>
            <a:pPr marL="12700">
              <a:lnSpc>
                <a:spcPct val="100000"/>
              </a:lnSpc>
              <a:spcBef>
                <a:spcPts val="125"/>
              </a:spcBef>
            </a:pPr>
            <a:r>
              <a:rPr dirty="0" sz="900">
                <a:latin typeface="Times New Roman"/>
                <a:cs typeface="Times New Roman"/>
              </a:rPr>
              <a:t>2</a:t>
            </a:r>
            <a:endParaRPr sz="900">
              <a:latin typeface="Times New Roman"/>
              <a:cs typeface="Times New Roman"/>
            </a:endParaRPr>
          </a:p>
        </p:txBody>
      </p:sp>
      <p:sp>
        <p:nvSpPr>
          <p:cNvPr id="38" name="object 38"/>
          <p:cNvSpPr txBox="1"/>
          <p:nvPr/>
        </p:nvSpPr>
        <p:spPr>
          <a:xfrm>
            <a:off x="9999231" y="3246995"/>
            <a:ext cx="1034415" cy="166370"/>
          </a:xfrm>
          <a:prstGeom prst="rect">
            <a:avLst/>
          </a:prstGeom>
        </p:spPr>
        <p:txBody>
          <a:bodyPr wrap="square" lIns="0" tIns="15875" rIns="0" bIns="0" rtlCol="0" vert="horz">
            <a:spAutoFit/>
          </a:bodyPr>
          <a:lstStyle/>
          <a:p>
            <a:pPr marL="12700">
              <a:lnSpc>
                <a:spcPct val="100000"/>
              </a:lnSpc>
              <a:spcBef>
                <a:spcPts val="125"/>
              </a:spcBef>
              <a:tabLst>
                <a:tab pos="963294" algn="l"/>
              </a:tabLst>
            </a:pPr>
            <a:r>
              <a:rPr dirty="0" sz="900">
                <a:latin typeface="Times New Roman"/>
                <a:cs typeface="Times New Roman"/>
              </a:rPr>
              <a:t>2</a:t>
            </a:r>
            <a:r>
              <a:rPr dirty="0" sz="900">
                <a:latin typeface="Times New Roman"/>
                <a:cs typeface="Times New Roman"/>
              </a:rPr>
              <a:t>	</a:t>
            </a:r>
            <a:r>
              <a:rPr dirty="0" sz="900">
                <a:latin typeface="Times New Roman"/>
                <a:cs typeface="Times New Roman"/>
              </a:rPr>
              <a:t>2</a:t>
            </a:r>
            <a:endParaRPr sz="900">
              <a:latin typeface="Times New Roman"/>
              <a:cs typeface="Times New Roman"/>
            </a:endParaRPr>
          </a:p>
        </p:txBody>
      </p:sp>
      <p:sp>
        <p:nvSpPr>
          <p:cNvPr id="39" name="object 39"/>
          <p:cNvSpPr txBox="1"/>
          <p:nvPr/>
        </p:nvSpPr>
        <p:spPr>
          <a:xfrm>
            <a:off x="9591287" y="2968823"/>
            <a:ext cx="220979" cy="166370"/>
          </a:xfrm>
          <a:prstGeom prst="rect">
            <a:avLst/>
          </a:prstGeom>
        </p:spPr>
        <p:txBody>
          <a:bodyPr wrap="square" lIns="0" tIns="15875" rIns="0" bIns="0" rtlCol="0" vert="horz">
            <a:spAutoFit/>
          </a:bodyPr>
          <a:lstStyle/>
          <a:p>
            <a:pPr marL="12700">
              <a:lnSpc>
                <a:spcPct val="100000"/>
              </a:lnSpc>
              <a:spcBef>
                <a:spcPts val="125"/>
              </a:spcBef>
            </a:pPr>
            <a:r>
              <a:rPr dirty="0" sz="900" spc="-5" i="1">
                <a:latin typeface="Times New Roman"/>
                <a:cs typeface="Times New Roman"/>
              </a:rPr>
              <a:t>t</a:t>
            </a:r>
            <a:r>
              <a:rPr dirty="0" sz="900" spc="-10" i="1">
                <a:latin typeface="Times New Roman"/>
                <a:cs typeface="Times New Roman"/>
              </a:rPr>
              <a:t>ub</a:t>
            </a:r>
            <a:r>
              <a:rPr dirty="0" sz="900" i="1">
                <a:latin typeface="Times New Roman"/>
                <a:cs typeface="Times New Roman"/>
              </a:rPr>
              <a:t>e</a:t>
            </a:r>
            <a:endParaRPr sz="900">
              <a:latin typeface="Times New Roman"/>
              <a:cs typeface="Times New Roman"/>
            </a:endParaRPr>
          </a:p>
        </p:txBody>
      </p:sp>
      <p:sp>
        <p:nvSpPr>
          <p:cNvPr id="40" name="object 40"/>
          <p:cNvSpPr txBox="1"/>
          <p:nvPr/>
        </p:nvSpPr>
        <p:spPr>
          <a:xfrm>
            <a:off x="10117290" y="2968823"/>
            <a:ext cx="83185" cy="166370"/>
          </a:xfrm>
          <a:prstGeom prst="rect">
            <a:avLst/>
          </a:prstGeom>
        </p:spPr>
        <p:txBody>
          <a:bodyPr wrap="square" lIns="0" tIns="15875" rIns="0" bIns="0" rtlCol="0" vert="horz">
            <a:spAutoFit/>
          </a:bodyPr>
          <a:lstStyle/>
          <a:p>
            <a:pPr marL="12700">
              <a:lnSpc>
                <a:spcPct val="100000"/>
              </a:lnSpc>
              <a:spcBef>
                <a:spcPts val="125"/>
              </a:spcBef>
            </a:pPr>
            <a:r>
              <a:rPr dirty="0" sz="900" i="1">
                <a:latin typeface="Times New Roman"/>
                <a:cs typeface="Times New Roman"/>
              </a:rPr>
              <a:t>b</a:t>
            </a:r>
            <a:endParaRPr sz="900">
              <a:latin typeface="Times New Roman"/>
              <a:cs typeface="Times New Roman"/>
            </a:endParaRPr>
          </a:p>
        </p:txBody>
      </p:sp>
      <p:sp>
        <p:nvSpPr>
          <p:cNvPr id="41" name="object 41"/>
          <p:cNvSpPr txBox="1"/>
          <p:nvPr/>
        </p:nvSpPr>
        <p:spPr>
          <a:xfrm>
            <a:off x="10771972" y="2968823"/>
            <a:ext cx="454659" cy="166370"/>
          </a:xfrm>
          <a:prstGeom prst="rect">
            <a:avLst/>
          </a:prstGeom>
        </p:spPr>
        <p:txBody>
          <a:bodyPr wrap="square" lIns="0" tIns="15875" rIns="0" bIns="0" rtlCol="0" vert="horz">
            <a:spAutoFit/>
          </a:bodyPr>
          <a:lstStyle/>
          <a:p>
            <a:pPr marL="12700">
              <a:lnSpc>
                <a:spcPct val="100000"/>
              </a:lnSpc>
              <a:spcBef>
                <a:spcPts val="125"/>
              </a:spcBef>
              <a:tabLst>
                <a:tab pos="383540" algn="l"/>
              </a:tabLst>
            </a:pPr>
            <a:r>
              <a:rPr dirty="0" sz="900" i="1">
                <a:latin typeface="Times New Roman"/>
                <a:cs typeface="Times New Roman"/>
              </a:rPr>
              <a:t>b</a:t>
            </a:r>
            <a:r>
              <a:rPr dirty="0" sz="900" i="1">
                <a:latin typeface="Times New Roman"/>
                <a:cs typeface="Times New Roman"/>
              </a:rPr>
              <a:t>	</a:t>
            </a:r>
            <a:r>
              <a:rPr dirty="0" sz="900" i="1">
                <a:latin typeface="Times New Roman"/>
                <a:cs typeface="Times New Roman"/>
              </a:rPr>
              <a:t>a</a:t>
            </a:r>
            <a:endParaRPr sz="900">
              <a:latin typeface="Times New Roman"/>
              <a:cs typeface="Times New Roman"/>
            </a:endParaRPr>
          </a:p>
        </p:txBody>
      </p:sp>
      <p:sp>
        <p:nvSpPr>
          <p:cNvPr id="42" name="object 42"/>
          <p:cNvSpPr txBox="1"/>
          <p:nvPr/>
        </p:nvSpPr>
        <p:spPr>
          <a:xfrm>
            <a:off x="10432358" y="3390291"/>
            <a:ext cx="449580" cy="166370"/>
          </a:xfrm>
          <a:prstGeom prst="rect">
            <a:avLst/>
          </a:prstGeom>
        </p:spPr>
        <p:txBody>
          <a:bodyPr wrap="square" lIns="0" tIns="15875" rIns="0" bIns="0" rtlCol="0" vert="horz">
            <a:spAutoFit/>
          </a:bodyPr>
          <a:lstStyle/>
          <a:p>
            <a:pPr marL="12700">
              <a:lnSpc>
                <a:spcPct val="100000"/>
              </a:lnSpc>
              <a:spcBef>
                <a:spcPts val="125"/>
              </a:spcBef>
              <a:tabLst>
                <a:tab pos="379095" algn="l"/>
              </a:tabLst>
            </a:pPr>
            <a:r>
              <a:rPr dirty="0" sz="900" i="1">
                <a:latin typeface="Times New Roman"/>
                <a:cs typeface="Times New Roman"/>
              </a:rPr>
              <a:t>a</a:t>
            </a:r>
            <a:r>
              <a:rPr dirty="0" sz="900" i="1">
                <a:latin typeface="Times New Roman"/>
                <a:cs typeface="Times New Roman"/>
              </a:rPr>
              <a:t>	</a:t>
            </a:r>
            <a:r>
              <a:rPr dirty="0" sz="900" i="1">
                <a:latin typeface="Times New Roman"/>
                <a:cs typeface="Times New Roman"/>
              </a:rPr>
              <a:t>b</a:t>
            </a:r>
            <a:endParaRPr sz="900">
              <a:latin typeface="Times New Roman"/>
              <a:cs typeface="Times New Roman"/>
            </a:endParaRPr>
          </a:p>
        </p:txBody>
      </p:sp>
      <p:sp>
        <p:nvSpPr>
          <p:cNvPr id="43" name="object 43"/>
          <p:cNvSpPr txBox="1"/>
          <p:nvPr/>
        </p:nvSpPr>
        <p:spPr>
          <a:xfrm>
            <a:off x="9027228" y="2713229"/>
            <a:ext cx="614680" cy="410845"/>
          </a:xfrm>
          <a:prstGeom prst="rect">
            <a:avLst/>
          </a:prstGeom>
        </p:spPr>
        <p:txBody>
          <a:bodyPr wrap="square" lIns="0" tIns="15875" rIns="0" bIns="0" rtlCol="0" vert="horz">
            <a:spAutoFit/>
          </a:bodyPr>
          <a:lstStyle/>
          <a:p>
            <a:pPr marL="38100">
              <a:lnSpc>
                <a:spcPct val="100000"/>
              </a:lnSpc>
              <a:spcBef>
                <a:spcPts val="125"/>
              </a:spcBef>
            </a:pPr>
            <a:r>
              <a:rPr dirty="0" baseline="6944" sz="2400">
                <a:latin typeface="Symbol"/>
                <a:cs typeface="Symbol"/>
              </a:rPr>
              <a:t></a:t>
            </a:r>
            <a:r>
              <a:rPr dirty="0" sz="1600" i="1">
                <a:latin typeface="Times New Roman"/>
                <a:cs typeface="Times New Roman"/>
              </a:rPr>
              <a:t>L</a:t>
            </a:r>
            <a:r>
              <a:rPr dirty="0" sz="1600">
                <a:latin typeface="Times New Roman"/>
                <a:cs typeface="Times New Roman"/>
              </a:rPr>
              <a:t>=</a:t>
            </a:r>
            <a:r>
              <a:rPr dirty="0" baseline="-4444" sz="3750">
                <a:latin typeface="Symbol"/>
                <a:cs typeface="Symbol"/>
              </a:rPr>
              <a:t></a:t>
            </a:r>
            <a:r>
              <a:rPr dirty="0" sz="1600" i="1">
                <a:latin typeface="Times New Roman"/>
                <a:cs typeface="Times New Roman"/>
              </a:rPr>
              <a:t>S</a:t>
            </a:r>
            <a:endParaRPr sz="1600">
              <a:latin typeface="Times New Roman"/>
              <a:cs typeface="Times New Roman"/>
            </a:endParaRPr>
          </a:p>
        </p:txBody>
      </p:sp>
      <p:sp>
        <p:nvSpPr>
          <p:cNvPr id="44" name="object 44"/>
          <p:cNvSpPr txBox="1"/>
          <p:nvPr/>
        </p:nvSpPr>
        <p:spPr>
          <a:xfrm>
            <a:off x="9807675" y="2820050"/>
            <a:ext cx="1508125" cy="282575"/>
          </a:xfrm>
          <a:prstGeom prst="rect">
            <a:avLst/>
          </a:prstGeom>
        </p:spPr>
        <p:txBody>
          <a:bodyPr wrap="square" lIns="0" tIns="17145" rIns="0" bIns="0" rtlCol="0" vert="horz">
            <a:spAutoFit/>
          </a:bodyPr>
          <a:lstStyle/>
          <a:p>
            <a:pPr marL="12700">
              <a:lnSpc>
                <a:spcPct val="100000"/>
              </a:lnSpc>
              <a:spcBef>
                <a:spcPts val="135"/>
              </a:spcBef>
              <a:tabLst>
                <a:tab pos="572770" algn="l"/>
              </a:tabLst>
            </a:pPr>
            <a:r>
              <a:rPr dirty="0" sz="1600" spc="-50">
                <a:latin typeface="Times New Roman"/>
                <a:cs typeface="Times New Roman"/>
              </a:rPr>
              <a:t>-</a:t>
            </a:r>
            <a:r>
              <a:rPr dirty="0" sz="1650" spc="-50" i="1">
                <a:latin typeface="Symbol"/>
                <a:cs typeface="Symbol"/>
              </a:rPr>
              <a:t></a:t>
            </a:r>
            <a:r>
              <a:rPr dirty="0" sz="1650" spc="-180" i="1">
                <a:latin typeface="Times New Roman"/>
                <a:cs typeface="Times New Roman"/>
              </a:rPr>
              <a:t> </a:t>
            </a:r>
            <a:r>
              <a:rPr dirty="0" sz="1600" spc="-20" i="1">
                <a:latin typeface="Times New Roman"/>
                <a:cs typeface="Times New Roman"/>
              </a:rPr>
              <a:t>R	</a:t>
            </a:r>
            <a:r>
              <a:rPr dirty="0" sz="1600" spc="-10">
                <a:latin typeface="Times New Roman"/>
                <a:cs typeface="Times New Roman"/>
              </a:rPr>
              <a:t>/ </a:t>
            </a:r>
            <a:r>
              <a:rPr dirty="0" sz="1650" spc="-45" i="1">
                <a:latin typeface="Symbol"/>
                <a:cs typeface="Symbol"/>
              </a:rPr>
              <a:t></a:t>
            </a:r>
            <a:r>
              <a:rPr dirty="0" sz="1650" spc="-45" i="1">
                <a:latin typeface="Times New Roman"/>
                <a:cs typeface="Times New Roman"/>
              </a:rPr>
              <a:t> </a:t>
            </a:r>
            <a:r>
              <a:rPr dirty="0" sz="1600" spc="20">
                <a:latin typeface="Times New Roman"/>
                <a:cs typeface="Times New Roman"/>
              </a:rPr>
              <a:t>(</a:t>
            </a:r>
            <a:r>
              <a:rPr dirty="0" sz="1600" spc="20" i="1">
                <a:latin typeface="Times New Roman"/>
                <a:cs typeface="Times New Roman"/>
              </a:rPr>
              <a:t>R </a:t>
            </a:r>
            <a:r>
              <a:rPr dirty="0" sz="1600" spc="-20">
                <a:latin typeface="Symbol"/>
                <a:cs typeface="Symbol"/>
              </a:rPr>
              <a:t></a:t>
            </a:r>
            <a:r>
              <a:rPr dirty="0" sz="1600" spc="-20">
                <a:latin typeface="Times New Roman"/>
                <a:cs typeface="Times New Roman"/>
              </a:rPr>
              <a:t> </a:t>
            </a:r>
            <a:r>
              <a:rPr dirty="0" sz="1600" spc="-20" i="1">
                <a:latin typeface="Times New Roman"/>
                <a:cs typeface="Times New Roman"/>
              </a:rPr>
              <a:t>R</a:t>
            </a:r>
            <a:r>
              <a:rPr dirty="0" sz="1600" spc="15" i="1">
                <a:latin typeface="Times New Roman"/>
                <a:cs typeface="Times New Roman"/>
              </a:rPr>
              <a:t> </a:t>
            </a:r>
            <a:r>
              <a:rPr dirty="0" sz="1600" spc="-15">
                <a:latin typeface="Times New Roman"/>
                <a:cs typeface="Times New Roman"/>
              </a:rPr>
              <a:t>)</a:t>
            </a:r>
            <a:endParaRPr sz="1600">
              <a:latin typeface="Times New Roman"/>
              <a:cs typeface="Times New Roman"/>
            </a:endParaRPr>
          </a:p>
        </p:txBody>
      </p:sp>
      <p:sp>
        <p:nvSpPr>
          <p:cNvPr id="45" name="object 45"/>
          <p:cNvSpPr txBox="1"/>
          <p:nvPr/>
        </p:nvSpPr>
        <p:spPr>
          <a:xfrm>
            <a:off x="9052628" y="2910885"/>
            <a:ext cx="124460" cy="269875"/>
          </a:xfrm>
          <a:prstGeom prst="rect">
            <a:avLst/>
          </a:prstGeom>
        </p:spPr>
        <p:txBody>
          <a:bodyPr wrap="square" lIns="0" tIns="12700" rIns="0" bIns="0" rtlCol="0" vert="horz">
            <a:spAutoFit/>
          </a:bodyPr>
          <a:lstStyle/>
          <a:p>
            <a:pPr marL="12700">
              <a:lnSpc>
                <a:spcPct val="100000"/>
              </a:lnSpc>
              <a:spcBef>
                <a:spcPts val="100"/>
              </a:spcBef>
            </a:pPr>
            <a:r>
              <a:rPr dirty="0" sz="1600" spc="-20">
                <a:latin typeface="Symbol"/>
                <a:cs typeface="Symbol"/>
              </a:rPr>
              <a:t></a:t>
            </a:r>
            <a:endParaRPr sz="1600">
              <a:latin typeface="Symbol"/>
              <a:cs typeface="Symbol"/>
            </a:endParaRPr>
          </a:p>
        </p:txBody>
      </p:sp>
      <p:sp>
        <p:nvSpPr>
          <p:cNvPr id="46" name="object 46"/>
          <p:cNvSpPr txBox="1"/>
          <p:nvPr/>
        </p:nvSpPr>
        <p:spPr>
          <a:xfrm>
            <a:off x="9014528" y="3063025"/>
            <a:ext cx="1981835" cy="464184"/>
          </a:xfrm>
          <a:prstGeom prst="rect">
            <a:avLst/>
          </a:prstGeom>
        </p:spPr>
        <p:txBody>
          <a:bodyPr wrap="square" lIns="0" tIns="12700" rIns="0" bIns="0" rtlCol="0" vert="horz">
            <a:spAutoFit/>
          </a:bodyPr>
          <a:lstStyle/>
          <a:p>
            <a:pPr marL="50800">
              <a:lnSpc>
                <a:spcPts val="1725"/>
              </a:lnSpc>
              <a:spcBef>
                <a:spcPts val="100"/>
              </a:spcBef>
            </a:pPr>
            <a:r>
              <a:rPr dirty="0" sz="1600" spc="-20">
                <a:latin typeface="Symbol"/>
                <a:cs typeface="Symbol"/>
              </a:rPr>
              <a:t></a:t>
            </a:r>
            <a:endParaRPr sz="1600">
              <a:latin typeface="Symbol"/>
              <a:cs typeface="Symbol"/>
            </a:endParaRPr>
          </a:p>
          <a:p>
            <a:pPr marL="50800">
              <a:lnSpc>
                <a:spcPts val="1725"/>
              </a:lnSpc>
              <a:tabLst>
                <a:tab pos="405765" algn="l"/>
                <a:tab pos="904240" algn="l"/>
              </a:tabLst>
            </a:pPr>
            <a:r>
              <a:rPr dirty="0" sz="1600" spc="-409">
                <a:latin typeface="Symbol"/>
                <a:cs typeface="Symbol"/>
              </a:rPr>
              <a:t></a:t>
            </a:r>
            <a:r>
              <a:rPr dirty="0" baseline="-17361" sz="2400" spc="-615">
                <a:latin typeface="Symbol"/>
                <a:cs typeface="Symbol"/>
              </a:rPr>
              <a:t></a:t>
            </a:r>
            <a:r>
              <a:rPr dirty="0" baseline="-17361" sz="2400" spc="-615">
                <a:latin typeface="Times New Roman"/>
                <a:cs typeface="Times New Roman"/>
              </a:rPr>
              <a:t>	</a:t>
            </a:r>
            <a:r>
              <a:rPr dirty="0" baseline="1736" sz="2400" spc="-37" i="1">
                <a:latin typeface="Times New Roman"/>
                <a:cs typeface="Times New Roman"/>
              </a:rPr>
              <a:t>H</a:t>
            </a:r>
            <a:r>
              <a:rPr dirty="0" baseline="1736" sz="2400" spc="172" i="1">
                <a:latin typeface="Times New Roman"/>
                <a:cs typeface="Times New Roman"/>
              </a:rPr>
              <a:t> </a:t>
            </a:r>
            <a:r>
              <a:rPr dirty="0" baseline="1736" sz="2400" spc="-30">
                <a:latin typeface="Symbol"/>
                <a:cs typeface="Symbol"/>
              </a:rPr>
              <a:t></a:t>
            </a:r>
            <a:r>
              <a:rPr dirty="0" baseline="1736" sz="2400" spc="-30">
                <a:latin typeface="Times New Roman"/>
                <a:cs typeface="Times New Roman"/>
              </a:rPr>
              <a:t>	</a:t>
            </a:r>
            <a:r>
              <a:rPr dirty="0" baseline="1736" sz="2400" spc="-30" i="1">
                <a:latin typeface="Times New Roman"/>
                <a:cs typeface="Times New Roman"/>
              </a:rPr>
              <a:t>L </a:t>
            </a:r>
            <a:r>
              <a:rPr dirty="0" baseline="1736" sz="2400" spc="-30">
                <a:latin typeface="Symbol"/>
                <a:cs typeface="Symbol"/>
              </a:rPr>
              <a:t></a:t>
            </a:r>
            <a:r>
              <a:rPr dirty="0" baseline="1736" sz="2400" spc="-30">
                <a:latin typeface="Times New Roman"/>
                <a:cs typeface="Times New Roman"/>
              </a:rPr>
              <a:t> </a:t>
            </a:r>
            <a:r>
              <a:rPr dirty="0" baseline="1736" sz="2400" spc="30">
                <a:latin typeface="Times New Roman"/>
                <a:cs typeface="Times New Roman"/>
              </a:rPr>
              <a:t>(</a:t>
            </a:r>
            <a:r>
              <a:rPr dirty="0" baseline="1736" sz="2400" spc="30" i="1">
                <a:latin typeface="Times New Roman"/>
                <a:cs typeface="Times New Roman"/>
              </a:rPr>
              <a:t>R </a:t>
            </a:r>
            <a:r>
              <a:rPr dirty="0" baseline="1736" sz="2400" spc="-30">
                <a:latin typeface="Symbol"/>
                <a:cs typeface="Symbol"/>
              </a:rPr>
              <a:t></a:t>
            </a:r>
            <a:r>
              <a:rPr dirty="0" baseline="1736" sz="2400" spc="-30">
                <a:latin typeface="Times New Roman"/>
                <a:cs typeface="Times New Roman"/>
              </a:rPr>
              <a:t> </a:t>
            </a:r>
            <a:r>
              <a:rPr dirty="0" baseline="1736" sz="2400" spc="-30" i="1">
                <a:latin typeface="Times New Roman"/>
                <a:cs typeface="Times New Roman"/>
              </a:rPr>
              <a:t>R</a:t>
            </a:r>
            <a:r>
              <a:rPr dirty="0" baseline="1736" sz="2400" spc="127" i="1">
                <a:latin typeface="Times New Roman"/>
                <a:cs typeface="Times New Roman"/>
              </a:rPr>
              <a:t> </a:t>
            </a:r>
            <a:r>
              <a:rPr dirty="0" baseline="1736" sz="2400" spc="-22">
                <a:latin typeface="Times New Roman"/>
                <a:cs typeface="Times New Roman"/>
              </a:rPr>
              <a:t>)</a:t>
            </a:r>
            <a:endParaRPr baseline="1736" sz="2400">
              <a:latin typeface="Times New Roman"/>
              <a:cs typeface="Times New Roman"/>
            </a:endParaRPr>
          </a:p>
        </p:txBody>
      </p:sp>
      <p:sp>
        <p:nvSpPr>
          <p:cNvPr id="47" name="object 47"/>
          <p:cNvSpPr/>
          <p:nvPr/>
        </p:nvSpPr>
        <p:spPr>
          <a:xfrm>
            <a:off x="8932164" y="1196339"/>
            <a:ext cx="2974975" cy="1431290"/>
          </a:xfrm>
          <a:custGeom>
            <a:avLst/>
            <a:gdLst/>
            <a:ahLst/>
            <a:cxnLst/>
            <a:rect l="l" t="t" r="r" b="b"/>
            <a:pathLst>
              <a:path w="2974975" h="1431289">
                <a:moveTo>
                  <a:pt x="2974848" y="0"/>
                </a:moveTo>
                <a:lnTo>
                  <a:pt x="0" y="0"/>
                </a:lnTo>
                <a:lnTo>
                  <a:pt x="0" y="1431036"/>
                </a:lnTo>
                <a:lnTo>
                  <a:pt x="2974848" y="1431036"/>
                </a:lnTo>
                <a:lnTo>
                  <a:pt x="2974848" y="0"/>
                </a:lnTo>
                <a:close/>
              </a:path>
            </a:pathLst>
          </a:custGeom>
          <a:solidFill>
            <a:srgbClr val="C8F9FB"/>
          </a:solidFill>
        </p:spPr>
        <p:txBody>
          <a:bodyPr wrap="square" lIns="0" tIns="0" rIns="0" bIns="0" rtlCol="0"/>
          <a:lstStyle/>
          <a:p/>
        </p:txBody>
      </p:sp>
      <p:sp>
        <p:nvSpPr>
          <p:cNvPr id="48" name="object 48"/>
          <p:cNvSpPr txBox="1"/>
          <p:nvPr/>
        </p:nvSpPr>
        <p:spPr>
          <a:xfrm>
            <a:off x="8957984" y="1223583"/>
            <a:ext cx="153670" cy="359410"/>
          </a:xfrm>
          <a:prstGeom prst="rect">
            <a:avLst/>
          </a:prstGeom>
        </p:spPr>
        <p:txBody>
          <a:bodyPr wrap="square" lIns="0" tIns="17780" rIns="0" bIns="0" rtlCol="0" vert="horz">
            <a:spAutoFit/>
          </a:bodyPr>
          <a:lstStyle/>
          <a:p>
            <a:pPr marL="12700">
              <a:lnSpc>
                <a:spcPct val="100000"/>
              </a:lnSpc>
              <a:spcBef>
                <a:spcPts val="140"/>
              </a:spcBef>
            </a:pPr>
            <a:r>
              <a:rPr dirty="0" sz="2150" spc="-60">
                <a:latin typeface="Symbol"/>
                <a:cs typeface="Symbol"/>
              </a:rPr>
              <a:t></a:t>
            </a:r>
            <a:endParaRPr sz="2150">
              <a:latin typeface="Symbol"/>
              <a:cs typeface="Symbol"/>
            </a:endParaRPr>
          </a:p>
        </p:txBody>
      </p:sp>
      <p:sp>
        <p:nvSpPr>
          <p:cNvPr id="49" name="object 49"/>
          <p:cNvSpPr txBox="1"/>
          <p:nvPr/>
        </p:nvSpPr>
        <p:spPr>
          <a:xfrm>
            <a:off x="9065606" y="1254173"/>
            <a:ext cx="2844165" cy="375285"/>
          </a:xfrm>
          <a:prstGeom prst="rect">
            <a:avLst/>
          </a:prstGeom>
        </p:spPr>
        <p:txBody>
          <a:bodyPr wrap="square" lIns="0" tIns="11430" rIns="0" bIns="0" rtlCol="0" vert="horz">
            <a:spAutoFit/>
          </a:bodyPr>
          <a:lstStyle/>
          <a:p>
            <a:pPr marL="38100">
              <a:lnSpc>
                <a:spcPct val="100000"/>
              </a:lnSpc>
              <a:spcBef>
                <a:spcPts val="90"/>
              </a:spcBef>
            </a:pPr>
            <a:r>
              <a:rPr dirty="0" sz="2150" spc="-80">
                <a:latin typeface="Times New Roman"/>
                <a:cs typeface="Times New Roman"/>
              </a:rPr>
              <a:t>min</a:t>
            </a:r>
            <a:r>
              <a:rPr dirty="0" sz="2150" spc="-180">
                <a:latin typeface="Times New Roman"/>
                <a:cs typeface="Times New Roman"/>
              </a:rPr>
              <a:t> </a:t>
            </a:r>
            <a:r>
              <a:rPr dirty="0" sz="2150" spc="-35">
                <a:latin typeface="Times New Roman"/>
                <a:cs typeface="Times New Roman"/>
              </a:rPr>
              <a:t>:</a:t>
            </a:r>
            <a:r>
              <a:rPr dirty="0" sz="2150" spc="-170">
                <a:latin typeface="Times New Roman"/>
                <a:cs typeface="Times New Roman"/>
              </a:rPr>
              <a:t> </a:t>
            </a:r>
            <a:r>
              <a:rPr dirty="0" sz="2150" spc="-60">
                <a:latin typeface="Times New Roman"/>
                <a:cs typeface="Times New Roman"/>
              </a:rPr>
              <a:t>y</a:t>
            </a:r>
            <a:r>
              <a:rPr dirty="0" sz="2150" spc="-85">
                <a:latin typeface="Times New Roman"/>
                <a:cs typeface="Times New Roman"/>
              </a:rPr>
              <a:t> </a:t>
            </a:r>
            <a:r>
              <a:rPr dirty="0" sz="2150" spc="-65">
                <a:latin typeface="Symbol"/>
                <a:cs typeface="Symbol"/>
              </a:rPr>
              <a:t></a:t>
            </a:r>
            <a:r>
              <a:rPr dirty="0" sz="2150" spc="275">
                <a:latin typeface="Times New Roman"/>
                <a:cs typeface="Times New Roman"/>
              </a:rPr>
              <a:t> </a:t>
            </a:r>
            <a:r>
              <a:rPr dirty="0" sz="2150" spc="-35" i="1">
                <a:latin typeface="Times New Roman"/>
                <a:cs typeface="Times New Roman"/>
              </a:rPr>
              <a:t>f</a:t>
            </a:r>
            <a:r>
              <a:rPr dirty="0" sz="2150" spc="-80" i="1">
                <a:latin typeface="Times New Roman"/>
                <a:cs typeface="Times New Roman"/>
              </a:rPr>
              <a:t> </a:t>
            </a:r>
            <a:r>
              <a:rPr dirty="0" sz="2150" spc="-55">
                <a:latin typeface="Times New Roman"/>
                <a:cs typeface="Times New Roman"/>
              </a:rPr>
              <a:t>(</a:t>
            </a:r>
            <a:r>
              <a:rPr dirty="0" sz="2150" spc="-55" i="1">
                <a:latin typeface="Times New Roman"/>
                <a:cs typeface="Times New Roman"/>
              </a:rPr>
              <a:t>R</a:t>
            </a:r>
            <a:r>
              <a:rPr dirty="0" baseline="-24444" sz="1875" spc="-82" i="1">
                <a:latin typeface="Times New Roman"/>
                <a:cs typeface="Times New Roman"/>
              </a:rPr>
              <a:t>b</a:t>
            </a:r>
            <a:r>
              <a:rPr dirty="0" baseline="-24444" sz="1875" spc="-120" i="1">
                <a:latin typeface="Times New Roman"/>
                <a:cs typeface="Times New Roman"/>
              </a:rPr>
              <a:t> </a:t>
            </a:r>
            <a:r>
              <a:rPr dirty="0" sz="2150" spc="-40">
                <a:latin typeface="Times New Roman"/>
                <a:cs typeface="Times New Roman"/>
              </a:rPr>
              <a:t>)</a:t>
            </a:r>
            <a:r>
              <a:rPr dirty="0" sz="2150" spc="-95">
                <a:latin typeface="Times New Roman"/>
                <a:cs typeface="Times New Roman"/>
              </a:rPr>
              <a:t> </a:t>
            </a:r>
            <a:r>
              <a:rPr dirty="0" sz="2150" spc="-65">
                <a:latin typeface="Symbol"/>
                <a:cs typeface="Symbol"/>
              </a:rPr>
              <a:t></a:t>
            </a:r>
            <a:r>
              <a:rPr dirty="0" sz="2150" spc="-130">
                <a:latin typeface="Times New Roman"/>
                <a:cs typeface="Times New Roman"/>
              </a:rPr>
              <a:t> </a:t>
            </a:r>
            <a:r>
              <a:rPr dirty="0" sz="2150" spc="-155">
                <a:latin typeface="Times New Roman"/>
                <a:cs typeface="Times New Roman"/>
              </a:rPr>
              <a:t>(</a:t>
            </a:r>
            <a:r>
              <a:rPr dirty="0" sz="2300" spc="-155" i="1">
                <a:latin typeface="Symbol"/>
                <a:cs typeface="Symbol"/>
              </a:rPr>
              <a:t></a:t>
            </a:r>
            <a:r>
              <a:rPr dirty="0" sz="2300" spc="-340" i="1">
                <a:latin typeface="Times New Roman"/>
                <a:cs typeface="Times New Roman"/>
              </a:rPr>
              <a:t> </a:t>
            </a:r>
            <a:r>
              <a:rPr dirty="0" baseline="-24444" sz="1875" spc="-67" i="1">
                <a:latin typeface="Times New Roman"/>
                <a:cs typeface="Times New Roman"/>
              </a:rPr>
              <a:t>F</a:t>
            </a:r>
            <a:r>
              <a:rPr dirty="0" baseline="-24444" sz="1875" spc="-15" i="1">
                <a:latin typeface="Times New Roman"/>
                <a:cs typeface="Times New Roman"/>
              </a:rPr>
              <a:t> </a:t>
            </a:r>
            <a:r>
              <a:rPr dirty="0" sz="2150" spc="5">
                <a:latin typeface="Times New Roman"/>
                <a:cs typeface="Times New Roman"/>
              </a:rPr>
              <a:t>,</a:t>
            </a:r>
            <a:r>
              <a:rPr dirty="0" sz="2300" spc="5" i="1">
                <a:latin typeface="Symbol"/>
                <a:cs typeface="Symbol"/>
              </a:rPr>
              <a:t></a:t>
            </a:r>
            <a:r>
              <a:rPr dirty="0" sz="2300" spc="-370" i="1">
                <a:latin typeface="Times New Roman"/>
                <a:cs typeface="Times New Roman"/>
              </a:rPr>
              <a:t> </a:t>
            </a:r>
            <a:r>
              <a:rPr dirty="0" baseline="-24444" sz="1875" spc="-52" i="1">
                <a:latin typeface="Times New Roman"/>
                <a:cs typeface="Times New Roman"/>
              </a:rPr>
              <a:t>loss</a:t>
            </a:r>
            <a:r>
              <a:rPr dirty="0" baseline="-24444" sz="1875" spc="-97" i="1">
                <a:latin typeface="Times New Roman"/>
                <a:cs typeface="Times New Roman"/>
              </a:rPr>
              <a:t> </a:t>
            </a:r>
            <a:r>
              <a:rPr dirty="0" sz="2150" spc="-40">
                <a:latin typeface="Times New Roman"/>
                <a:cs typeface="Times New Roman"/>
              </a:rPr>
              <a:t>)</a:t>
            </a:r>
            <a:endParaRPr sz="2150">
              <a:latin typeface="Times New Roman"/>
              <a:cs typeface="Times New Roman"/>
            </a:endParaRPr>
          </a:p>
        </p:txBody>
      </p:sp>
      <p:sp>
        <p:nvSpPr>
          <p:cNvPr id="50" name="object 50"/>
          <p:cNvSpPr txBox="1"/>
          <p:nvPr/>
        </p:nvSpPr>
        <p:spPr>
          <a:xfrm>
            <a:off x="8957984" y="1489681"/>
            <a:ext cx="153670" cy="359410"/>
          </a:xfrm>
          <a:prstGeom prst="rect">
            <a:avLst/>
          </a:prstGeom>
        </p:spPr>
        <p:txBody>
          <a:bodyPr wrap="square" lIns="0" tIns="17780" rIns="0" bIns="0" rtlCol="0" vert="horz">
            <a:spAutoFit/>
          </a:bodyPr>
          <a:lstStyle/>
          <a:p>
            <a:pPr marL="12700">
              <a:lnSpc>
                <a:spcPct val="100000"/>
              </a:lnSpc>
              <a:spcBef>
                <a:spcPts val="140"/>
              </a:spcBef>
            </a:pPr>
            <a:r>
              <a:rPr dirty="0" sz="2150" spc="-60">
                <a:latin typeface="Symbol"/>
                <a:cs typeface="Symbol"/>
              </a:rPr>
              <a:t></a:t>
            </a:r>
            <a:endParaRPr sz="2150">
              <a:latin typeface="Symbol"/>
              <a:cs typeface="Symbol"/>
            </a:endParaRPr>
          </a:p>
        </p:txBody>
      </p:sp>
      <p:sp>
        <p:nvSpPr>
          <p:cNvPr id="51" name="object 51"/>
          <p:cNvSpPr txBox="1"/>
          <p:nvPr/>
        </p:nvSpPr>
        <p:spPr>
          <a:xfrm>
            <a:off x="8957984" y="2256521"/>
            <a:ext cx="2267585" cy="359410"/>
          </a:xfrm>
          <a:prstGeom prst="rect">
            <a:avLst/>
          </a:prstGeom>
        </p:spPr>
        <p:txBody>
          <a:bodyPr wrap="square" lIns="0" tIns="17780" rIns="0" bIns="0" rtlCol="0" vert="horz">
            <a:spAutoFit/>
          </a:bodyPr>
          <a:lstStyle/>
          <a:p>
            <a:pPr marL="12700">
              <a:lnSpc>
                <a:spcPct val="100000"/>
              </a:lnSpc>
              <a:spcBef>
                <a:spcPts val="140"/>
              </a:spcBef>
              <a:tabLst>
                <a:tab pos="894715" algn="l"/>
                <a:tab pos="1299210" algn="l"/>
                <a:tab pos="2061845" algn="l"/>
              </a:tabLst>
            </a:pPr>
            <a:r>
              <a:rPr dirty="0" sz="2150" spc="-60">
                <a:latin typeface="Symbol"/>
                <a:cs typeface="Symbol"/>
              </a:rPr>
              <a:t></a:t>
            </a:r>
            <a:r>
              <a:rPr dirty="0" sz="2150" spc="-60">
                <a:latin typeface="Times New Roman"/>
                <a:cs typeface="Times New Roman"/>
              </a:rPr>
              <a:t> </a:t>
            </a:r>
            <a:r>
              <a:rPr dirty="0" sz="2150" spc="210">
                <a:latin typeface="Times New Roman"/>
                <a:cs typeface="Times New Roman"/>
              </a:rPr>
              <a:t> </a:t>
            </a:r>
            <a:r>
              <a:rPr dirty="0" sz="1250" spc="-40" i="1">
                <a:latin typeface="Times New Roman"/>
                <a:cs typeface="Times New Roman"/>
              </a:rPr>
              <a:t>b	</a:t>
            </a:r>
            <a:r>
              <a:rPr dirty="0" sz="1250" spc="-55" i="1">
                <a:latin typeface="Times New Roman"/>
                <a:cs typeface="Times New Roman"/>
              </a:rPr>
              <a:t>b</a:t>
            </a:r>
            <a:r>
              <a:rPr dirty="0" sz="1250" spc="-55">
                <a:latin typeface="Times New Roman"/>
                <a:cs typeface="Times New Roman"/>
              </a:rPr>
              <a:t>1	</a:t>
            </a:r>
            <a:r>
              <a:rPr dirty="0" sz="1250" spc="10" i="1">
                <a:latin typeface="Times New Roman"/>
                <a:cs typeface="Times New Roman"/>
              </a:rPr>
              <a:t>b</a:t>
            </a:r>
            <a:r>
              <a:rPr dirty="0" sz="1250" spc="10">
                <a:latin typeface="Times New Roman"/>
                <a:cs typeface="Times New Roman"/>
              </a:rPr>
              <a:t>2	</a:t>
            </a:r>
            <a:r>
              <a:rPr dirty="0" sz="1250" spc="-40" i="1">
                <a:latin typeface="Times New Roman"/>
                <a:cs typeface="Times New Roman"/>
              </a:rPr>
              <a:t>b</a:t>
            </a:r>
            <a:r>
              <a:rPr dirty="0" sz="1250" spc="-229" i="1">
                <a:latin typeface="Times New Roman"/>
                <a:cs typeface="Times New Roman"/>
              </a:rPr>
              <a:t> </a:t>
            </a:r>
            <a:r>
              <a:rPr dirty="0" sz="1250" spc="-50" i="1">
                <a:latin typeface="Times New Roman"/>
                <a:cs typeface="Times New Roman"/>
              </a:rPr>
              <a:t>N</a:t>
            </a:r>
            <a:endParaRPr sz="1250">
              <a:latin typeface="Times New Roman"/>
              <a:cs typeface="Times New Roman"/>
            </a:endParaRPr>
          </a:p>
        </p:txBody>
      </p:sp>
      <p:sp>
        <p:nvSpPr>
          <p:cNvPr id="52" name="object 52"/>
          <p:cNvSpPr txBox="1"/>
          <p:nvPr/>
        </p:nvSpPr>
        <p:spPr>
          <a:xfrm>
            <a:off x="9659045" y="1085008"/>
            <a:ext cx="111760" cy="359410"/>
          </a:xfrm>
          <a:prstGeom prst="rect">
            <a:avLst/>
          </a:prstGeom>
        </p:spPr>
        <p:txBody>
          <a:bodyPr wrap="square" lIns="0" tIns="17780" rIns="0" bIns="0" rtlCol="0" vert="horz">
            <a:spAutoFit/>
          </a:bodyPr>
          <a:lstStyle/>
          <a:p>
            <a:pPr marL="12700">
              <a:lnSpc>
                <a:spcPct val="100000"/>
              </a:lnSpc>
              <a:spcBef>
                <a:spcPts val="140"/>
              </a:spcBef>
            </a:pPr>
            <a:r>
              <a:rPr dirty="0" sz="2150" spc="-40">
                <a:latin typeface="Times New Roman"/>
                <a:cs typeface="Times New Roman"/>
              </a:rPr>
              <a:t>r</a:t>
            </a:r>
            <a:endParaRPr sz="2150">
              <a:latin typeface="Times New Roman"/>
              <a:cs typeface="Times New Roman"/>
            </a:endParaRPr>
          </a:p>
        </p:txBody>
      </p:sp>
      <p:sp>
        <p:nvSpPr>
          <p:cNvPr id="53" name="object 53"/>
          <p:cNvSpPr txBox="1"/>
          <p:nvPr/>
        </p:nvSpPr>
        <p:spPr>
          <a:xfrm>
            <a:off x="8932584" y="1692291"/>
            <a:ext cx="2024380" cy="607060"/>
          </a:xfrm>
          <a:prstGeom prst="rect">
            <a:avLst/>
          </a:prstGeom>
        </p:spPr>
        <p:txBody>
          <a:bodyPr wrap="square" lIns="0" tIns="17780" rIns="0" bIns="0" rtlCol="0" vert="horz">
            <a:spAutoFit/>
          </a:bodyPr>
          <a:lstStyle/>
          <a:p>
            <a:pPr marL="38100">
              <a:lnSpc>
                <a:spcPts val="2265"/>
              </a:lnSpc>
              <a:spcBef>
                <a:spcPts val="140"/>
              </a:spcBef>
            </a:pPr>
            <a:r>
              <a:rPr dirty="0" baseline="-10335" sz="3225" spc="-104">
                <a:latin typeface="Symbol"/>
                <a:cs typeface="Symbol"/>
              </a:rPr>
              <a:t></a:t>
            </a:r>
            <a:r>
              <a:rPr dirty="0" sz="2150" spc="-70" i="1">
                <a:latin typeface="Times New Roman"/>
                <a:cs typeface="Times New Roman"/>
              </a:rPr>
              <a:t>s</a:t>
            </a:r>
            <a:r>
              <a:rPr dirty="0" sz="2150" spc="-70">
                <a:latin typeface="Times New Roman"/>
                <a:cs typeface="Times New Roman"/>
              </a:rPr>
              <a:t>.</a:t>
            </a:r>
            <a:r>
              <a:rPr dirty="0" sz="2150" spc="-70" i="1">
                <a:latin typeface="Times New Roman"/>
                <a:cs typeface="Times New Roman"/>
              </a:rPr>
              <a:t>t </a:t>
            </a:r>
            <a:r>
              <a:rPr dirty="0" sz="2150" spc="-35">
                <a:latin typeface="Times New Roman"/>
                <a:cs typeface="Times New Roman"/>
              </a:rPr>
              <a:t>: </a:t>
            </a:r>
            <a:r>
              <a:rPr dirty="0" sz="2150" spc="-60" i="1">
                <a:latin typeface="Times New Roman"/>
                <a:cs typeface="Times New Roman"/>
              </a:rPr>
              <a:t>vlb </a:t>
            </a:r>
            <a:r>
              <a:rPr dirty="0" sz="2150" spc="-65">
                <a:latin typeface="Symbol"/>
                <a:cs typeface="Symbol"/>
              </a:rPr>
              <a:t></a:t>
            </a:r>
            <a:r>
              <a:rPr dirty="0" sz="2150" spc="-65">
                <a:latin typeface="Times New Roman"/>
                <a:cs typeface="Times New Roman"/>
              </a:rPr>
              <a:t> </a:t>
            </a:r>
            <a:r>
              <a:rPr dirty="0" sz="2150" spc="-114" i="1">
                <a:latin typeface="Times New Roman"/>
                <a:cs typeface="Times New Roman"/>
              </a:rPr>
              <a:t>R</a:t>
            </a:r>
            <a:r>
              <a:rPr dirty="0" baseline="-24444" sz="1875" spc="-172" i="1">
                <a:latin typeface="Times New Roman"/>
                <a:cs typeface="Times New Roman"/>
              </a:rPr>
              <a:t>b</a:t>
            </a:r>
            <a:r>
              <a:rPr dirty="0" baseline="-24444" sz="1875" spc="-127" i="1">
                <a:latin typeface="Times New Roman"/>
                <a:cs typeface="Times New Roman"/>
              </a:rPr>
              <a:t> </a:t>
            </a:r>
            <a:r>
              <a:rPr dirty="0" sz="2150" spc="-65">
                <a:latin typeface="Symbol"/>
                <a:cs typeface="Symbol"/>
              </a:rPr>
              <a:t></a:t>
            </a:r>
            <a:r>
              <a:rPr dirty="0" sz="2150" spc="-65">
                <a:latin typeface="Times New Roman"/>
                <a:cs typeface="Times New Roman"/>
              </a:rPr>
              <a:t> </a:t>
            </a:r>
            <a:r>
              <a:rPr dirty="0" sz="2150" spc="-75" i="1">
                <a:latin typeface="Times New Roman"/>
                <a:cs typeface="Times New Roman"/>
              </a:rPr>
              <a:t>vub</a:t>
            </a:r>
            <a:endParaRPr sz="2150">
              <a:latin typeface="Times New Roman"/>
              <a:cs typeface="Times New Roman"/>
            </a:endParaRPr>
          </a:p>
          <a:p>
            <a:pPr marL="38100">
              <a:lnSpc>
                <a:spcPts val="2265"/>
              </a:lnSpc>
            </a:pPr>
            <a:r>
              <a:rPr dirty="0" baseline="-14211" sz="3225" spc="-89">
                <a:latin typeface="Symbol"/>
                <a:cs typeface="Symbol"/>
              </a:rPr>
              <a:t></a:t>
            </a:r>
            <a:r>
              <a:rPr dirty="0" baseline="-14211" sz="3225" spc="-142">
                <a:latin typeface="Times New Roman"/>
                <a:cs typeface="Times New Roman"/>
              </a:rPr>
              <a:t> </a:t>
            </a:r>
            <a:r>
              <a:rPr dirty="0" sz="2150" spc="-40">
                <a:latin typeface="Times New Roman"/>
                <a:cs typeface="Times New Roman"/>
              </a:rPr>
              <a:t>r</a:t>
            </a:r>
            <a:endParaRPr sz="2150">
              <a:latin typeface="Times New Roman"/>
              <a:cs typeface="Times New Roman"/>
            </a:endParaRPr>
          </a:p>
        </p:txBody>
      </p:sp>
      <p:sp>
        <p:nvSpPr>
          <p:cNvPr id="54" name="object 54"/>
          <p:cNvSpPr txBox="1"/>
          <p:nvPr/>
        </p:nvSpPr>
        <p:spPr>
          <a:xfrm>
            <a:off x="9098711" y="2182542"/>
            <a:ext cx="2257425" cy="359410"/>
          </a:xfrm>
          <a:prstGeom prst="rect">
            <a:avLst/>
          </a:prstGeom>
        </p:spPr>
        <p:txBody>
          <a:bodyPr wrap="square" lIns="0" tIns="17780" rIns="0" bIns="0" rtlCol="0" vert="horz">
            <a:spAutoFit/>
          </a:bodyPr>
          <a:lstStyle/>
          <a:p>
            <a:pPr marL="12700">
              <a:lnSpc>
                <a:spcPct val="100000"/>
              </a:lnSpc>
              <a:spcBef>
                <a:spcPts val="140"/>
              </a:spcBef>
              <a:tabLst>
                <a:tab pos="2157730" algn="l"/>
              </a:tabLst>
            </a:pPr>
            <a:r>
              <a:rPr dirty="0" sz="2150" spc="-75" i="1">
                <a:latin typeface="Times New Roman"/>
                <a:cs typeface="Times New Roman"/>
              </a:rPr>
              <a:t>R</a:t>
            </a:r>
            <a:r>
              <a:rPr dirty="0" sz="2150" spc="-75" i="1">
                <a:latin typeface="Times New Roman"/>
                <a:cs typeface="Times New Roman"/>
              </a:rPr>
              <a:t> </a:t>
            </a:r>
            <a:r>
              <a:rPr dirty="0" sz="2150" spc="70" i="1">
                <a:latin typeface="Times New Roman"/>
                <a:cs typeface="Times New Roman"/>
              </a:rPr>
              <a:t> </a:t>
            </a:r>
            <a:r>
              <a:rPr dirty="0" sz="2150" spc="-65">
                <a:latin typeface="Symbol"/>
                <a:cs typeface="Symbol"/>
              </a:rPr>
              <a:t></a:t>
            </a:r>
            <a:r>
              <a:rPr dirty="0" sz="2150" spc="-114">
                <a:latin typeface="Times New Roman"/>
                <a:cs typeface="Times New Roman"/>
              </a:rPr>
              <a:t> </a:t>
            </a:r>
            <a:r>
              <a:rPr dirty="0" sz="2150" spc="60">
                <a:latin typeface="Times New Roman"/>
                <a:cs typeface="Times New Roman"/>
              </a:rPr>
              <a:t>(</a:t>
            </a:r>
            <a:r>
              <a:rPr dirty="0" sz="2150" spc="-75" i="1">
                <a:latin typeface="Times New Roman"/>
                <a:cs typeface="Times New Roman"/>
              </a:rPr>
              <a:t>R</a:t>
            </a:r>
            <a:r>
              <a:rPr dirty="0" sz="2150" i="1">
                <a:latin typeface="Times New Roman"/>
                <a:cs typeface="Times New Roman"/>
              </a:rPr>
              <a:t> </a:t>
            </a:r>
            <a:r>
              <a:rPr dirty="0" sz="2150" spc="50" i="1">
                <a:latin typeface="Times New Roman"/>
                <a:cs typeface="Times New Roman"/>
              </a:rPr>
              <a:t> </a:t>
            </a:r>
            <a:r>
              <a:rPr dirty="0" sz="2150" spc="-30">
                <a:latin typeface="Times New Roman"/>
                <a:cs typeface="Times New Roman"/>
              </a:rPr>
              <a:t>,</a:t>
            </a:r>
            <a:r>
              <a:rPr dirty="0" sz="2150" spc="-235">
                <a:latin typeface="Times New Roman"/>
                <a:cs typeface="Times New Roman"/>
              </a:rPr>
              <a:t> </a:t>
            </a:r>
            <a:r>
              <a:rPr dirty="0" sz="2150" spc="-75" i="1">
                <a:latin typeface="Times New Roman"/>
                <a:cs typeface="Times New Roman"/>
              </a:rPr>
              <a:t>R</a:t>
            </a:r>
            <a:r>
              <a:rPr dirty="0" sz="2150" i="1">
                <a:latin typeface="Times New Roman"/>
                <a:cs typeface="Times New Roman"/>
              </a:rPr>
              <a:t> </a:t>
            </a:r>
            <a:r>
              <a:rPr dirty="0" sz="2150" spc="265" i="1">
                <a:latin typeface="Times New Roman"/>
                <a:cs typeface="Times New Roman"/>
              </a:rPr>
              <a:t> </a:t>
            </a:r>
            <a:r>
              <a:rPr dirty="0" sz="2150" spc="25">
                <a:latin typeface="Times New Roman"/>
                <a:cs typeface="Times New Roman"/>
              </a:rPr>
              <a:t>,</a:t>
            </a:r>
            <a:r>
              <a:rPr dirty="0" sz="2150" spc="-75">
                <a:latin typeface="Times New Roman"/>
                <a:cs typeface="Times New Roman"/>
              </a:rPr>
              <a:t>L</a:t>
            </a:r>
            <a:r>
              <a:rPr dirty="0" sz="2150" spc="254">
                <a:latin typeface="Times New Roman"/>
                <a:cs typeface="Times New Roman"/>
              </a:rPr>
              <a:t> </a:t>
            </a:r>
            <a:r>
              <a:rPr dirty="0" sz="2150" spc="-30">
                <a:latin typeface="Times New Roman"/>
                <a:cs typeface="Times New Roman"/>
              </a:rPr>
              <a:t>,</a:t>
            </a:r>
            <a:r>
              <a:rPr dirty="0" sz="2150" spc="-229">
                <a:latin typeface="Times New Roman"/>
                <a:cs typeface="Times New Roman"/>
              </a:rPr>
              <a:t> </a:t>
            </a:r>
            <a:r>
              <a:rPr dirty="0" sz="2150" spc="-75" i="1">
                <a:latin typeface="Times New Roman"/>
                <a:cs typeface="Times New Roman"/>
              </a:rPr>
              <a:t>R</a:t>
            </a:r>
            <a:r>
              <a:rPr dirty="0" sz="2150" i="1">
                <a:latin typeface="Times New Roman"/>
                <a:cs typeface="Times New Roman"/>
              </a:rPr>
              <a:t>	</a:t>
            </a:r>
            <a:r>
              <a:rPr dirty="0" sz="2150" spc="-40">
                <a:latin typeface="Times New Roman"/>
                <a:cs typeface="Times New Roman"/>
              </a:rPr>
              <a:t>)</a:t>
            </a:r>
            <a:endParaRPr sz="2150">
              <a:latin typeface="Times New Roman"/>
              <a:cs typeface="Times New Roman"/>
            </a:endParaRPr>
          </a:p>
        </p:txBody>
      </p:sp>
      <p:pic>
        <p:nvPicPr>
          <p:cNvPr id="55" name="object 55"/>
          <p:cNvPicPr/>
          <p:nvPr/>
        </p:nvPicPr>
        <p:blipFill>
          <a:blip r:embed="rId5" cstate="print"/>
          <a:stretch>
            <a:fillRect/>
          </a:stretch>
        </p:blipFill>
        <p:spPr>
          <a:xfrm>
            <a:off x="5665010" y="3886200"/>
            <a:ext cx="6220061" cy="1963086"/>
          </a:xfrm>
          <a:prstGeom prst="rect">
            <a:avLst/>
          </a:prstGeom>
        </p:spPr>
      </p:pic>
      <p:sp>
        <p:nvSpPr>
          <p:cNvPr id="56" name="object 56"/>
          <p:cNvSpPr txBox="1"/>
          <p:nvPr/>
        </p:nvSpPr>
        <p:spPr>
          <a:xfrm>
            <a:off x="6749922" y="5989726"/>
            <a:ext cx="93345" cy="188595"/>
          </a:xfrm>
          <a:prstGeom prst="rect">
            <a:avLst/>
          </a:prstGeom>
        </p:spPr>
        <p:txBody>
          <a:bodyPr wrap="square" lIns="0" tIns="14604" rIns="0" bIns="0" rtlCol="0" vert="horz">
            <a:spAutoFit/>
          </a:bodyPr>
          <a:lstStyle/>
          <a:p>
            <a:pPr marL="12700">
              <a:lnSpc>
                <a:spcPct val="100000"/>
              </a:lnSpc>
              <a:spcBef>
                <a:spcPts val="114"/>
              </a:spcBef>
            </a:pPr>
            <a:r>
              <a:rPr dirty="0" sz="1050" spc="5" b="1" i="1">
                <a:latin typeface="Times New Roman"/>
                <a:cs typeface="Times New Roman"/>
              </a:rPr>
              <a:t>b</a:t>
            </a:r>
            <a:endParaRPr sz="1050">
              <a:latin typeface="Times New Roman"/>
              <a:cs typeface="Times New Roman"/>
            </a:endParaRPr>
          </a:p>
        </p:txBody>
      </p:sp>
      <p:sp>
        <p:nvSpPr>
          <p:cNvPr id="57" name="object 57"/>
          <p:cNvSpPr txBox="1"/>
          <p:nvPr/>
        </p:nvSpPr>
        <p:spPr>
          <a:xfrm>
            <a:off x="6324727" y="5873902"/>
            <a:ext cx="120904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Times New Roman"/>
                <a:cs typeface="Times New Roman"/>
              </a:rPr>
              <a:t>(a) </a:t>
            </a:r>
            <a:r>
              <a:rPr dirty="0" sz="1600" spc="-5" b="1" i="1">
                <a:latin typeface="Times New Roman"/>
                <a:cs typeface="Times New Roman"/>
              </a:rPr>
              <a:t>R </a:t>
            </a:r>
            <a:r>
              <a:rPr dirty="0" sz="1600" spc="-5" b="1">
                <a:latin typeface="Times New Roman"/>
                <a:cs typeface="Times New Roman"/>
              </a:rPr>
              <a:t>=0.47</a:t>
            </a:r>
            <a:r>
              <a:rPr dirty="0" sz="1600" spc="95" b="1">
                <a:latin typeface="Times New Roman"/>
                <a:cs typeface="Times New Roman"/>
              </a:rPr>
              <a:t> </a:t>
            </a:r>
            <a:r>
              <a:rPr dirty="0" sz="1600" spc="-5" b="1">
                <a:latin typeface="Times New Roman"/>
                <a:cs typeface="Times New Roman"/>
              </a:rPr>
              <a:t>m</a:t>
            </a:r>
            <a:endParaRPr sz="1600">
              <a:latin typeface="Times New Roman"/>
              <a:cs typeface="Times New Roman"/>
            </a:endParaRPr>
          </a:p>
        </p:txBody>
      </p:sp>
      <p:sp>
        <p:nvSpPr>
          <p:cNvPr id="58" name="object 58"/>
          <p:cNvSpPr txBox="1"/>
          <p:nvPr/>
        </p:nvSpPr>
        <p:spPr>
          <a:xfrm>
            <a:off x="8220582" y="5873902"/>
            <a:ext cx="122047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Times New Roman"/>
                <a:cs typeface="Times New Roman"/>
              </a:rPr>
              <a:t>(b) </a:t>
            </a:r>
            <a:r>
              <a:rPr dirty="0" sz="1600" spc="-5" b="1" i="1">
                <a:latin typeface="Times New Roman"/>
                <a:cs typeface="Times New Roman"/>
              </a:rPr>
              <a:t>R </a:t>
            </a:r>
            <a:r>
              <a:rPr dirty="0" sz="1600" spc="-5" b="1">
                <a:latin typeface="Times New Roman"/>
                <a:cs typeface="Times New Roman"/>
              </a:rPr>
              <a:t>=0.63</a:t>
            </a:r>
            <a:r>
              <a:rPr dirty="0" sz="1600" spc="90" b="1">
                <a:latin typeface="Times New Roman"/>
                <a:cs typeface="Times New Roman"/>
              </a:rPr>
              <a:t> </a:t>
            </a:r>
            <a:r>
              <a:rPr dirty="0" sz="1600" spc="-5" b="1">
                <a:latin typeface="Times New Roman"/>
                <a:cs typeface="Times New Roman"/>
              </a:rPr>
              <a:t>m</a:t>
            </a:r>
            <a:endParaRPr sz="1600">
              <a:latin typeface="Times New Roman"/>
              <a:cs typeface="Times New Roman"/>
            </a:endParaRPr>
          </a:p>
        </p:txBody>
      </p:sp>
      <p:sp>
        <p:nvSpPr>
          <p:cNvPr id="59" name="object 59"/>
          <p:cNvSpPr txBox="1"/>
          <p:nvPr/>
        </p:nvSpPr>
        <p:spPr>
          <a:xfrm>
            <a:off x="8656701" y="5989726"/>
            <a:ext cx="1824989" cy="188595"/>
          </a:xfrm>
          <a:prstGeom prst="rect">
            <a:avLst/>
          </a:prstGeom>
        </p:spPr>
        <p:txBody>
          <a:bodyPr wrap="square" lIns="0" tIns="14604" rIns="0" bIns="0" rtlCol="0" vert="horz">
            <a:spAutoFit/>
          </a:bodyPr>
          <a:lstStyle/>
          <a:p>
            <a:pPr marL="12700">
              <a:lnSpc>
                <a:spcPct val="100000"/>
              </a:lnSpc>
              <a:spcBef>
                <a:spcPts val="114"/>
              </a:spcBef>
              <a:tabLst>
                <a:tab pos="1743710" algn="l"/>
              </a:tabLst>
            </a:pPr>
            <a:r>
              <a:rPr dirty="0" sz="1050" spc="5" b="1" i="1">
                <a:latin typeface="Times New Roman"/>
                <a:cs typeface="Times New Roman"/>
              </a:rPr>
              <a:t>b</a:t>
            </a:r>
            <a:r>
              <a:rPr dirty="0" sz="1050" spc="5" b="1" i="1">
                <a:latin typeface="Times New Roman"/>
                <a:cs typeface="Times New Roman"/>
              </a:rPr>
              <a:t>	</a:t>
            </a:r>
            <a:r>
              <a:rPr dirty="0" sz="1050" spc="5" b="1" i="1">
                <a:latin typeface="Times New Roman"/>
                <a:cs typeface="Times New Roman"/>
              </a:rPr>
              <a:t>b</a:t>
            </a:r>
            <a:endParaRPr sz="1050">
              <a:latin typeface="Times New Roman"/>
              <a:cs typeface="Times New Roman"/>
            </a:endParaRPr>
          </a:p>
        </p:txBody>
      </p:sp>
      <p:sp>
        <p:nvSpPr>
          <p:cNvPr id="60" name="object 60"/>
          <p:cNvSpPr txBox="1"/>
          <p:nvPr/>
        </p:nvSpPr>
        <p:spPr>
          <a:xfrm>
            <a:off x="9974960" y="5873902"/>
            <a:ext cx="109474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Times New Roman"/>
                <a:cs typeface="Times New Roman"/>
              </a:rPr>
              <a:t>(c) </a:t>
            </a:r>
            <a:r>
              <a:rPr dirty="0" sz="1600" spc="-5" b="1" i="1">
                <a:latin typeface="Times New Roman"/>
                <a:cs typeface="Times New Roman"/>
              </a:rPr>
              <a:t>R </a:t>
            </a:r>
            <a:r>
              <a:rPr dirty="0" sz="1600" spc="-5" b="1">
                <a:latin typeface="Times New Roman"/>
                <a:cs typeface="Times New Roman"/>
              </a:rPr>
              <a:t>=1.0</a:t>
            </a:r>
            <a:r>
              <a:rPr dirty="0" sz="1600" spc="80" b="1">
                <a:latin typeface="Times New Roman"/>
                <a:cs typeface="Times New Roman"/>
              </a:rPr>
              <a:t> </a:t>
            </a:r>
            <a:r>
              <a:rPr dirty="0" sz="1600" spc="-5" b="1">
                <a:latin typeface="Times New Roman"/>
                <a:cs typeface="Times New Roman"/>
              </a:rPr>
              <a:t>m</a:t>
            </a:r>
            <a:endParaRPr sz="1600">
              <a:latin typeface="Times New Roman"/>
              <a:cs typeface="Times New Roman"/>
            </a:endParaRPr>
          </a:p>
        </p:txBody>
      </p:sp>
      <p:sp>
        <p:nvSpPr>
          <p:cNvPr id="61" name="object 61"/>
          <p:cNvSpPr txBox="1"/>
          <p:nvPr/>
        </p:nvSpPr>
        <p:spPr>
          <a:xfrm>
            <a:off x="7969377" y="6202781"/>
            <a:ext cx="254000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000CC"/>
                </a:solidFill>
                <a:latin typeface="微软雅黑"/>
                <a:cs typeface="微软雅黑"/>
              </a:rPr>
              <a:t>吸热器表面热流密度分布</a:t>
            </a:r>
            <a:endParaRPr sz="1800">
              <a:latin typeface="微软雅黑"/>
              <a:cs typeface="微软雅黑"/>
            </a:endParaRPr>
          </a:p>
        </p:txBody>
      </p:sp>
      <p:sp>
        <p:nvSpPr>
          <p:cNvPr id="62" name="object 62"/>
          <p:cNvSpPr/>
          <p:nvPr/>
        </p:nvSpPr>
        <p:spPr>
          <a:xfrm>
            <a:off x="1575372" y="1666306"/>
            <a:ext cx="545465" cy="206375"/>
          </a:xfrm>
          <a:custGeom>
            <a:avLst/>
            <a:gdLst/>
            <a:ahLst/>
            <a:cxnLst/>
            <a:rect l="l" t="t" r="r" b="b"/>
            <a:pathLst>
              <a:path w="545464" h="206375">
                <a:moveTo>
                  <a:pt x="106269" y="206276"/>
                </a:moveTo>
                <a:lnTo>
                  <a:pt x="439645" y="206276"/>
                </a:lnTo>
                <a:lnTo>
                  <a:pt x="437867" y="204690"/>
                </a:lnTo>
                <a:lnTo>
                  <a:pt x="479546" y="196686"/>
                </a:lnTo>
                <a:lnTo>
                  <a:pt x="513599" y="174859"/>
                </a:lnTo>
                <a:lnTo>
                  <a:pt x="536567" y="142479"/>
                </a:lnTo>
                <a:lnTo>
                  <a:pt x="544992" y="102821"/>
                </a:lnTo>
                <a:lnTo>
                  <a:pt x="536567" y="63101"/>
                </a:lnTo>
                <a:lnTo>
                  <a:pt x="513599" y="30690"/>
                </a:lnTo>
                <a:lnTo>
                  <a:pt x="479546" y="8851"/>
                </a:lnTo>
                <a:lnTo>
                  <a:pt x="437867" y="846"/>
                </a:lnTo>
                <a:lnTo>
                  <a:pt x="439645" y="0"/>
                </a:lnTo>
                <a:lnTo>
                  <a:pt x="106269" y="0"/>
                </a:lnTo>
                <a:lnTo>
                  <a:pt x="107091" y="846"/>
                </a:lnTo>
                <a:lnTo>
                  <a:pt x="65408" y="8851"/>
                </a:lnTo>
                <a:lnTo>
                  <a:pt x="31367" y="30690"/>
                </a:lnTo>
                <a:lnTo>
                  <a:pt x="8416" y="63101"/>
                </a:lnTo>
                <a:lnTo>
                  <a:pt x="0" y="102821"/>
                </a:lnTo>
                <a:lnTo>
                  <a:pt x="8416" y="142479"/>
                </a:lnTo>
                <a:lnTo>
                  <a:pt x="31367" y="174859"/>
                </a:lnTo>
                <a:lnTo>
                  <a:pt x="65408" y="196686"/>
                </a:lnTo>
                <a:lnTo>
                  <a:pt x="107091" y="204690"/>
                </a:lnTo>
              </a:path>
            </a:pathLst>
          </a:custGeom>
          <a:ln w="3175">
            <a:solidFill>
              <a:srgbClr val="404040"/>
            </a:solidFill>
          </a:ln>
        </p:spPr>
        <p:txBody>
          <a:bodyPr wrap="square" lIns="0" tIns="0" rIns="0" bIns="0" rtlCol="0"/>
          <a:lstStyle/>
          <a:p/>
        </p:txBody>
      </p:sp>
      <p:sp>
        <p:nvSpPr>
          <p:cNvPr id="63" name="object 63"/>
          <p:cNvSpPr txBox="1"/>
          <p:nvPr/>
        </p:nvSpPr>
        <p:spPr>
          <a:xfrm>
            <a:off x="1679587" y="1656994"/>
            <a:ext cx="336550" cy="203200"/>
          </a:xfrm>
          <a:prstGeom prst="rect">
            <a:avLst/>
          </a:prstGeom>
        </p:spPr>
        <p:txBody>
          <a:bodyPr wrap="square" lIns="0" tIns="14604" rIns="0" bIns="0" rtlCol="0" vert="horz">
            <a:spAutoFit/>
          </a:bodyPr>
          <a:lstStyle/>
          <a:p>
            <a:pPr marL="12700">
              <a:lnSpc>
                <a:spcPct val="100000"/>
              </a:lnSpc>
              <a:spcBef>
                <a:spcPts val="114"/>
              </a:spcBef>
            </a:pPr>
            <a:r>
              <a:rPr dirty="0" sz="1150" spc="75">
                <a:latin typeface="宋体"/>
                <a:cs typeface="宋体"/>
              </a:rPr>
              <a:t>开始</a:t>
            </a:r>
            <a:endParaRPr sz="1150">
              <a:latin typeface="宋体"/>
              <a:cs typeface="宋体"/>
            </a:endParaRPr>
          </a:p>
        </p:txBody>
      </p:sp>
      <p:sp>
        <p:nvSpPr>
          <p:cNvPr id="64" name="object 64"/>
          <p:cNvSpPr/>
          <p:nvPr/>
        </p:nvSpPr>
        <p:spPr>
          <a:xfrm>
            <a:off x="906542" y="2253401"/>
            <a:ext cx="1884045" cy="254000"/>
          </a:xfrm>
          <a:custGeom>
            <a:avLst/>
            <a:gdLst/>
            <a:ahLst/>
            <a:cxnLst/>
            <a:rect l="l" t="t" r="r" b="b"/>
            <a:pathLst>
              <a:path w="1884045" h="254000">
                <a:moveTo>
                  <a:pt x="0" y="253879"/>
                </a:moveTo>
                <a:lnTo>
                  <a:pt x="1883575" y="253879"/>
                </a:lnTo>
                <a:lnTo>
                  <a:pt x="1883575" y="0"/>
                </a:lnTo>
                <a:lnTo>
                  <a:pt x="0" y="0"/>
                </a:lnTo>
                <a:lnTo>
                  <a:pt x="0" y="253879"/>
                </a:lnTo>
              </a:path>
            </a:pathLst>
          </a:custGeom>
          <a:ln w="3175">
            <a:solidFill>
              <a:srgbClr val="404040"/>
            </a:solidFill>
          </a:ln>
        </p:spPr>
        <p:txBody>
          <a:bodyPr wrap="square" lIns="0" tIns="0" rIns="0" bIns="0" rtlCol="0"/>
          <a:lstStyle/>
          <a:p/>
        </p:txBody>
      </p:sp>
      <p:sp>
        <p:nvSpPr>
          <p:cNvPr id="65" name="object 65"/>
          <p:cNvSpPr txBox="1"/>
          <p:nvPr/>
        </p:nvSpPr>
        <p:spPr>
          <a:xfrm>
            <a:off x="906542" y="2253401"/>
            <a:ext cx="1884045" cy="254000"/>
          </a:xfrm>
          <a:prstGeom prst="rect">
            <a:avLst/>
          </a:prstGeom>
          <a:ln w="3175">
            <a:solidFill>
              <a:srgbClr val="404040"/>
            </a:solidFill>
          </a:ln>
        </p:spPr>
        <p:txBody>
          <a:bodyPr wrap="square" lIns="0" tIns="31115" rIns="0" bIns="0" rtlCol="0" vert="horz">
            <a:spAutoFit/>
          </a:bodyPr>
          <a:lstStyle/>
          <a:p>
            <a:pPr marL="292100">
              <a:lnSpc>
                <a:spcPct val="100000"/>
              </a:lnSpc>
              <a:spcBef>
                <a:spcPts val="245"/>
              </a:spcBef>
            </a:pPr>
            <a:r>
              <a:rPr dirty="0" sz="1150" spc="75">
                <a:latin typeface="宋体"/>
                <a:cs typeface="宋体"/>
              </a:rPr>
              <a:t>初始化代</a:t>
            </a:r>
            <a:r>
              <a:rPr dirty="0" sz="1150" spc="70">
                <a:latin typeface="宋体"/>
                <a:cs typeface="宋体"/>
              </a:rPr>
              <a:t>数</a:t>
            </a:r>
            <a:r>
              <a:rPr dirty="0" sz="1150" spc="50">
                <a:latin typeface="宋体"/>
                <a:cs typeface="宋体"/>
              </a:rPr>
              <a:t>（</a:t>
            </a:r>
            <a:r>
              <a:rPr dirty="0" sz="1150" spc="50" i="1">
                <a:latin typeface="Times New Roman"/>
                <a:cs typeface="Times New Roman"/>
              </a:rPr>
              <a:t>i</a:t>
            </a:r>
            <a:r>
              <a:rPr dirty="0" sz="1150" spc="50">
                <a:latin typeface="Times New Roman"/>
                <a:cs typeface="Times New Roman"/>
              </a:rPr>
              <a:t>=0</a:t>
            </a:r>
            <a:r>
              <a:rPr dirty="0" sz="1150" spc="50">
                <a:latin typeface="宋体"/>
                <a:cs typeface="宋体"/>
              </a:rPr>
              <a:t>）</a:t>
            </a:r>
            <a:endParaRPr sz="1150">
              <a:latin typeface="宋体"/>
              <a:cs typeface="宋体"/>
            </a:endParaRPr>
          </a:p>
        </p:txBody>
      </p:sp>
      <p:sp>
        <p:nvSpPr>
          <p:cNvPr id="66" name="object 66"/>
          <p:cNvSpPr/>
          <p:nvPr/>
        </p:nvSpPr>
        <p:spPr>
          <a:xfrm>
            <a:off x="906542" y="3768742"/>
            <a:ext cx="1884045" cy="285750"/>
          </a:xfrm>
          <a:custGeom>
            <a:avLst/>
            <a:gdLst/>
            <a:ahLst/>
            <a:cxnLst/>
            <a:rect l="l" t="t" r="r" b="b"/>
            <a:pathLst>
              <a:path w="1884045" h="285750">
                <a:moveTo>
                  <a:pt x="0" y="285614"/>
                </a:moveTo>
                <a:lnTo>
                  <a:pt x="1883575" y="285614"/>
                </a:lnTo>
                <a:lnTo>
                  <a:pt x="1883575" y="0"/>
                </a:lnTo>
                <a:lnTo>
                  <a:pt x="0" y="0"/>
                </a:lnTo>
                <a:lnTo>
                  <a:pt x="0" y="285614"/>
                </a:lnTo>
              </a:path>
            </a:pathLst>
          </a:custGeom>
          <a:ln w="3175">
            <a:solidFill>
              <a:srgbClr val="404040"/>
            </a:solidFill>
          </a:ln>
        </p:spPr>
        <p:txBody>
          <a:bodyPr wrap="square" lIns="0" tIns="0" rIns="0" bIns="0" rtlCol="0"/>
          <a:lstStyle/>
          <a:p/>
        </p:txBody>
      </p:sp>
      <p:sp>
        <p:nvSpPr>
          <p:cNvPr id="67" name="object 67"/>
          <p:cNvSpPr txBox="1"/>
          <p:nvPr/>
        </p:nvSpPr>
        <p:spPr>
          <a:xfrm>
            <a:off x="906542" y="3768742"/>
            <a:ext cx="1884045" cy="285750"/>
          </a:xfrm>
          <a:prstGeom prst="rect">
            <a:avLst/>
          </a:prstGeom>
          <a:ln w="3175">
            <a:solidFill>
              <a:srgbClr val="404040"/>
            </a:solidFill>
          </a:ln>
        </p:spPr>
        <p:txBody>
          <a:bodyPr wrap="square" lIns="0" tIns="42545" rIns="0" bIns="0" rtlCol="0" vert="horz">
            <a:spAutoFit/>
          </a:bodyPr>
          <a:lstStyle/>
          <a:p>
            <a:pPr marL="84455">
              <a:lnSpc>
                <a:spcPct val="100000"/>
              </a:lnSpc>
              <a:spcBef>
                <a:spcPts val="335"/>
              </a:spcBef>
            </a:pPr>
            <a:r>
              <a:rPr dirty="0" sz="1150" spc="75">
                <a:latin typeface="宋体"/>
                <a:cs typeface="宋体"/>
              </a:rPr>
              <a:t>随机产生几何尺寸种群</a:t>
            </a:r>
            <a:r>
              <a:rPr dirty="0" sz="1150" spc="35" i="1">
                <a:latin typeface="Times New Roman"/>
                <a:cs typeface="Times New Roman"/>
              </a:rPr>
              <a:t>G</a:t>
            </a:r>
            <a:r>
              <a:rPr dirty="0" sz="650" spc="35" i="1">
                <a:latin typeface="Times New Roman"/>
                <a:cs typeface="Times New Roman"/>
              </a:rPr>
              <a:t>0</a:t>
            </a:r>
            <a:endParaRPr sz="650">
              <a:latin typeface="Times New Roman"/>
              <a:cs typeface="Times New Roman"/>
            </a:endParaRPr>
          </a:p>
        </p:txBody>
      </p:sp>
      <p:sp>
        <p:nvSpPr>
          <p:cNvPr id="68" name="object 68"/>
          <p:cNvSpPr txBox="1"/>
          <p:nvPr/>
        </p:nvSpPr>
        <p:spPr>
          <a:xfrm>
            <a:off x="3140162" y="1666306"/>
            <a:ext cx="1892300" cy="412750"/>
          </a:xfrm>
          <a:prstGeom prst="rect">
            <a:avLst/>
          </a:prstGeom>
          <a:ln w="3175">
            <a:solidFill>
              <a:srgbClr val="404040"/>
            </a:solidFill>
          </a:ln>
        </p:spPr>
        <p:txBody>
          <a:bodyPr wrap="square" lIns="0" tIns="2540" rIns="0" bIns="0" rtlCol="0" vert="horz">
            <a:spAutoFit/>
          </a:bodyPr>
          <a:lstStyle/>
          <a:p>
            <a:pPr marL="425450" marR="83820" indent="-337185">
              <a:lnSpc>
                <a:spcPts val="1500"/>
              </a:lnSpc>
              <a:spcBef>
                <a:spcPts val="20"/>
              </a:spcBef>
            </a:pPr>
            <a:r>
              <a:rPr dirty="0" sz="1150" spc="70">
                <a:latin typeface="宋体"/>
                <a:cs typeface="宋体"/>
              </a:rPr>
              <a:t>选择、交叉和变异产生几 </a:t>
            </a:r>
            <a:r>
              <a:rPr dirty="0" sz="1150" spc="75">
                <a:latin typeface="宋体"/>
                <a:cs typeface="宋体"/>
              </a:rPr>
              <a:t>何尺寸种群</a:t>
            </a:r>
            <a:r>
              <a:rPr dirty="0" sz="1150" spc="25" i="1">
                <a:latin typeface="Times New Roman"/>
                <a:cs typeface="Times New Roman"/>
              </a:rPr>
              <a:t>G</a:t>
            </a:r>
            <a:r>
              <a:rPr dirty="0" sz="1150" spc="25">
                <a:latin typeface="Times New Roman"/>
                <a:cs typeface="Times New Roman"/>
              </a:rPr>
              <a:t>(</a:t>
            </a:r>
            <a:r>
              <a:rPr dirty="0" sz="1150" spc="25" i="1">
                <a:latin typeface="Times New Roman"/>
                <a:cs typeface="Times New Roman"/>
              </a:rPr>
              <a:t>i</a:t>
            </a:r>
            <a:r>
              <a:rPr dirty="0" sz="1150" spc="25">
                <a:latin typeface="Times New Roman"/>
                <a:cs typeface="Times New Roman"/>
              </a:rPr>
              <a:t>)</a:t>
            </a:r>
            <a:endParaRPr sz="1150">
              <a:latin typeface="Times New Roman"/>
              <a:cs typeface="Times New Roman"/>
            </a:endParaRPr>
          </a:p>
        </p:txBody>
      </p:sp>
      <p:sp>
        <p:nvSpPr>
          <p:cNvPr id="69" name="object 69"/>
          <p:cNvSpPr txBox="1"/>
          <p:nvPr/>
        </p:nvSpPr>
        <p:spPr>
          <a:xfrm>
            <a:off x="3140162" y="2213733"/>
            <a:ext cx="1892300" cy="405130"/>
          </a:xfrm>
          <a:prstGeom prst="rect">
            <a:avLst/>
          </a:prstGeom>
          <a:ln w="3175">
            <a:solidFill>
              <a:srgbClr val="404040"/>
            </a:solidFill>
          </a:ln>
        </p:spPr>
        <p:txBody>
          <a:bodyPr wrap="square" lIns="0" tIns="8255" rIns="0" bIns="0" rtlCol="0" vert="horz">
            <a:spAutoFit/>
          </a:bodyPr>
          <a:lstStyle/>
          <a:p>
            <a:pPr algn="ctr">
              <a:lnSpc>
                <a:spcPct val="100000"/>
              </a:lnSpc>
              <a:spcBef>
                <a:spcPts val="65"/>
              </a:spcBef>
            </a:pPr>
            <a:r>
              <a:rPr dirty="0" sz="1150" spc="30">
                <a:latin typeface="Times New Roman"/>
                <a:cs typeface="Times New Roman"/>
              </a:rPr>
              <a:t>Fortran</a:t>
            </a:r>
            <a:r>
              <a:rPr dirty="0" sz="1150" spc="75">
                <a:latin typeface="宋体"/>
                <a:cs typeface="宋体"/>
              </a:rPr>
              <a:t>程序计算耦合换</a:t>
            </a:r>
            <a:endParaRPr sz="1150">
              <a:latin typeface="宋体"/>
              <a:cs typeface="宋体"/>
            </a:endParaRPr>
          </a:p>
          <a:p>
            <a:pPr algn="ctr">
              <a:lnSpc>
                <a:spcPct val="100000"/>
              </a:lnSpc>
              <a:spcBef>
                <a:spcPts val="155"/>
              </a:spcBef>
            </a:pPr>
            <a:r>
              <a:rPr dirty="0" sz="1150" spc="75">
                <a:latin typeface="宋体"/>
                <a:cs typeface="宋体"/>
              </a:rPr>
              <a:t>热，得到新种</a:t>
            </a:r>
            <a:r>
              <a:rPr dirty="0" sz="1150" spc="70">
                <a:latin typeface="宋体"/>
                <a:cs typeface="宋体"/>
              </a:rPr>
              <a:t>群</a:t>
            </a:r>
            <a:r>
              <a:rPr dirty="0" sz="1150" spc="25" i="1">
                <a:latin typeface="Times New Roman"/>
                <a:cs typeface="Times New Roman"/>
              </a:rPr>
              <a:t>Q</a:t>
            </a:r>
            <a:r>
              <a:rPr dirty="0" sz="1150" spc="25">
                <a:latin typeface="Times New Roman"/>
                <a:cs typeface="Times New Roman"/>
              </a:rPr>
              <a:t>(</a:t>
            </a:r>
            <a:r>
              <a:rPr dirty="0" sz="1150" spc="25" i="1">
                <a:latin typeface="Times New Roman"/>
                <a:cs typeface="Times New Roman"/>
              </a:rPr>
              <a:t>i</a:t>
            </a:r>
            <a:r>
              <a:rPr dirty="0" sz="1150" spc="25">
                <a:latin typeface="Times New Roman"/>
                <a:cs typeface="Times New Roman"/>
              </a:rPr>
              <a:t>)</a:t>
            </a:r>
            <a:endParaRPr sz="1150">
              <a:latin typeface="Times New Roman"/>
              <a:cs typeface="Times New Roman"/>
            </a:endParaRPr>
          </a:p>
        </p:txBody>
      </p:sp>
      <p:sp>
        <p:nvSpPr>
          <p:cNvPr id="70" name="object 70"/>
          <p:cNvSpPr txBox="1"/>
          <p:nvPr/>
        </p:nvSpPr>
        <p:spPr>
          <a:xfrm>
            <a:off x="3140162" y="2753226"/>
            <a:ext cx="1892300" cy="262255"/>
          </a:xfrm>
          <a:prstGeom prst="rect">
            <a:avLst/>
          </a:prstGeom>
          <a:ln w="3175">
            <a:solidFill>
              <a:srgbClr val="404040"/>
            </a:solidFill>
          </a:ln>
        </p:spPr>
        <p:txBody>
          <a:bodyPr wrap="square" lIns="0" tIns="34290" rIns="0" bIns="0" rtlCol="0" vert="horz">
            <a:spAutoFit/>
          </a:bodyPr>
          <a:lstStyle/>
          <a:p>
            <a:pPr marL="61594">
              <a:lnSpc>
                <a:spcPct val="100000"/>
              </a:lnSpc>
              <a:spcBef>
                <a:spcPts val="270"/>
              </a:spcBef>
            </a:pPr>
            <a:r>
              <a:rPr dirty="0" sz="1150" spc="75">
                <a:latin typeface="宋体"/>
                <a:cs typeface="宋体"/>
              </a:rPr>
              <a:t>产生新种群</a:t>
            </a:r>
            <a:r>
              <a:rPr dirty="0" sz="1150" spc="30" i="1">
                <a:latin typeface="Times New Roman"/>
                <a:cs typeface="Times New Roman"/>
              </a:rPr>
              <a:t>R</a:t>
            </a:r>
            <a:r>
              <a:rPr dirty="0" sz="1150" spc="30">
                <a:latin typeface="Times New Roman"/>
                <a:cs typeface="Times New Roman"/>
              </a:rPr>
              <a:t>(</a:t>
            </a:r>
            <a:r>
              <a:rPr dirty="0" sz="1150" spc="30" i="1">
                <a:latin typeface="Times New Roman"/>
                <a:cs typeface="Times New Roman"/>
              </a:rPr>
              <a:t>i</a:t>
            </a:r>
            <a:r>
              <a:rPr dirty="0" sz="1150" spc="30">
                <a:latin typeface="Times New Roman"/>
                <a:cs typeface="Times New Roman"/>
              </a:rPr>
              <a:t>)=</a:t>
            </a:r>
            <a:r>
              <a:rPr dirty="0" sz="1150" spc="30" i="1">
                <a:latin typeface="Times New Roman"/>
                <a:cs typeface="Times New Roman"/>
              </a:rPr>
              <a:t>P</a:t>
            </a:r>
            <a:r>
              <a:rPr dirty="0" sz="1150" spc="30">
                <a:latin typeface="Times New Roman"/>
                <a:cs typeface="Times New Roman"/>
              </a:rPr>
              <a:t>(</a:t>
            </a:r>
            <a:r>
              <a:rPr dirty="0" sz="1150" spc="30" i="1">
                <a:latin typeface="Times New Roman"/>
                <a:cs typeface="Times New Roman"/>
              </a:rPr>
              <a:t>i</a:t>
            </a:r>
            <a:r>
              <a:rPr dirty="0" sz="1150" spc="30">
                <a:latin typeface="Times New Roman"/>
                <a:cs typeface="Times New Roman"/>
              </a:rPr>
              <a:t>)</a:t>
            </a:r>
            <a:r>
              <a:rPr dirty="0" sz="1150" spc="30">
                <a:latin typeface="宋体"/>
                <a:cs typeface="宋体"/>
              </a:rPr>
              <a:t>∪</a:t>
            </a:r>
            <a:r>
              <a:rPr dirty="0" sz="1150" spc="30" i="1">
                <a:latin typeface="Times New Roman"/>
                <a:cs typeface="Times New Roman"/>
              </a:rPr>
              <a:t>Q</a:t>
            </a:r>
            <a:r>
              <a:rPr dirty="0" sz="1150" spc="30">
                <a:latin typeface="Times New Roman"/>
                <a:cs typeface="Times New Roman"/>
              </a:rPr>
              <a:t>(</a:t>
            </a:r>
            <a:r>
              <a:rPr dirty="0" sz="1150" spc="30" i="1">
                <a:latin typeface="Times New Roman"/>
                <a:cs typeface="Times New Roman"/>
              </a:rPr>
              <a:t>i</a:t>
            </a:r>
            <a:r>
              <a:rPr dirty="0" sz="1150" spc="30">
                <a:latin typeface="Times New Roman"/>
                <a:cs typeface="Times New Roman"/>
              </a:rPr>
              <a:t>)</a:t>
            </a:r>
            <a:endParaRPr sz="1150">
              <a:latin typeface="Times New Roman"/>
              <a:cs typeface="Times New Roman"/>
            </a:endParaRPr>
          </a:p>
        </p:txBody>
      </p:sp>
      <p:sp>
        <p:nvSpPr>
          <p:cNvPr id="71" name="object 71"/>
          <p:cNvSpPr txBox="1"/>
          <p:nvPr/>
        </p:nvSpPr>
        <p:spPr>
          <a:xfrm>
            <a:off x="3140162" y="3134045"/>
            <a:ext cx="1892300" cy="421005"/>
          </a:xfrm>
          <a:prstGeom prst="rect">
            <a:avLst/>
          </a:prstGeom>
          <a:ln w="3175">
            <a:solidFill>
              <a:srgbClr val="404040"/>
            </a:solidFill>
          </a:ln>
        </p:spPr>
        <p:txBody>
          <a:bodyPr wrap="square" lIns="0" tIns="6985" rIns="0" bIns="0" rtlCol="0" vert="horz">
            <a:spAutoFit/>
          </a:bodyPr>
          <a:lstStyle/>
          <a:p>
            <a:pPr marL="195580" marR="41275" indent="-151130">
              <a:lnSpc>
                <a:spcPts val="1540"/>
              </a:lnSpc>
              <a:spcBef>
                <a:spcPts val="55"/>
              </a:spcBef>
            </a:pPr>
            <a:r>
              <a:rPr dirty="0" sz="1150" spc="40" i="1">
                <a:latin typeface="Times New Roman"/>
                <a:cs typeface="Times New Roman"/>
              </a:rPr>
              <a:t>R</a:t>
            </a:r>
            <a:r>
              <a:rPr dirty="0" sz="1150" spc="20">
                <a:latin typeface="Times New Roman"/>
                <a:cs typeface="Times New Roman"/>
              </a:rPr>
              <a:t>(</a:t>
            </a:r>
            <a:r>
              <a:rPr dirty="0" sz="1150" spc="20" i="1">
                <a:latin typeface="Times New Roman"/>
                <a:cs typeface="Times New Roman"/>
              </a:rPr>
              <a:t>i</a:t>
            </a:r>
            <a:r>
              <a:rPr dirty="0" sz="1150" spc="20">
                <a:latin typeface="Times New Roman"/>
                <a:cs typeface="Times New Roman"/>
              </a:rPr>
              <a:t>)</a:t>
            </a:r>
            <a:r>
              <a:rPr dirty="0" sz="1150" spc="70">
                <a:latin typeface="宋体"/>
                <a:cs typeface="宋体"/>
              </a:rPr>
              <a:t>进行快速排序和拥挤度 </a:t>
            </a:r>
            <a:r>
              <a:rPr dirty="0" sz="1150" spc="75">
                <a:latin typeface="宋体"/>
                <a:cs typeface="宋体"/>
              </a:rPr>
              <a:t>比较，产生种群</a:t>
            </a:r>
            <a:r>
              <a:rPr dirty="0" sz="1150" spc="30" i="1">
                <a:latin typeface="Times New Roman"/>
                <a:cs typeface="Times New Roman"/>
              </a:rPr>
              <a:t>P</a:t>
            </a:r>
            <a:r>
              <a:rPr dirty="0" sz="1150" spc="30">
                <a:latin typeface="Times New Roman"/>
                <a:cs typeface="Times New Roman"/>
              </a:rPr>
              <a:t>(</a:t>
            </a:r>
            <a:r>
              <a:rPr dirty="0" sz="1150" spc="30" i="1">
                <a:latin typeface="Times New Roman"/>
                <a:cs typeface="Times New Roman"/>
              </a:rPr>
              <a:t>i</a:t>
            </a:r>
            <a:r>
              <a:rPr dirty="0" sz="1150" spc="30">
                <a:latin typeface="Times New Roman"/>
                <a:cs typeface="Times New Roman"/>
              </a:rPr>
              <a:t>+1)</a:t>
            </a:r>
            <a:endParaRPr sz="1150">
              <a:latin typeface="Times New Roman"/>
              <a:cs typeface="Times New Roman"/>
            </a:endParaRPr>
          </a:p>
        </p:txBody>
      </p:sp>
      <p:sp>
        <p:nvSpPr>
          <p:cNvPr id="72" name="object 72"/>
          <p:cNvSpPr/>
          <p:nvPr/>
        </p:nvSpPr>
        <p:spPr>
          <a:xfrm>
            <a:off x="3315184" y="4189230"/>
            <a:ext cx="1533525" cy="714375"/>
          </a:xfrm>
          <a:custGeom>
            <a:avLst/>
            <a:gdLst/>
            <a:ahLst/>
            <a:cxnLst/>
            <a:rect l="l" t="t" r="r" b="b"/>
            <a:pathLst>
              <a:path w="1533525" h="714375">
                <a:moveTo>
                  <a:pt x="0" y="507758"/>
                </a:moveTo>
                <a:lnTo>
                  <a:pt x="766765" y="301481"/>
                </a:lnTo>
                <a:lnTo>
                  <a:pt x="1533530" y="507758"/>
                </a:lnTo>
                <a:lnTo>
                  <a:pt x="766765" y="714035"/>
                </a:lnTo>
                <a:lnTo>
                  <a:pt x="0" y="507758"/>
                </a:lnTo>
              </a:path>
              <a:path w="1533525" h="714375">
                <a:moveTo>
                  <a:pt x="491729" y="174541"/>
                </a:moveTo>
                <a:lnTo>
                  <a:pt x="1041800" y="174541"/>
                </a:lnTo>
                <a:lnTo>
                  <a:pt x="1041800" y="0"/>
                </a:lnTo>
                <a:lnTo>
                  <a:pt x="491729" y="0"/>
                </a:lnTo>
                <a:lnTo>
                  <a:pt x="491729" y="174541"/>
                </a:lnTo>
              </a:path>
            </a:pathLst>
          </a:custGeom>
          <a:ln w="3175">
            <a:solidFill>
              <a:srgbClr val="404040"/>
            </a:solidFill>
          </a:ln>
        </p:spPr>
        <p:txBody>
          <a:bodyPr wrap="square" lIns="0" tIns="0" rIns="0" bIns="0" rtlCol="0"/>
          <a:lstStyle/>
          <a:p/>
        </p:txBody>
      </p:sp>
      <p:sp>
        <p:nvSpPr>
          <p:cNvPr id="73" name="object 73"/>
          <p:cNvSpPr txBox="1"/>
          <p:nvPr/>
        </p:nvSpPr>
        <p:spPr>
          <a:xfrm>
            <a:off x="3901783" y="4159502"/>
            <a:ext cx="365125" cy="203200"/>
          </a:xfrm>
          <a:prstGeom prst="rect">
            <a:avLst/>
          </a:prstGeom>
        </p:spPr>
        <p:txBody>
          <a:bodyPr wrap="square" lIns="0" tIns="14604" rIns="0" bIns="0" rtlCol="0" vert="horz">
            <a:spAutoFit/>
          </a:bodyPr>
          <a:lstStyle/>
          <a:p>
            <a:pPr marL="12700">
              <a:lnSpc>
                <a:spcPct val="100000"/>
              </a:lnSpc>
              <a:spcBef>
                <a:spcPts val="114"/>
              </a:spcBef>
            </a:pPr>
            <a:r>
              <a:rPr dirty="0" sz="1150" spc="20" i="1">
                <a:latin typeface="Times New Roman"/>
                <a:cs typeface="Times New Roman"/>
              </a:rPr>
              <a:t>i</a:t>
            </a:r>
            <a:r>
              <a:rPr dirty="0" sz="1150" spc="40">
                <a:latin typeface="Times New Roman"/>
                <a:cs typeface="Times New Roman"/>
              </a:rPr>
              <a:t>=</a:t>
            </a:r>
            <a:r>
              <a:rPr dirty="0" sz="1150" spc="20" i="1">
                <a:latin typeface="Times New Roman"/>
                <a:cs typeface="Times New Roman"/>
              </a:rPr>
              <a:t>i</a:t>
            </a:r>
            <a:r>
              <a:rPr dirty="0" sz="1150" spc="35">
                <a:latin typeface="Times New Roman"/>
                <a:cs typeface="Times New Roman"/>
              </a:rPr>
              <a:t>+</a:t>
            </a:r>
            <a:r>
              <a:rPr dirty="0" sz="1150" spc="35">
                <a:latin typeface="Times New Roman"/>
                <a:cs typeface="Times New Roman"/>
              </a:rPr>
              <a:t>1</a:t>
            </a:r>
            <a:endParaRPr sz="1150">
              <a:latin typeface="Times New Roman"/>
              <a:cs typeface="Times New Roman"/>
            </a:endParaRPr>
          </a:p>
        </p:txBody>
      </p:sp>
      <p:grpSp>
        <p:nvGrpSpPr>
          <p:cNvPr id="74" name="object 74"/>
          <p:cNvGrpSpPr/>
          <p:nvPr/>
        </p:nvGrpSpPr>
        <p:grpSpPr>
          <a:xfrm>
            <a:off x="904954" y="1870995"/>
            <a:ext cx="3210560" cy="2620010"/>
            <a:chOff x="904954" y="1870995"/>
            <a:chExt cx="3210560" cy="2620010"/>
          </a:xfrm>
        </p:grpSpPr>
        <p:sp>
          <p:nvSpPr>
            <p:cNvPr id="75" name="object 75"/>
            <p:cNvSpPr/>
            <p:nvPr/>
          </p:nvSpPr>
          <p:spPr>
            <a:xfrm>
              <a:off x="1848329" y="1872583"/>
              <a:ext cx="0" cy="333375"/>
            </a:xfrm>
            <a:custGeom>
              <a:avLst/>
              <a:gdLst/>
              <a:ahLst/>
              <a:cxnLst/>
              <a:rect l="l" t="t" r="r" b="b"/>
              <a:pathLst>
                <a:path w="0" h="333375">
                  <a:moveTo>
                    <a:pt x="0" y="0"/>
                  </a:moveTo>
                  <a:lnTo>
                    <a:pt x="0" y="333216"/>
                  </a:lnTo>
                </a:path>
              </a:pathLst>
            </a:custGeom>
            <a:ln w="3175">
              <a:solidFill>
                <a:srgbClr val="000000"/>
              </a:solidFill>
            </a:ln>
          </p:spPr>
          <p:txBody>
            <a:bodyPr wrap="square" lIns="0" tIns="0" rIns="0" bIns="0" rtlCol="0"/>
            <a:lstStyle/>
            <a:p/>
          </p:txBody>
        </p:sp>
        <p:sp>
          <p:nvSpPr>
            <p:cNvPr id="76" name="object 76"/>
            <p:cNvSpPr/>
            <p:nvPr/>
          </p:nvSpPr>
          <p:spPr>
            <a:xfrm>
              <a:off x="1814992" y="2197865"/>
              <a:ext cx="66675" cy="55880"/>
            </a:xfrm>
            <a:custGeom>
              <a:avLst/>
              <a:gdLst/>
              <a:ahLst/>
              <a:cxnLst/>
              <a:rect l="l" t="t" r="r" b="b"/>
              <a:pathLst>
                <a:path w="66675" h="55880">
                  <a:moveTo>
                    <a:pt x="66675" y="0"/>
                  </a:moveTo>
                  <a:lnTo>
                    <a:pt x="0" y="0"/>
                  </a:lnTo>
                  <a:lnTo>
                    <a:pt x="33337" y="55536"/>
                  </a:lnTo>
                  <a:lnTo>
                    <a:pt x="66675" y="0"/>
                  </a:lnTo>
                  <a:close/>
                </a:path>
              </a:pathLst>
            </a:custGeom>
            <a:solidFill>
              <a:srgbClr val="000000"/>
            </a:solidFill>
          </p:spPr>
          <p:txBody>
            <a:bodyPr wrap="square" lIns="0" tIns="0" rIns="0" bIns="0" rtlCol="0"/>
            <a:lstStyle/>
            <a:p/>
          </p:txBody>
        </p:sp>
        <p:sp>
          <p:nvSpPr>
            <p:cNvPr id="77" name="object 77"/>
            <p:cNvSpPr/>
            <p:nvPr/>
          </p:nvSpPr>
          <p:spPr>
            <a:xfrm>
              <a:off x="4081949" y="3015039"/>
              <a:ext cx="0" cy="71755"/>
            </a:xfrm>
            <a:custGeom>
              <a:avLst/>
              <a:gdLst/>
              <a:ahLst/>
              <a:cxnLst/>
              <a:rect l="l" t="t" r="r" b="b"/>
              <a:pathLst>
                <a:path w="0" h="71755">
                  <a:moveTo>
                    <a:pt x="0" y="0"/>
                  </a:moveTo>
                  <a:lnTo>
                    <a:pt x="0" y="71403"/>
                  </a:lnTo>
                </a:path>
              </a:pathLst>
            </a:custGeom>
            <a:ln w="3175">
              <a:solidFill>
                <a:srgbClr val="000000"/>
              </a:solidFill>
            </a:ln>
          </p:spPr>
          <p:txBody>
            <a:bodyPr wrap="square" lIns="0" tIns="0" rIns="0" bIns="0" rtlCol="0"/>
            <a:lstStyle/>
            <a:p/>
          </p:txBody>
        </p:sp>
        <p:sp>
          <p:nvSpPr>
            <p:cNvPr id="78" name="object 78"/>
            <p:cNvSpPr/>
            <p:nvPr/>
          </p:nvSpPr>
          <p:spPr>
            <a:xfrm>
              <a:off x="4056946" y="3078508"/>
              <a:ext cx="58419" cy="55880"/>
            </a:xfrm>
            <a:custGeom>
              <a:avLst/>
              <a:gdLst/>
              <a:ahLst/>
              <a:cxnLst/>
              <a:rect l="l" t="t" r="r" b="b"/>
              <a:pathLst>
                <a:path w="58420" h="55880">
                  <a:moveTo>
                    <a:pt x="58340" y="0"/>
                  </a:moveTo>
                  <a:lnTo>
                    <a:pt x="0" y="0"/>
                  </a:lnTo>
                  <a:lnTo>
                    <a:pt x="25003" y="55536"/>
                  </a:lnTo>
                  <a:lnTo>
                    <a:pt x="58340" y="0"/>
                  </a:lnTo>
                  <a:close/>
                </a:path>
              </a:pathLst>
            </a:custGeom>
            <a:solidFill>
              <a:srgbClr val="000000"/>
            </a:solidFill>
          </p:spPr>
          <p:txBody>
            <a:bodyPr wrap="square" lIns="0" tIns="0" rIns="0" bIns="0" rtlCol="0"/>
            <a:lstStyle/>
            <a:p/>
          </p:txBody>
        </p:sp>
        <p:sp>
          <p:nvSpPr>
            <p:cNvPr id="79" name="object 79"/>
            <p:cNvSpPr/>
            <p:nvPr/>
          </p:nvSpPr>
          <p:spPr>
            <a:xfrm>
              <a:off x="4081949" y="2078859"/>
              <a:ext cx="0" cy="87630"/>
            </a:xfrm>
            <a:custGeom>
              <a:avLst/>
              <a:gdLst/>
              <a:ahLst/>
              <a:cxnLst/>
              <a:rect l="l" t="t" r="r" b="b"/>
              <a:pathLst>
                <a:path w="0" h="87630">
                  <a:moveTo>
                    <a:pt x="0" y="0"/>
                  </a:moveTo>
                  <a:lnTo>
                    <a:pt x="0" y="63469"/>
                  </a:lnTo>
                  <a:lnTo>
                    <a:pt x="0" y="87270"/>
                  </a:lnTo>
                </a:path>
              </a:pathLst>
            </a:custGeom>
            <a:ln w="3175">
              <a:solidFill>
                <a:srgbClr val="000000"/>
              </a:solidFill>
            </a:ln>
          </p:spPr>
          <p:txBody>
            <a:bodyPr wrap="square" lIns="0" tIns="0" rIns="0" bIns="0" rtlCol="0"/>
            <a:lstStyle/>
            <a:p/>
          </p:txBody>
        </p:sp>
        <p:sp>
          <p:nvSpPr>
            <p:cNvPr id="80" name="object 80"/>
            <p:cNvSpPr/>
            <p:nvPr/>
          </p:nvSpPr>
          <p:spPr>
            <a:xfrm>
              <a:off x="4056946" y="2158197"/>
              <a:ext cx="58419" cy="55880"/>
            </a:xfrm>
            <a:custGeom>
              <a:avLst/>
              <a:gdLst/>
              <a:ahLst/>
              <a:cxnLst/>
              <a:rect l="l" t="t" r="r" b="b"/>
              <a:pathLst>
                <a:path w="58420" h="55880">
                  <a:moveTo>
                    <a:pt x="58340" y="0"/>
                  </a:moveTo>
                  <a:lnTo>
                    <a:pt x="0" y="0"/>
                  </a:lnTo>
                  <a:lnTo>
                    <a:pt x="25003" y="55536"/>
                  </a:lnTo>
                  <a:lnTo>
                    <a:pt x="58340" y="0"/>
                  </a:lnTo>
                  <a:close/>
                </a:path>
              </a:pathLst>
            </a:custGeom>
            <a:solidFill>
              <a:srgbClr val="000000"/>
            </a:solidFill>
          </p:spPr>
          <p:txBody>
            <a:bodyPr wrap="square" lIns="0" tIns="0" rIns="0" bIns="0" rtlCol="0"/>
            <a:lstStyle/>
            <a:p/>
          </p:txBody>
        </p:sp>
        <p:sp>
          <p:nvSpPr>
            <p:cNvPr id="81" name="object 81"/>
            <p:cNvSpPr/>
            <p:nvPr/>
          </p:nvSpPr>
          <p:spPr>
            <a:xfrm>
              <a:off x="906542" y="2959503"/>
              <a:ext cx="1884045" cy="428625"/>
            </a:xfrm>
            <a:custGeom>
              <a:avLst/>
              <a:gdLst/>
              <a:ahLst/>
              <a:cxnLst/>
              <a:rect l="l" t="t" r="r" b="b"/>
              <a:pathLst>
                <a:path w="1884045" h="428625">
                  <a:moveTo>
                    <a:pt x="0" y="428421"/>
                  </a:moveTo>
                  <a:lnTo>
                    <a:pt x="1883575" y="428421"/>
                  </a:lnTo>
                  <a:lnTo>
                    <a:pt x="1883575" y="0"/>
                  </a:lnTo>
                  <a:lnTo>
                    <a:pt x="0" y="0"/>
                  </a:lnTo>
                  <a:lnTo>
                    <a:pt x="0" y="428421"/>
                  </a:lnTo>
                </a:path>
              </a:pathLst>
            </a:custGeom>
            <a:ln w="3175">
              <a:solidFill>
                <a:srgbClr val="404040"/>
              </a:solidFill>
            </a:ln>
          </p:spPr>
          <p:txBody>
            <a:bodyPr wrap="square" lIns="0" tIns="0" rIns="0" bIns="0" rtlCol="0"/>
            <a:lstStyle/>
            <a:p/>
          </p:txBody>
        </p:sp>
        <p:sp>
          <p:nvSpPr>
            <p:cNvPr id="82" name="object 82"/>
            <p:cNvSpPr/>
            <p:nvPr/>
          </p:nvSpPr>
          <p:spPr>
            <a:xfrm>
              <a:off x="4081949" y="4363772"/>
              <a:ext cx="0" cy="79375"/>
            </a:xfrm>
            <a:custGeom>
              <a:avLst/>
              <a:gdLst/>
              <a:ahLst/>
              <a:cxnLst/>
              <a:rect l="l" t="t" r="r" b="b"/>
              <a:pathLst>
                <a:path w="0" h="79375">
                  <a:moveTo>
                    <a:pt x="0" y="0"/>
                  </a:moveTo>
                  <a:lnTo>
                    <a:pt x="0" y="79337"/>
                  </a:lnTo>
                </a:path>
              </a:pathLst>
            </a:custGeom>
            <a:ln w="3175">
              <a:solidFill>
                <a:srgbClr val="000000"/>
              </a:solidFill>
            </a:ln>
          </p:spPr>
          <p:txBody>
            <a:bodyPr wrap="square" lIns="0" tIns="0" rIns="0" bIns="0" rtlCol="0"/>
            <a:lstStyle/>
            <a:p/>
          </p:txBody>
        </p:sp>
        <p:sp>
          <p:nvSpPr>
            <p:cNvPr id="83" name="object 83"/>
            <p:cNvSpPr/>
            <p:nvPr/>
          </p:nvSpPr>
          <p:spPr>
            <a:xfrm>
              <a:off x="4056946" y="4435175"/>
              <a:ext cx="58419" cy="55880"/>
            </a:xfrm>
            <a:custGeom>
              <a:avLst/>
              <a:gdLst/>
              <a:ahLst/>
              <a:cxnLst/>
              <a:rect l="l" t="t" r="r" b="b"/>
              <a:pathLst>
                <a:path w="58420" h="55879">
                  <a:moveTo>
                    <a:pt x="58340" y="0"/>
                  </a:moveTo>
                  <a:lnTo>
                    <a:pt x="0" y="0"/>
                  </a:lnTo>
                  <a:lnTo>
                    <a:pt x="25003" y="55536"/>
                  </a:lnTo>
                  <a:lnTo>
                    <a:pt x="58340" y="0"/>
                  </a:lnTo>
                  <a:close/>
                </a:path>
              </a:pathLst>
            </a:custGeom>
            <a:solidFill>
              <a:srgbClr val="000000"/>
            </a:solidFill>
          </p:spPr>
          <p:txBody>
            <a:bodyPr wrap="square" lIns="0" tIns="0" rIns="0" bIns="0" rtlCol="0"/>
            <a:lstStyle/>
            <a:p/>
          </p:txBody>
        </p:sp>
      </p:grpSp>
      <p:sp>
        <p:nvSpPr>
          <p:cNvPr id="84" name="object 84"/>
          <p:cNvSpPr txBox="1"/>
          <p:nvPr/>
        </p:nvSpPr>
        <p:spPr>
          <a:xfrm>
            <a:off x="906542" y="2959503"/>
            <a:ext cx="1884045" cy="428625"/>
          </a:xfrm>
          <a:prstGeom prst="rect">
            <a:avLst/>
          </a:prstGeom>
          <a:ln w="3175">
            <a:solidFill>
              <a:srgbClr val="404040"/>
            </a:solidFill>
          </a:ln>
        </p:spPr>
        <p:txBody>
          <a:bodyPr wrap="square" lIns="0" tIns="5715" rIns="0" bIns="0" rtlCol="0" vert="horz">
            <a:spAutoFit/>
          </a:bodyPr>
          <a:lstStyle/>
          <a:p>
            <a:pPr marL="629920" marR="61594" indent="-561975">
              <a:lnSpc>
                <a:spcPts val="1540"/>
              </a:lnSpc>
              <a:spcBef>
                <a:spcPts val="45"/>
              </a:spcBef>
            </a:pPr>
            <a:r>
              <a:rPr dirty="0" sz="1150" spc="75">
                <a:latin typeface="宋体"/>
                <a:cs typeface="宋体"/>
              </a:rPr>
              <a:t>设置控制参</a:t>
            </a:r>
            <a:r>
              <a:rPr dirty="0" sz="1150" spc="70">
                <a:latin typeface="宋体"/>
                <a:cs typeface="宋体"/>
              </a:rPr>
              <a:t>数</a:t>
            </a:r>
            <a:r>
              <a:rPr dirty="0" sz="1150" spc="25">
                <a:latin typeface="Times New Roman"/>
                <a:cs typeface="Times New Roman"/>
              </a:rPr>
              <a:t>Iter</a:t>
            </a:r>
            <a:r>
              <a:rPr dirty="0" sz="1150" spc="65">
                <a:latin typeface="Times New Roman"/>
                <a:cs typeface="Times New Roman"/>
              </a:rPr>
              <a:t>M</a:t>
            </a:r>
            <a:r>
              <a:rPr dirty="0" sz="1150" spc="35">
                <a:latin typeface="Times New Roman"/>
                <a:cs typeface="Times New Roman"/>
              </a:rPr>
              <a:t>ax</a:t>
            </a:r>
            <a:r>
              <a:rPr dirty="0" sz="1150" spc="60">
                <a:latin typeface="宋体"/>
                <a:cs typeface="宋体"/>
              </a:rPr>
              <a:t>、种 </a:t>
            </a:r>
            <a:r>
              <a:rPr dirty="0" sz="1150" spc="75">
                <a:latin typeface="宋体"/>
                <a:cs typeface="宋体"/>
              </a:rPr>
              <a:t>群规模等</a:t>
            </a:r>
            <a:endParaRPr sz="1150">
              <a:latin typeface="宋体"/>
              <a:cs typeface="宋体"/>
            </a:endParaRPr>
          </a:p>
        </p:txBody>
      </p:sp>
      <p:grpSp>
        <p:nvGrpSpPr>
          <p:cNvPr id="85" name="object 85"/>
          <p:cNvGrpSpPr/>
          <p:nvPr/>
        </p:nvGrpSpPr>
        <p:grpSpPr>
          <a:xfrm>
            <a:off x="3313597" y="5710896"/>
            <a:ext cx="1545590" cy="495300"/>
            <a:chOff x="3313597" y="5710896"/>
            <a:chExt cx="1545590" cy="495300"/>
          </a:xfrm>
        </p:grpSpPr>
        <p:sp>
          <p:nvSpPr>
            <p:cNvPr id="86" name="object 86"/>
            <p:cNvSpPr/>
            <p:nvPr/>
          </p:nvSpPr>
          <p:spPr>
            <a:xfrm>
              <a:off x="3315184" y="5712483"/>
              <a:ext cx="1542415" cy="492125"/>
            </a:xfrm>
            <a:custGeom>
              <a:avLst/>
              <a:gdLst/>
              <a:ahLst/>
              <a:cxnLst/>
              <a:rect l="l" t="t" r="r" b="b"/>
              <a:pathLst>
                <a:path w="1542414" h="492125">
                  <a:moveTo>
                    <a:pt x="0" y="245945"/>
                  </a:moveTo>
                  <a:lnTo>
                    <a:pt x="766765" y="0"/>
                  </a:lnTo>
                  <a:lnTo>
                    <a:pt x="1541864" y="245945"/>
                  </a:lnTo>
                  <a:lnTo>
                    <a:pt x="766765" y="491890"/>
                  </a:lnTo>
                  <a:lnTo>
                    <a:pt x="0" y="245945"/>
                  </a:lnTo>
                </a:path>
              </a:pathLst>
            </a:custGeom>
            <a:ln w="3175">
              <a:solidFill>
                <a:srgbClr val="000000"/>
              </a:solidFill>
            </a:ln>
          </p:spPr>
          <p:txBody>
            <a:bodyPr wrap="square" lIns="0" tIns="0" rIns="0" bIns="0" rtlCol="0"/>
            <a:lstStyle/>
            <a:p/>
          </p:txBody>
        </p:sp>
        <p:sp>
          <p:nvSpPr>
            <p:cNvPr id="87" name="object 87"/>
            <p:cNvSpPr/>
            <p:nvPr/>
          </p:nvSpPr>
          <p:spPr>
            <a:xfrm>
              <a:off x="3596339" y="5818524"/>
              <a:ext cx="900430" cy="167640"/>
            </a:xfrm>
            <a:custGeom>
              <a:avLst/>
              <a:gdLst/>
              <a:ahLst/>
              <a:cxnLst/>
              <a:rect l="l" t="t" r="r" b="b"/>
              <a:pathLst>
                <a:path w="900429" h="167639">
                  <a:moveTo>
                    <a:pt x="13535" y="0"/>
                  </a:moveTo>
                  <a:lnTo>
                    <a:pt x="13535" y="151198"/>
                  </a:lnTo>
                </a:path>
                <a:path w="900429" h="167639">
                  <a:moveTo>
                    <a:pt x="884499" y="0"/>
                  </a:moveTo>
                  <a:lnTo>
                    <a:pt x="884499" y="151198"/>
                  </a:lnTo>
                </a:path>
                <a:path w="900429" h="167639">
                  <a:moveTo>
                    <a:pt x="0" y="167080"/>
                  </a:moveTo>
                  <a:lnTo>
                    <a:pt x="900104" y="167080"/>
                  </a:lnTo>
                </a:path>
              </a:pathLst>
            </a:custGeom>
            <a:ln w="6448">
              <a:solidFill>
                <a:srgbClr val="000000"/>
              </a:solidFill>
            </a:ln>
          </p:spPr>
          <p:txBody>
            <a:bodyPr wrap="square" lIns="0" tIns="0" rIns="0" bIns="0" rtlCol="0"/>
            <a:lstStyle/>
            <a:p/>
          </p:txBody>
        </p:sp>
      </p:grpSp>
      <p:grpSp>
        <p:nvGrpSpPr>
          <p:cNvPr id="88" name="object 88"/>
          <p:cNvGrpSpPr/>
          <p:nvPr/>
        </p:nvGrpSpPr>
        <p:grpSpPr>
          <a:xfrm>
            <a:off x="896620" y="2505693"/>
            <a:ext cx="1895475" cy="2938780"/>
            <a:chOff x="896620" y="2505693"/>
            <a:chExt cx="1895475" cy="2938780"/>
          </a:xfrm>
        </p:grpSpPr>
        <p:sp>
          <p:nvSpPr>
            <p:cNvPr id="89" name="object 89"/>
            <p:cNvSpPr/>
            <p:nvPr/>
          </p:nvSpPr>
          <p:spPr>
            <a:xfrm>
              <a:off x="1848329" y="2507280"/>
              <a:ext cx="0" cy="396875"/>
            </a:xfrm>
            <a:custGeom>
              <a:avLst/>
              <a:gdLst/>
              <a:ahLst/>
              <a:cxnLst/>
              <a:rect l="l" t="t" r="r" b="b"/>
              <a:pathLst>
                <a:path w="0" h="396875">
                  <a:moveTo>
                    <a:pt x="0" y="0"/>
                  </a:moveTo>
                  <a:lnTo>
                    <a:pt x="0" y="396686"/>
                  </a:lnTo>
                </a:path>
              </a:pathLst>
            </a:custGeom>
            <a:ln w="3175">
              <a:solidFill>
                <a:srgbClr val="000000"/>
              </a:solidFill>
            </a:ln>
          </p:spPr>
          <p:txBody>
            <a:bodyPr wrap="square" lIns="0" tIns="0" rIns="0" bIns="0" rtlCol="0"/>
            <a:lstStyle/>
            <a:p/>
          </p:txBody>
        </p:sp>
        <p:sp>
          <p:nvSpPr>
            <p:cNvPr id="90" name="object 90"/>
            <p:cNvSpPr/>
            <p:nvPr/>
          </p:nvSpPr>
          <p:spPr>
            <a:xfrm>
              <a:off x="1814992" y="2896033"/>
              <a:ext cx="66675" cy="63500"/>
            </a:xfrm>
            <a:custGeom>
              <a:avLst/>
              <a:gdLst/>
              <a:ahLst/>
              <a:cxnLst/>
              <a:rect l="l" t="t" r="r" b="b"/>
              <a:pathLst>
                <a:path w="66675" h="63500">
                  <a:moveTo>
                    <a:pt x="66675" y="0"/>
                  </a:moveTo>
                  <a:lnTo>
                    <a:pt x="0" y="0"/>
                  </a:lnTo>
                  <a:lnTo>
                    <a:pt x="33337" y="63469"/>
                  </a:lnTo>
                  <a:lnTo>
                    <a:pt x="66675" y="0"/>
                  </a:lnTo>
                  <a:close/>
                </a:path>
              </a:pathLst>
            </a:custGeom>
            <a:solidFill>
              <a:srgbClr val="000000"/>
            </a:solidFill>
          </p:spPr>
          <p:txBody>
            <a:bodyPr wrap="square" lIns="0" tIns="0" rIns="0" bIns="0" rtlCol="0"/>
            <a:lstStyle/>
            <a:p/>
          </p:txBody>
        </p:sp>
        <p:sp>
          <p:nvSpPr>
            <p:cNvPr id="91" name="object 91"/>
            <p:cNvSpPr/>
            <p:nvPr/>
          </p:nvSpPr>
          <p:spPr>
            <a:xfrm>
              <a:off x="1848329" y="3387924"/>
              <a:ext cx="0" cy="325755"/>
            </a:xfrm>
            <a:custGeom>
              <a:avLst/>
              <a:gdLst/>
              <a:ahLst/>
              <a:cxnLst/>
              <a:rect l="l" t="t" r="r" b="b"/>
              <a:pathLst>
                <a:path w="0" h="325754">
                  <a:moveTo>
                    <a:pt x="0" y="0"/>
                  </a:moveTo>
                  <a:lnTo>
                    <a:pt x="0" y="325282"/>
                  </a:lnTo>
                </a:path>
              </a:pathLst>
            </a:custGeom>
            <a:ln w="3175">
              <a:solidFill>
                <a:srgbClr val="000000"/>
              </a:solidFill>
            </a:ln>
          </p:spPr>
          <p:txBody>
            <a:bodyPr wrap="square" lIns="0" tIns="0" rIns="0" bIns="0" rtlCol="0"/>
            <a:lstStyle/>
            <a:p/>
          </p:txBody>
        </p:sp>
        <p:sp>
          <p:nvSpPr>
            <p:cNvPr id="92" name="object 92"/>
            <p:cNvSpPr/>
            <p:nvPr/>
          </p:nvSpPr>
          <p:spPr>
            <a:xfrm>
              <a:off x="1814992" y="3705272"/>
              <a:ext cx="66675" cy="63500"/>
            </a:xfrm>
            <a:custGeom>
              <a:avLst/>
              <a:gdLst/>
              <a:ahLst/>
              <a:cxnLst/>
              <a:rect l="l" t="t" r="r" b="b"/>
              <a:pathLst>
                <a:path w="66675" h="63500">
                  <a:moveTo>
                    <a:pt x="66675" y="0"/>
                  </a:moveTo>
                  <a:lnTo>
                    <a:pt x="0" y="0"/>
                  </a:lnTo>
                  <a:lnTo>
                    <a:pt x="33337" y="63469"/>
                  </a:lnTo>
                  <a:lnTo>
                    <a:pt x="66675" y="0"/>
                  </a:lnTo>
                  <a:close/>
                </a:path>
              </a:pathLst>
            </a:custGeom>
            <a:solidFill>
              <a:srgbClr val="000000"/>
            </a:solidFill>
          </p:spPr>
          <p:txBody>
            <a:bodyPr wrap="square" lIns="0" tIns="0" rIns="0" bIns="0" rtlCol="0"/>
            <a:lstStyle/>
            <a:p/>
          </p:txBody>
        </p:sp>
        <p:sp>
          <p:nvSpPr>
            <p:cNvPr id="93" name="object 93"/>
            <p:cNvSpPr/>
            <p:nvPr/>
          </p:nvSpPr>
          <p:spPr>
            <a:xfrm>
              <a:off x="898208" y="5149210"/>
              <a:ext cx="1892300" cy="294005"/>
            </a:xfrm>
            <a:custGeom>
              <a:avLst/>
              <a:gdLst/>
              <a:ahLst/>
              <a:cxnLst/>
              <a:rect l="l" t="t" r="r" b="b"/>
              <a:pathLst>
                <a:path w="1892300" h="294004">
                  <a:moveTo>
                    <a:pt x="0" y="293547"/>
                  </a:moveTo>
                  <a:lnTo>
                    <a:pt x="1891909" y="293547"/>
                  </a:lnTo>
                  <a:lnTo>
                    <a:pt x="1891909" y="0"/>
                  </a:lnTo>
                  <a:lnTo>
                    <a:pt x="0" y="0"/>
                  </a:lnTo>
                  <a:lnTo>
                    <a:pt x="0" y="293547"/>
                  </a:lnTo>
                </a:path>
              </a:pathLst>
            </a:custGeom>
            <a:ln w="3175">
              <a:solidFill>
                <a:srgbClr val="404040"/>
              </a:solidFill>
            </a:ln>
          </p:spPr>
          <p:txBody>
            <a:bodyPr wrap="square" lIns="0" tIns="0" rIns="0" bIns="0" rtlCol="0"/>
            <a:lstStyle/>
            <a:p/>
          </p:txBody>
        </p:sp>
      </p:grpSp>
      <p:sp>
        <p:nvSpPr>
          <p:cNvPr id="94" name="object 94"/>
          <p:cNvSpPr txBox="1"/>
          <p:nvPr/>
        </p:nvSpPr>
        <p:spPr>
          <a:xfrm>
            <a:off x="3864300" y="5976919"/>
            <a:ext cx="403860" cy="178435"/>
          </a:xfrm>
          <a:prstGeom prst="rect">
            <a:avLst/>
          </a:prstGeom>
        </p:spPr>
        <p:txBody>
          <a:bodyPr wrap="square" lIns="0" tIns="12700" rIns="0" bIns="0" rtlCol="0" vert="horz">
            <a:spAutoFit/>
          </a:bodyPr>
          <a:lstStyle/>
          <a:p>
            <a:pPr marL="38100">
              <a:lnSpc>
                <a:spcPct val="100000"/>
              </a:lnSpc>
              <a:spcBef>
                <a:spcPts val="100"/>
              </a:spcBef>
            </a:pPr>
            <a:r>
              <a:rPr dirty="0" sz="1000" i="1">
                <a:latin typeface="Times New Roman"/>
                <a:cs typeface="Times New Roman"/>
              </a:rPr>
              <a:t>G</a:t>
            </a:r>
            <a:r>
              <a:rPr dirty="0" baseline="-25252" sz="825" i="1">
                <a:latin typeface="Times New Roman"/>
                <a:cs typeface="Times New Roman"/>
              </a:rPr>
              <a:t>T</a:t>
            </a:r>
            <a:r>
              <a:rPr dirty="0" baseline="-25252" sz="825" spc="52" i="1">
                <a:latin typeface="Times New Roman"/>
                <a:cs typeface="Times New Roman"/>
              </a:rPr>
              <a:t> </a:t>
            </a:r>
            <a:r>
              <a:rPr dirty="0" sz="1000" spc="20">
                <a:latin typeface="Times New Roman"/>
                <a:cs typeface="Times New Roman"/>
              </a:rPr>
              <a:t>(</a:t>
            </a:r>
            <a:r>
              <a:rPr dirty="0" sz="1000" spc="20" i="1">
                <a:latin typeface="Times New Roman"/>
                <a:cs typeface="Times New Roman"/>
              </a:rPr>
              <a:t>i</a:t>
            </a:r>
            <a:r>
              <a:rPr dirty="0" sz="1000" spc="20">
                <a:latin typeface="Times New Roman"/>
                <a:cs typeface="Times New Roman"/>
              </a:rPr>
              <a:t>)</a:t>
            </a:r>
            <a:r>
              <a:rPr dirty="0" sz="1000" spc="70">
                <a:latin typeface="Times New Roman"/>
                <a:cs typeface="Times New Roman"/>
              </a:rPr>
              <a:t> </a:t>
            </a:r>
            <a:endParaRPr sz="1000">
              <a:latin typeface="Times New Roman"/>
              <a:cs typeface="Times New Roman"/>
            </a:endParaRPr>
          </a:p>
        </p:txBody>
      </p:sp>
      <p:sp>
        <p:nvSpPr>
          <p:cNvPr id="95" name="object 95"/>
          <p:cNvSpPr txBox="1"/>
          <p:nvPr/>
        </p:nvSpPr>
        <p:spPr>
          <a:xfrm>
            <a:off x="3583904" y="5778313"/>
            <a:ext cx="1141095" cy="187325"/>
          </a:xfrm>
          <a:prstGeom prst="rect">
            <a:avLst/>
          </a:prstGeom>
        </p:spPr>
        <p:txBody>
          <a:bodyPr wrap="square" lIns="0" tIns="13970" rIns="0" bIns="0" rtlCol="0" vert="horz">
            <a:spAutoFit/>
          </a:bodyPr>
          <a:lstStyle/>
          <a:p>
            <a:pPr marL="38100">
              <a:lnSpc>
                <a:spcPct val="100000"/>
              </a:lnSpc>
              <a:spcBef>
                <a:spcPts val="110"/>
              </a:spcBef>
            </a:pPr>
            <a:r>
              <a:rPr dirty="0" sz="1000" i="1">
                <a:latin typeface="Times New Roman"/>
                <a:cs typeface="Times New Roman"/>
              </a:rPr>
              <a:t>G</a:t>
            </a:r>
            <a:r>
              <a:rPr dirty="0" baseline="-25252" sz="825" i="1">
                <a:latin typeface="Times New Roman"/>
                <a:cs typeface="Times New Roman"/>
              </a:rPr>
              <a:t>T </a:t>
            </a:r>
            <a:r>
              <a:rPr dirty="0" sz="1000" spc="20">
                <a:latin typeface="Times New Roman"/>
                <a:cs typeface="Times New Roman"/>
              </a:rPr>
              <a:t>(</a:t>
            </a:r>
            <a:r>
              <a:rPr dirty="0" sz="1000" spc="20" i="1">
                <a:latin typeface="Times New Roman"/>
                <a:cs typeface="Times New Roman"/>
              </a:rPr>
              <a:t>i</a:t>
            </a:r>
            <a:r>
              <a:rPr dirty="0" sz="1000" spc="20">
                <a:latin typeface="Times New Roman"/>
                <a:cs typeface="Times New Roman"/>
              </a:rPr>
              <a:t>) </a:t>
            </a:r>
            <a:r>
              <a:rPr dirty="0" sz="1000" spc="30">
                <a:latin typeface="Symbol"/>
                <a:cs typeface="Symbol"/>
              </a:rPr>
              <a:t></a:t>
            </a:r>
            <a:r>
              <a:rPr dirty="0" sz="1000" spc="30">
                <a:latin typeface="Times New Roman"/>
                <a:cs typeface="Times New Roman"/>
              </a:rPr>
              <a:t> </a:t>
            </a:r>
            <a:r>
              <a:rPr dirty="0" sz="1000" i="1">
                <a:latin typeface="Times New Roman"/>
                <a:cs typeface="Times New Roman"/>
              </a:rPr>
              <a:t>G</a:t>
            </a:r>
            <a:r>
              <a:rPr dirty="0" baseline="-25252" sz="825" i="1">
                <a:latin typeface="Times New Roman"/>
                <a:cs typeface="Times New Roman"/>
              </a:rPr>
              <a:t>T </a:t>
            </a:r>
            <a:r>
              <a:rPr dirty="0" sz="1000" spc="10">
                <a:latin typeface="Times New Roman"/>
                <a:cs typeface="Times New Roman"/>
              </a:rPr>
              <a:t>(</a:t>
            </a:r>
            <a:r>
              <a:rPr dirty="0" sz="1000" spc="10" i="1">
                <a:latin typeface="Times New Roman"/>
                <a:cs typeface="Times New Roman"/>
              </a:rPr>
              <a:t>i </a:t>
            </a:r>
            <a:r>
              <a:rPr dirty="0" sz="1000" spc="20">
                <a:latin typeface="Symbol"/>
                <a:cs typeface="Symbol"/>
              </a:rPr>
              <a:t></a:t>
            </a:r>
            <a:r>
              <a:rPr dirty="0" sz="1000" spc="20">
                <a:latin typeface="Times New Roman"/>
                <a:cs typeface="Times New Roman"/>
              </a:rPr>
              <a:t>1) </a:t>
            </a:r>
            <a:r>
              <a:rPr dirty="0" baseline="-38888" sz="1500" spc="44">
                <a:latin typeface="Symbol"/>
                <a:cs typeface="Symbol"/>
              </a:rPr>
              <a:t></a:t>
            </a:r>
            <a:r>
              <a:rPr dirty="0" baseline="-38888" sz="1500" spc="-150">
                <a:latin typeface="Times New Roman"/>
                <a:cs typeface="Times New Roman"/>
              </a:rPr>
              <a:t> </a:t>
            </a:r>
            <a:r>
              <a:rPr dirty="0" baseline="-37037" sz="1575" i="1">
                <a:latin typeface="Symbol"/>
                <a:cs typeface="Symbol"/>
              </a:rPr>
              <a:t></a:t>
            </a:r>
            <a:endParaRPr baseline="-37037" sz="1575">
              <a:latin typeface="Symbol"/>
              <a:cs typeface="Symbol"/>
            </a:endParaRPr>
          </a:p>
        </p:txBody>
      </p:sp>
      <p:sp>
        <p:nvSpPr>
          <p:cNvPr id="96" name="object 96"/>
          <p:cNvSpPr txBox="1"/>
          <p:nvPr/>
        </p:nvSpPr>
        <p:spPr>
          <a:xfrm>
            <a:off x="3781911" y="6315446"/>
            <a:ext cx="600075" cy="182880"/>
          </a:xfrm>
          <a:prstGeom prst="rect">
            <a:avLst/>
          </a:prstGeom>
          <a:ln w="3175">
            <a:solidFill>
              <a:srgbClr val="404040"/>
            </a:solidFill>
          </a:ln>
        </p:spPr>
        <p:txBody>
          <a:bodyPr wrap="square" lIns="0" tIns="0" rIns="0" bIns="0" rtlCol="0" vert="horz">
            <a:spAutoFit/>
          </a:bodyPr>
          <a:lstStyle/>
          <a:p>
            <a:pPr marL="146685">
              <a:lnSpc>
                <a:spcPts val="1320"/>
              </a:lnSpc>
            </a:pPr>
            <a:r>
              <a:rPr dirty="0" sz="1150" spc="75">
                <a:latin typeface="宋体"/>
                <a:cs typeface="宋体"/>
              </a:rPr>
              <a:t>输出</a:t>
            </a:r>
            <a:endParaRPr sz="1150">
              <a:latin typeface="宋体"/>
              <a:cs typeface="宋体"/>
            </a:endParaRPr>
          </a:p>
        </p:txBody>
      </p:sp>
      <p:grpSp>
        <p:nvGrpSpPr>
          <p:cNvPr id="97" name="object 97"/>
          <p:cNvGrpSpPr/>
          <p:nvPr/>
        </p:nvGrpSpPr>
        <p:grpSpPr>
          <a:xfrm>
            <a:off x="4056946" y="6202786"/>
            <a:ext cx="58419" cy="113030"/>
            <a:chOff x="4056946" y="6202786"/>
            <a:chExt cx="58419" cy="113030"/>
          </a:xfrm>
        </p:grpSpPr>
        <p:sp>
          <p:nvSpPr>
            <p:cNvPr id="98" name="object 98"/>
            <p:cNvSpPr/>
            <p:nvPr/>
          </p:nvSpPr>
          <p:spPr>
            <a:xfrm>
              <a:off x="4081949" y="6204374"/>
              <a:ext cx="0" cy="63500"/>
            </a:xfrm>
            <a:custGeom>
              <a:avLst/>
              <a:gdLst/>
              <a:ahLst/>
              <a:cxnLst/>
              <a:rect l="l" t="t" r="r" b="b"/>
              <a:pathLst>
                <a:path w="0" h="63500">
                  <a:moveTo>
                    <a:pt x="0" y="0"/>
                  </a:moveTo>
                  <a:lnTo>
                    <a:pt x="0" y="63469"/>
                  </a:lnTo>
                </a:path>
              </a:pathLst>
            </a:custGeom>
            <a:ln w="3175">
              <a:solidFill>
                <a:srgbClr val="000000"/>
              </a:solidFill>
            </a:ln>
          </p:spPr>
          <p:txBody>
            <a:bodyPr wrap="square" lIns="0" tIns="0" rIns="0" bIns="0" rtlCol="0"/>
            <a:lstStyle/>
            <a:p/>
          </p:txBody>
        </p:sp>
        <p:sp>
          <p:nvSpPr>
            <p:cNvPr id="99" name="object 99"/>
            <p:cNvSpPr/>
            <p:nvPr/>
          </p:nvSpPr>
          <p:spPr>
            <a:xfrm>
              <a:off x="4056946" y="6259910"/>
              <a:ext cx="58419" cy="55880"/>
            </a:xfrm>
            <a:custGeom>
              <a:avLst/>
              <a:gdLst/>
              <a:ahLst/>
              <a:cxnLst/>
              <a:rect l="l" t="t" r="r" b="b"/>
              <a:pathLst>
                <a:path w="58420" h="55879">
                  <a:moveTo>
                    <a:pt x="58340" y="0"/>
                  </a:moveTo>
                  <a:lnTo>
                    <a:pt x="0" y="0"/>
                  </a:lnTo>
                  <a:lnTo>
                    <a:pt x="25003" y="55536"/>
                  </a:lnTo>
                  <a:lnTo>
                    <a:pt x="58340" y="0"/>
                  </a:lnTo>
                  <a:close/>
                </a:path>
              </a:pathLst>
            </a:custGeom>
            <a:solidFill>
              <a:srgbClr val="000000"/>
            </a:solidFill>
          </p:spPr>
          <p:txBody>
            <a:bodyPr wrap="square" lIns="0" tIns="0" rIns="0" bIns="0" rtlCol="0"/>
            <a:lstStyle/>
            <a:p/>
          </p:txBody>
        </p:sp>
      </p:grpSp>
      <p:sp>
        <p:nvSpPr>
          <p:cNvPr id="100" name="object 100"/>
          <p:cNvSpPr txBox="1"/>
          <p:nvPr/>
        </p:nvSpPr>
        <p:spPr>
          <a:xfrm>
            <a:off x="898208" y="5149210"/>
            <a:ext cx="1892300" cy="294005"/>
          </a:xfrm>
          <a:prstGeom prst="rect">
            <a:avLst/>
          </a:prstGeom>
          <a:ln w="3175">
            <a:solidFill>
              <a:srgbClr val="404040"/>
            </a:solidFill>
          </a:ln>
        </p:spPr>
        <p:txBody>
          <a:bodyPr wrap="square" lIns="0" tIns="48895" rIns="0" bIns="0" rtlCol="0" vert="horz">
            <a:spAutoFit/>
          </a:bodyPr>
          <a:lstStyle/>
          <a:p>
            <a:pPr marL="205104">
              <a:lnSpc>
                <a:spcPct val="100000"/>
              </a:lnSpc>
              <a:spcBef>
                <a:spcPts val="385"/>
              </a:spcBef>
            </a:pPr>
            <a:r>
              <a:rPr dirty="0" sz="1150" spc="75">
                <a:latin typeface="宋体"/>
                <a:cs typeface="宋体"/>
              </a:rPr>
              <a:t>评价种群</a:t>
            </a:r>
            <a:r>
              <a:rPr dirty="0" sz="1150" spc="25" i="1">
                <a:latin typeface="Times New Roman"/>
                <a:cs typeface="Times New Roman"/>
              </a:rPr>
              <a:t>P</a:t>
            </a:r>
            <a:r>
              <a:rPr dirty="0" sz="1150" spc="25">
                <a:latin typeface="Times New Roman"/>
                <a:cs typeface="Times New Roman"/>
              </a:rPr>
              <a:t>(</a:t>
            </a:r>
            <a:r>
              <a:rPr dirty="0" sz="1150" spc="25" i="1">
                <a:latin typeface="Times New Roman"/>
                <a:cs typeface="Times New Roman"/>
              </a:rPr>
              <a:t>i</a:t>
            </a:r>
            <a:r>
              <a:rPr dirty="0" sz="1150" spc="25">
                <a:latin typeface="Times New Roman"/>
                <a:cs typeface="Times New Roman"/>
              </a:rPr>
              <a:t>)</a:t>
            </a:r>
            <a:r>
              <a:rPr dirty="0" sz="1150" spc="75">
                <a:latin typeface="宋体"/>
                <a:cs typeface="宋体"/>
              </a:rPr>
              <a:t>的适应度</a:t>
            </a:r>
            <a:endParaRPr sz="1150">
              <a:latin typeface="宋体"/>
              <a:cs typeface="宋体"/>
            </a:endParaRPr>
          </a:p>
        </p:txBody>
      </p:sp>
      <p:sp>
        <p:nvSpPr>
          <p:cNvPr id="101" name="object 101"/>
          <p:cNvSpPr/>
          <p:nvPr/>
        </p:nvSpPr>
        <p:spPr>
          <a:xfrm>
            <a:off x="898208" y="4411374"/>
            <a:ext cx="1892300" cy="389255"/>
          </a:xfrm>
          <a:custGeom>
            <a:avLst/>
            <a:gdLst/>
            <a:ahLst/>
            <a:cxnLst/>
            <a:rect l="l" t="t" r="r" b="b"/>
            <a:pathLst>
              <a:path w="1892300" h="389254">
                <a:moveTo>
                  <a:pt x="0" y="388752"/>
                </a:moveTo>
                <a:lnTo>
                  <a:pt x="1891909" y="388752"/>
                </a:lnTo>
                <a:lnTo>
                  <a:pt x="1891909" y="0"/>
                </a:lnTo>
                <a:lnTo>
                  <a:pt x="0" y="0"/>
                </a:lnTo>
                <a:lnTo>
                  <a:pt x="0" y="388752"/>
                </a:lnTo>
              </a:path>
            </a:pathLst>
          </a:custGeom>
          <a:ln w="3175">
            <a:solidFill>
              <a:srgbClr val="404040"/>
            </a:solidFill>
          </a:ln>
        </p:spPr>
        <p:txBody>
          <a:bodyPr wrap="square" lIns="0" tIns="0" rIns="0" bIns="0" rtlCol="0"/>
          <a:lstStyle/>
          <a:p/>
        </p:txBody>
      </p:sp>
      <p:sp>
        <p:nvSpPr>
          <p:cNvPr id="102" name="object 102"/>
          <p:cNvSpPr txBox="1"/>
          <p:nvPr/>
        </p:nvSpPr>
        <p:spPr>
          <a:xfrm>
            <a:off x="898208" y="4411374"/>
            <a:ext cx="1892300" cy="389255"/>
          </a:xfrm>
          <a:prstGeom prst="rect">
            <a:avLst/>
          </a:prstGeom>
          <a:ln w="3175">
            <a:solidFill>
              <a:srgbClr val="404040"/>
            </a:solidFill>
          </a:ln>
        </p:spPr>
        <p:txBody>
          <a:bodyPr wrap="square" lIns="0" tIns="0" rIns="0" bIns="0" rtlCol="0" vert="horz">
            <a:spAutoFit/>
          </a:bodyPr>
          <a:lstStyle/>
          <a:p>
            <a:pPr marL="97155">
              <a:lnSpc>
                <a:spcPts val="1375"/>
              </a:lnSpc>
            </a:pPr>
            <a:r>
              <a:rPr dirty="0" sz="1150" spc="30">
                <a:latin typeface="Times New Roman"/>
                <a:cs typeface="Times New Roman"/>
              </a:rPr>
              <a:t>Fortran</a:t>
            </a:r>
            <a:r>
              <a:rPr dirty="0" sz="1150" spc="75">
                <a:latin typeface="宋体"/>
                <a:cs typeface="宋体"/>
              </a:rPr>
              <a:t>程序计算耦合换热</a:t>
            </a:r>
            <a:endParaRPr sz="1150">
              <a:latin typeface="宋体"/>
              <a:cs typeface="宋体"/>
            </a:endParaRPr>
          </a:p>
          <a:p>
            <a:pPr marL="49530">
              <a:lnSpc>
                <a:spcPct val="100000"/>
              </a:lnSpc>
              <a:spcBef>
                <a:spcPts val="155"/>
              </a:spcBef>
            </a:pPr>
            <a:r>
              <a:rPr dirty="0" sz="1150" spc="75">
                <a:latin typeface="宋体"/>
                <a:cs typeface="宋体"/>
              </a:rPr>
              <a:t>，得到优化目标种群为</a:t>
            </a:r>
            <a:r>
              <a:rPr dirty="0" sz="1150" spc="25" i="1">
                <a:latin typeface="Times New Roman"/>
                <a:cs typeface="Times New Roman"/>
              </a:rPr>
              <a:t>P</a:t>
            </a:r>
            <a:r>
              <a:rPr dirty="0" sz="1150" spc="25">
                <a:latin typeface="Times New Roman"/>
                <a:cs typeface="Times New Roman"/>
              </a:rPr>
              <a:t>(</a:t>
            </a:r>
            <a:r>
              <a:rPr dirty="0" sz="1150" spc="25" i="1">
                <a:latin typeface="Times New Roman"/>
                <a:cs typeface="Times New Roman"/>
              </a:rPr>
              <a:t>i</a:t>
            </a:r>
            <a:r>
              <a:rPr dirty="0" sz="1150" spc="25">
                <a:latin typeface="Times New Roman"/>
                <a:cs typeface="Times New Roman"/>
              </a:rPr>
              <a:t>)</a:t>
            </a:r>
            <a:endParaRPr sz="1150">
              <a:latin typeface="Times New Roman"/>
              <a:cs typeface="Times New Roman"/>
            </a:endParaRPr>
          </a:p>
        </p:txBody>
      </p:sp>
      <p:grpSp>
        <p:nvGrpSpPr>
          <p:cNvPr id="103" name="object 103"/>
          <p:cNvGrpSpPr/>
          <p:nvPr/>
        </p:nvGrpSpPr>
        <p:grpSpPr>
          <a:xfrm>
            <a:off x="1814992" y="4052769"/>
            <a:ext cx="66675" cy="1096645"/>
            <a:chOff x="1814992" y="4052769"/>
            <a:chExt cx="66675" cy="1096645"/>
          </a:xfrm>
        </p:grpSpPr>
        <p:sp>
          <p:nvSpPr>
            <p:cNvPr id="104" name="object 104"/>
            <p:cNvSpPr/>
            <p:nvPr/>
          </p:nvSpPr>
          <p:spPr>
            <a:xfrm>
              <a:off x="1848329" y="4054356"/>
              <a:ext cx="0" cy="301625"/>
            </a:xfrm>
            <a:custGeom>
              <a:avLst/>
              <a:gdLst/>
              <a:ahLst/>
              <a:cxnLst/>
              <a:rect l="l" t="t" r="r" b="b"/>
              <a:pathLst>
                <a:path w="0" h="301625">
                  <a:moveTo>
                    <a:pt x="0" y="0"/>
                  </a:moveTo>
                  <a:lnTo>
                    <a:pt x="0" y="222144"/>
                  </a:lnTo>
                  <a:lnTo>
                    <a:pt x="0" y="301481"/>
                  </a:lnTo>
                </a:path>
              </a:pathLst>
            </a:custGeom>
            <a:ln w="3175">
              <a:solidFill>
                <a:srgbClr val="000000"/>
              </a:solidFill>
            </a:ln>
          </p:spPr>
          <p:txBody>
            <a:bodyPr wrap="square" lIns="0" tIns="0" rIns="0" bIns="0" rtlCol="0"/>
            <a:lstStyle/>
            <a:p/>
          </p:txBody>
        </p:sp>
        <p:sp>
          <p:nvSpPr>
            <p:cNvPr id="105" name="object 105"/>
            <p:cNvSpPr/>
            <p:nvPr/>
          </p:nvSpPr>
          <p:spPr>
            <a:xfrm>
              <a:off x="1814992" y="4347904"/>
              <a:ext cx="66675" cy="63500"/>
            </a:xfrm>
            <a:custGeom>
              <a:avLst/>
              <a:gdLst/>
              <a:ahLst/>
              <a:cxnLst/>
              <a:rect l="l" t="t" r="r" b="b"/>
              <a:pathLst>
                <a:path w="66675" h="63500">
                  <a:moveTo>
                    <a:pt x="66675" y="0"/>
                  </a:moveTo>
                  <a:lnTo>
                    <a:pt x="0" y="0"/>
                  </a:lnTo>
                  <a:lnTo>
                    <a:pt x="33337" y="63469"/>
                  </a:lnTo>
                  <a:lnTo>
                    <a:pt x="66675" y="0"/>
                  </a:lnTo>
                  <a:close/>
                </a:path>
              </a:pathLst>
            </a:custGeom>
            <a:solidFill>
              <a:srgbClr val="000000"/>
            </a:solidFill>
          </p:spPr>
          <p:txBody>
            <a:bodyPr wrap="square" lIns="0" tIns="0" rIns="0" bIns="0" rtlCol="0"/>
            <a:lstStyle/>
            <a:p/>
          </p:txBody>
        </p:sp>
        <p:sp>
          <p:nvSpPr>
            <p:cNvPr id="106" name="object 106"/>
            <p:cNvSpPr/>
            <p:nvPr/>
          </p:nvSpPr>
          <p:spPr>
            <a:xfrm>
              <a:off x="1848329" y="4800126"/>
              <a:ext cx="0" cy="294005"/>
            </a:xfrm>
            <a:custGeom>
              <a:avLst/>
              <a:gdLst/>
              <a:ahLst/>
              <a:cxnLst/>
              <a:rect l="l" t="t" r="r" b="b"/>
              <a:pathLst>
                <a:path w="0" h="294004">
                  <a:moveTo>
                    <a:pt x="0" y="0"/>
                  </a:moveTo>
                  <a:lnTo>
                    <a:pt x="0" y="293547"/>
                  </a:lnTo>
                </a:path>
              </a:pathLst>
            </a:custGeom>
            <a:ln w="3175">
              <a:solidFill>
                <a:srgbClr val="000000"/>
              </a:solidFill>
            </a:ln>
          </p:spPr>
          <p:txBody>
            <a:bodyPr wrap="square" lIns="0" tIns="0" rIns="0" bIns="0" rtlCol="0"/>
            <a:lstStyle/>
            <a:p/>
          </p:txBody>
        </p:sp>
        <p:sp>
          <p:nvSpPr>
            <p:cNvPr id="107" name="object 107"/>
            <p:cNvSpPr/>
            <p:nvPr/>
          </p:nvSpPr>
          <p:spPr>
            <a:xfrm>
              <a:off x="1814992" y="5093674"/>
              <a:ext cx="66675" cy="55880"/>
            </a:xfrm>
            <a:custGeom>
              <a:avLst/>
              <a:gdLst/>
              <a:ahLst/>
              <a:cxnLst/>
              <a:rect l="l" t="t" r="r" b="b"/>
              <a:pathLst>
                <a:path w="66675" h="55879">
                  <a:moveTo>
                    <a:pt x="66675" y="0"/>
                  </a:moveTo>
                  <a:lnTo>
                    <a:pt x="0" y="0"/>
                  </a:lnTo>
                  <a:lnTo>
                    <a:pt x="33337" y="55536"/>
                  </a:lnTo>
                  <a:lnTo>
                    <a:pt x="66675" y="0"/>
                  </a:lnTo>
                  <a:close/>
                </a:path>
              </a:pathLst>
            </a:custGeom>
            <a:solidFill>
              <a:srgbClr val="000000"/>
            </a:solidFill>
          </p:spPr>
          <p:txBody>
            <a:bodyPr wrap="square" lIns="0" tIns="0" rIns="0" bIns="0" rtlCol="0"/>
            <a:lstStyle/>
            <a:p/>
          </p:txBody>
        </p:sp>
      </p:grpSp>
      <p:sp>
        <p:nvSpPr>
          <p:cNvPr id="108" name="object 108"/>
          <p:cNvSpPr txBox="1"/>
          <p:nvPr/>
        </p:nvSpPr>
        <p:spPr>
          <a:xfrm>
            <a:off x="3140162" y="3705273"/>
            <a:ext cx="1892300" cy="357505"/>
          </a:xfrm>
          <a:prstGeom prst="rect">
            <a:avLst/>
          </a:prstGeom>
          <a:ln w="3175">
            <a:solidFill>
              <a:srgbClr val="404040"/>
            </a:solidFill>
          </a:ln>
        </p:spPr>
        <p:txBody>
          <a:bodyPr wrap="square" lIns="0" tIns="0" rIns="0" bIns="0" rtlCol="0" vert="horz">
            <a:spAutoFit/>
          </a:bodyPr>
          <a:lstStyle/>
          <a:p>
            <a:pPr algn="ctr">
              <a:lnSpc>
                <a:spcPts val="1265"/>
              </a:lnSpc>
            </a:pPr>
            <a:r>
              <a:rPr dirty="0" sz="1150" spc="40">
                <a:latin typeface="Times New Roman"/>
                <a:cs typeface="Times New Roman"/>
              </a:rPr>
              <a:t>TOPSIS</a:t>
            </a:r>
            <a:r>
              <a:rPr dirty="0" sz="1150" spc="75">
                <a:latin typeface="宋体"/>
                <a:cs typeface="宋体"/>
              </a:rPr>
              <a:t>评价选择几何结构</a:t>
            </a:r>
            <a:endParaRPr sz="1150">
              <a:latin typeface="宋体"/>
              <a:cs typeface="宋体"/>
            </a:endParaRPr>
          </a:p>
          <a:p>
            <a:pPr algn="ctr">
              <a:lnSpc>
                <a:spcPct val="100000"/>
              </a:lnSpc>
              <a:spcBef>
                <a:spcPts val="155"/>
              </a:spcBef>
            </a:pPr>
            <a:r>
              <a:rPr dirty="0" sz="1150" spc="75">
                <a:latin typeface="宋体"/>
                <a:cs typeface="宋体"/>
              </a:rPr>
              <a:t>参数</a:t>
            </a:r>
            <a:r>
              <a:rPr dirty="0" sz="1150" spc="50" i="1">
                <a:latin typeface="Times New Roman"/>
                <a:cs typeface="Times New Roman"/>
              </a:rPr>
              <a:t>G</a:t>
            </a:r>
            <a:r>
              <a:rPr dirty="0" sz="500" spc="5" i="1">
                <a:latin typeface="Times New Roman"/>
                <a:cs typeface="Times New Roman"/>
              </a:rPr>
              <a:t>T</a:t>
            </a:r>
            <a:r>
              <a:rPr dirty="0" sz="1150" spc="25">
                <a:latin typeface="Times New Roman"/>
                <a:cs typeface="Times New Roman"/>
              </a:rPr>
              <a:t>(</a:t>
            </a:r>
            <a:r>
              <a:rPr dirty="0" sz="1150" spc="20" i="1">
                <a:latin typeface="Times New Roman"/>
                <a:cs typeface="Times New Roman"/>
              </a:rPr>
              <a:t>i</a:t>
            </a:r>
            <a:r>
              <a:rPr dirty="0" sz="1150" spc="25">
                <a:latin typeface="Times New Roman"/>
                <a:cs typeface="Times New Roman"/>
              </a:rPr>
              <a:t>)</a:t>
            </a:r>
            <a:endParaRPr sz="1150">
              <a:latin typeface="Times New Roman"/>
              <a:cs typeface="Times New Roman"/>
            </a:endParaRPr>
          </a:p>
        </p:txBody>
      </p:sp>
      <p:grpSp>
        <p:nvGrpSpPr>
          <p:cNvPr id="109" name="object 109"/>
          <p:cNvGrpSpPr/>
          <p:nvPr/>
        </p:nvGrpSpPr>
        <p:grpSpPr>
          <a:xfrm>
            <a:off x="4056946" y="4060702"/>
            <a:ext cx="58419" cy="128905"/>
            <a:chOff x="4056946" y="4060702"/>
            <a:chExt cx="58419" cy="128905"/>
          </a:xfrm>
        </p:grpSpPr>
        <p:sp>
          <p:nvSpPr>
            <p:cNvPr id="110" name="object 110"/>
            <p:cNvSpPr/>
            <p:nvPr/>
          </p:nvSpPr>
          <p:spPr>
            <a:xfrm>
              <a:off x="4081949" y="4062290"/>
              <a:ext cx="0" cy="71755"/>
            </a:xfrm>
            <a:custGeom>
              <a:avLst/>
              <a:gdLst/>
              <a:ahLst/>
              <a:cxnLst/>
              <a:rect l="l" t="t" r="r" b="b"/>
              <a:pathLst>
                <a:path w="0" h="71754">
                  <a:moveTo>
                    <a:pt x="0" y="0"/>
                  </a:moveTo>
                  <a:lnTo>
                    <a:pt x="0" y="71403"/>
                  </a:lnTo>
                </a:path>
              </a:pathLst>
            </a:custGeom>
            <a:ln w="3175">
              <a:solidFill>
                <a:srgbClr val="000000"/>
              </a:solidFill>
            </a:ln>
          </p:spPr>
          <p:txBody>
            <a:bodyPr wrap="square" lIns="0" tIns="0" rIns="0" bIns="0" rtlCol="0"/>
            <a:lstStyle/>
            <a:p/>
          </p:txBody>
        </p:sp>
        <p:sp>
          <p:nvSpPr>
            <p:cNvPr id="111" name="object 111"/>
            <p:cNvSpPr/>
            <p:nvPr/>
          </p:nvSpPr>
          <p:spPr>
            <a:xfrm>
              <a:off x="4056946" y="4125760"/>
              <a:ext cx="58419" cy="63500"/>
            </a:xfrm>
            <a:custGeom>
              <a:avLst/>
              <a:gdLst/>
              <a:ahLst/>
              <a:cxnLst/>
              <a:rect l="l" t="t" r="r" b="b"/>
              <a:pathLst>
                <a:path w="58420" h="63500">
                  <a:moveTo>
                    <a:pt x="58340" y="0"/>
                  </a:moveTo>
                  <a:lnTo>
                    <a:pt x="0" y="0"/>
                  </a:lnTo>
                  <a:lnTo>
                    <a:pt x="25003" y="63469"/>
                  </a:lnTo>
                  <a:lnTo>
                    <a:pt x="58340" y="0"/>
                  </a:lnTo>
                  <a:close/>
                </a:path>
              </a:pathLst>
            </a:custGeom>
            <a:solidFill>
              <a:srgbClr val="000000"/>
            </a:solidFill>
          </p:spPr>
          <p:txBody>
            <a:bodyPr wrap="square" lIns="0" tIns="0" rIns="0" bIns="0" rtlCol="0"/>
            <a:lstStyle/>
            <a:p/>
          </p:txBody>
        </p:sp>
      </p:grpSp>
      <p:graphicFrame>
        <p:nvGraphicFramePr>
          <p:cNvPr id="112" name="object 112"/>
          <p:cNvGraphicFramePr>
            <a:graphicFrameLocks noGrp="1"/>
          </p:cNvGraphicFramePr>
          <p:nvPr/>
        </p:nvGraphicFramePr>
        <p:xfrm>
          <a:off x="3155505" y="5068547"/>
          <a:ext cx="1863089" cy="598170"/>
        </p:xfrm>
        <a:graphic>
          <a:graphicData uri="http://schemas.openxmlformats.org/drawingml/2006/table">
            <a:tbl>
              <a:tblPr firstRow="1" bandRow="1">
                <a:tableStyleId>{2D5ABB26-0587-4C30-8999-92F81FD0307C}</a:tableStyleId>
              </a:tblPr>
              <a:tblGrid>
                <a:gridCol w="925194"/>
                <a:gridCol w="933450"/>
              </a:tblGrid>
              <a:tr h="436333">
                <a:tc gridSpan="2">
                  <a:txBody>
                    <a:bodyPr/>
                    <a:lstStyle/>
                    <a:p>
                      <a:pPr marL="532130" marR="41275" indent="-487045">
                        <a:lnSpc>
                          <a:spcPct val="111200"/>
                        </a:lnSpc>
                        <a:spcBef>
                          <a:spcPts val="25"/>
                        </a:spcBef>
                      </a:pPr>
                      <a:r>
                        <a:rPr dirty="0" sz="1150">
                          <a:latin typeface="Times New Roman"/>
                          <a:cs typeface="Times New Roman"/>
                        </a:rPr>
                        <a:t>T</a:t>
                      </a:r>
                      <a:r>
                        <a:rPr dirty="0" sz="1150">
                          <a:latin typeface="Times New Roman"/>
                          <a:cs typeface="Times New Roman"/>
                        </a:rPr>
                        <a:t>OPS</a:t>
                      </a:r>
                      <a:r>
                        <a:rPr dirty="0" sz="1150">
                          <a:latin typeface="Times New Roman"/>
                          <a:cs typeface="Times New Roman"/>
                        </a:rPr>
                        <a:t>I</a:t>
                      </a:r>
                      <a:r>
                        <a:rPr dirty="0" sz="1150">
                          <a:latin typeface="Times New Roman"/>
                          <a:cs typeface="Times New Roman"/>
                        </a:rPr>
                        <a:t>S</a:t>
                      </a:r>
                      <a:r>
                        <a:rPr dirty="0" sz="1150">
                          <a:latin typeface="宋体"/>
                          <a:cs typeface="宋体"/>
                        </a:rPr>
                        <a:t>评价选择几何结构 参数</a:t>
                      </a:r>
                      <a:r>
                        <a:rPr dirty="0" sz="1150" i="1">
                          <a:latin typeface="Times New Roman"/>
                          <a:cs typeface="Times New Roman"/>
                        </a:rPr>
                        <a:t>G</a:t>
                      </a:r>
                      <a:r>
                        <a:rPr dirty="0" sz="500" i="1">
                          <a:latin typeface="Times New Roman"/>
                          <a:cs typeface="Times New Roman"/>
                        </a:rPr>
                        <a:t>T</a:t>
                      </a:r>
                      <a:r>
                        <a:rPr dirty="0" sz="1150" spc="-5">
                          <a:latin typeface="Times New Roman"/>
                          <a:cs typeface="Times New Roman"/>
                        </a:rPr>
                        <a:t>(</a:t>
                      </a:r>
                      <a:r>
                        <a:rPr dirty="0" sz="1150" i="1">
                          <a:latin typeface="Times New Roman"/>
                          <a:cs typeface="Times New Roman"/>
                        </a:rPr>
                        <a:t>i+</a:t>
                      </a:r>
                      <a:r>
                        <a:rPr dirty="0" sz="1150">
                          <a:latin typeface="Times New Roman"/>
                          <a:cs typeface="Times New Roman"/>
                        </a:rPr>
                        <a:t>1)</a:t>
                      </a:r>
                      <a:endParaRPr sz="1150">
                        <a:latin typeface="Times New Roman"/>
                        <a:cs typeface="Times New Roman"/>
                      </a:endParaRPr>
                    </a:p>
                  </a:txBody>
                  <a:tcPr marL="0" marR="0" marB="0" marT="3175">
                    <a:lnL w="3175">
                      <a:solidFill>
                        <a:srgbClr val="404040"/>
                      </a:solidFill>
                      <a:prstDash val="solid"/>
                    </a:lnL>
                    <a:lnR w="3175">
                      <a:solidFill>
                        <a:srgbClr val="404040"/>
                      </a:solidFill>
                      <a:prstDash val="solid"/>
                    </a:lnR>
                    <a:lnT w="3175">
                      <a:solidFill>
                        <a:srgbClr val="404040"/>
                      </a:solidFill>
                      <a:prstDash val="solid"/>
                    </a:lnT>
                    <a:lnB w="3175">
                      <a:solidFill>
                        <a:srgbClr val="404040"/>
                      </a:solidFill>
                      <a:prstDash val="solid"/>
                    </a:lnB>
                  </a:tcPr>
                </a:tc>
                <a:tc hMerge="1">
                  <a:txBody>
                    <a:bodyPr/>
                    <a:lstStyle/>
                    <a:p>
                      <a:pPr/>
                    </a:p>
                  </a:txBody>
                  <a:tcPr marL="0" marR="0" marB="0" marT="0"/>
                </a:tc>
              </a:tr>
              <a:tr h="158674">
                <a:tc>
                  <a:txBody>
                    <a:bodyPr/>
                    <a:lstStyle/>
                    <a:p>
                      <a:pPr>
                        <a:lnSpc>
                          <a:spcPct val="100000"/>
                        </a:lnSpc>
                      </a:pPr>
                      <a:endParaRPr sz="900">
                        <a:latin typeface="Times New Roman"/>
                        <a:cs typeface="Times New Roman"/>
                      </a:endParaRPr>
                    </a:p>
                  </a:txBody>
                  <a:tcPr marL="0" marR="0" marB="0" marT="0">
                    <a:lnR w="3175">
                      <a:solidFill>
                        <a:srgbClr val="000000"/>
                      </a:solidFill>
                      <a:prstDash val="solid"/>
                    </a:lnR>
                    <a:lnT w="3175">
                      <a:solidFill>
                        <a:srgbClr val="404040"/>
                      </a:solidFill>
                      <a:prstDash val="solid"/>
                    </a:lnT>
                  </a:tcPr>
                </a:tc>
                <a:tc>
                  <a:txBody>
                    <a:bodyPr/>
                    <a:lstStyle/>
                    <a:p>
                      <a:pPr marL="48895">
                        <a:lnSpc>
                          <a:spcPts val="1105"/>
                        </a:lnSpc>
                        <a:spcBef>
                          <a:spcPts val="40"/>
                        </a:spcBef>
                      </a:pPr>
                      <a:r>
                        <a:rPr dirty="0" sz="1150" spc="45">
                          <a:latin typeface="Times New Roman"/>
                          <a:cs typeface="Times New Roman"/>
                        </a:rPr>
                        <a:t>YES</a:t>
                      </a:r>
                      <a:endParaRPr sz="1150">
                        <a:latin typeface="Times New Roman"/>
                        <a:cs typeface="Times New Roman"/>
                      </a:endParaRPr>
                    </a:p>
                  </a:txBody>
                  <a:tcPr marL="0" marR="0" marB="0" marT="5080">
                    <a:lnL w="3175">
                      <a:solidFill>
                        <a:srgbClr val="000000"/>
                      </a:solidFill>
                      <a:prstDash val="solid"/>
                    </a:lnL>
                    <a:lnT w="3175">
                      <a:solidFill>
                        <a:srgbClr val="404040"/>
                      </a:solidFill>
                      <a:prstDash val="solid"/>
                    </a:lnT>
                  </a:tcPr>
                </a:tc>
              </a:tr>
            </a:tbl>
          </a:graphicData>
        </a:graphic>
      </p:graphicFrame>
      <p:sp>
        <p:nvSpPr>
          <p:cNvPr id="113" name="object 113"/>
          <p:cNvSpPr/>
          <p:nvPr/>
        </p:nvSpPr>
        <p:spPr>
          <a:xfrm>
            <a:off x="4056946" y="5656947"/>
            <a:ext cx="58419" cy="55880"/>
          </a:xfrm>
          <a:custGeom>
            <a:avLst/>
            <a:gdLst/>
            <a:ahLst/>
            <a:cxnLst/>
            <a:rect l="l" t="t" r="r" b="b"/>
            <a:pathLst>
              <a:path w="58420" h="55879">
                <a:moveTo>
                  <a:pt x="58340" y="0"/>
                </a:moveTo>
                <a:lnTo>
                  <a:pt x="0" y="0"/>
                </a:lnTo>
                <a:lnTo>
                  <a:pt x="25003" y="55536"/>
                </a:lnTo>
                <a:lnTo>
                  <a:pt x="58340" y="0"/>
                </a:lnTo>
                <a:close/>
              </a:path>
            </a:pathLst>
          </a:custGeom>
          <a:solidFill>
            <a:srgbClr val="000000"/>
          </a:solidFill>
        </p:spPr>
        <p:txBody>
          <a:bodyPr wrap="square" lIns="0" tIns="0" rIns="0" bIns="0" rtlCol="0"/>
          <a:lstStyle/>
          <a:p/>
        </p:txBody>
      </p:sp>
      <p:grpSp>
        <p:nvGrpSpPr>
          <p:cNvPr id="114" name="object 114"/>
          <p:cNvGrpSpPr/>
          <p:nvPr/>
        </p:nvGrpSpPr>
        <p:grpSpPr>
          <a:xfrm>
            <a:off x="4056946" y="3552944"/>
            <a:ext cx="58419" cy="1517015"/>
            <a:chOff x="4056946" y="3552944"/>
            <a:chExt cx="58419" cy="1517015"/>
          </a:xfrm>
        </p:grpSpPr>
        <p:sp>
          <p:nvSpPr>
            <p:cNvPr id="115" name="object 115"/>
            <p:cNvSpPr/>
            <p:nvPr/>
          </p:nvSpPr>
          <p:spPr>
            <a:xfrm>
              <a:off x="4081949" y="3554532"/>
              <a:ext cx="0" cy="103505"/>
            </a:xfrm>
            <a:custGeom>
              <a:avLst/>
              <a:gdLst/>
              <a:ahLst/>
              <a:cxnLst/>
              <a:rect l="l" t="t" r="r" b="b"/>
              <a:pathLst>
                <a:path w="0" h="103504">
                  <a:moveTo>
                    <a:pt x="0" y="0"/>
                  </a:moveTo>
                  <a:lnTo>
                    <a:pt x="0" y="103138"/>
                  </a:lnTo>
                </a:path>
              </a:pathLst>
            </a:custGeom>
            <a:ln w="3175">
              <a:solidFill>
                <a:srgbClr val="000000"/>
              </a:solidFill>
            </a:ln>
          </p:spPr>
          <p:txBody>
            <a:bodyPr wrap="square" lIns="0" tIns="0" rIns="0" bIns="0" rtlCol="0"/>
            <a:lstStyle/>
            <a:p/>
          </p:txBody>
        </p:sp>
        <p:sp>
          <p:nvSpPr>
            <p:cNvPr id="116" name="object 116"/>
            <p:cNvSpPr/>
            <p:nvPr/>
          </p:nvSpPr>
          <p:spPr>
            <a:xfrm>
              <a:off x="4056946" y="3649736"/>
              <a:ext cx="58419" cy="55880"/>
            </a:xfrm>
            <a:custGeom>
              <a:avLst/>
              <a:gdLst/>
              <a:ahLst/>
              <a:cxnLst/>
              <a:rect l="l" t="t" r="r" b="b"/>
              <a:pathLst>
                <a:path w="58420" h="55879">
                  <a:moveTo>
                    <a:pt x="58340" y="0"/>
                  </a:moveTo>
                  <a:lnTo>
                    <a:pt x="0" y="0"/>
                  </a:lnTo>
                  <a:lnTo>
                    <a:pt x="25003" y="55536"/>
                  </a:lnTo>
                  <a:lnTo>
                    <a:pt x="58340" y="0"/>
                  </a:lnTo>
                  <a:close/>
                </a:path>
              </a:pathLst>
            </a:custGeom>
            <a:solidFill>
              <a:srgbClr val="000000"/>
            </a:solidFill>
          </p:spPr>
          <p:txBody>
            <a:bodyPr wrap="square" lIns="0" tIns="0" rIns="0" bIns="0" rtlCol="0"/>
            <a:lstStyle/>
            <a:p/>
          </p:txBody>
        </p:sp>
        <p:sp>
          <p:nvSpPr>
            <p:cNvPr id="117" name="object 117"/>
            <p:cNvSpPr/>
            <p:nvPr/>
          </p:nvSpPr>
          <p:spPr>
            <a:xfrm>
              <a:off x="4081949" y="4903265"/>
              <a:ext cx="0" cy="119380"/>
            </a:xfrm>
            <a:custGeom>
              <a:avLst/>
              <a:gdLst/>
              <a:ahLst/>
              <a:cxnLst/>
              <a:rect l="l" t="t" r="r" b="b"/>
              <a:pathLst>
                <a:path w="0" h="119379">
                  <a:moveTo>
                    <a:pt x="0" y="0"/>
                  </a:moveTo>
                  <a:lnTo>
                    <a:pt x="0" y="119005"/>
                  </a:lnTo>
                </a:path>
              </a:pathLst>
            </a:custGeom>
            <a:ln w="3175">
              <a:solidFill>
                <a:srgbClr val="000000"/>
              </a:solidFill>
            </a:ln>
          </p:spPr>
          <p:txBody>
            <a:bodyPr wrap="square" lIns="0" tIns="0" rIns="0" bIns="0" rtlCol="0"/>
            <a:lstStyle/>
            <a:p/>
          </p:txBody>
        </p:sp>
        <p:sp>
          <p:nvSpPr>
            <p:cNvPr id="118" name="object 118"/>
            <p:cNvSpPr/>
            <p:nvPr/>
          </p:nvSpPr>
          <p:spPr>
            <a:xfrm>
              <a:off x="4056946" y="5014337"/>
              <a:ext cx="58419" cy="55880"/>
            </a:xfrm>
            <a:custGeom>
              <a:avLst/>
              <a:gdLst/>
              <a:ahLst/>
              <a:cxnLst/>
              <a:rect l="l" t="t" r="r" b="b"/>
              <a:pathLst>
                <a:path w="58420" h="55879">
                  <a:moveTo>
                    <a:pt x="58340" y="0"/>
                  </a:moveTo>
                  <a:lnTo>
                    <a:pt x="0" y="0"/>
                  </a:lnTo>
                  <a:lnTo>
                    <a:pt x="25003" y="55536"/>
                  </a:lnTo>
                  <a:lnTo>
                    <a:pt x="58340" y="0"/>
                  </a:lnTo>
                  <a:close/>
                </a:path>
              </a:pathLst>
            </a:custGeom>
            <a:solidFill>
              <a:srgbClr val="000000"/>
            </a:solidFill>
          </p:spPr>
          <p:txBody>
            <a:bodyPr wrap="square" lIns="0" tIns="0" rIns="0" bIns="0" rtlCol="0"/>
            <a:lstStyle/>
            <a:p/>
          </p:txBody>
        </p:sp>
      </p:grpSp>
      <p:sp>
        <p:nvSpPr>
          <p:cNvPr id="119" name="object 119"/>
          <p:cNvSpPr txBox="1"/>
          <p:nvPr/>
        </p:nvSpPr>
        <p:spPr>
          <a:xfrm>
            <a:off x="735488" y="5754022"/>
            <a:ext cx="2592705" cy="203200"/>
          </a:xfrm>
          <a:prstGeom prst="rect">
            <a:avLst/>
          </a:prstGeom>
        </p:spPr>
        <p:txBody>
          <a:bodyPr wrap="square" lIns="0" tIns="14604" rIns="0" bIns="0" rtlCol="0" vert="horz">
            <a:spAutoFit/>
          </a:bodyPr>
          <a:lstStyle/>
          <a:p>
            <a:pPr marL="12700">
              <a:lnSpc>
                <a:spcPct val="100000"/>
              </a:lnSpc>
              <a:spcBef>
                <a:spcPts val="114"/>
              </a:spcBef>
              <a:tabLst>
                <a:tab pos="2129790" algn="l"/>
                <a:tab pos="2291080" algn="l"/>
              </a:tabLst>
            </a:pPr>
            <a:r>
              <a:rPr dirty="0" u="sng" sz="1150" spc="15">
                <a:uFill>
                  <a:solidFill>
                    <a:srgbClr val="000000"/>
                  </a:solidFill>
                </a:uFill>
                <a:latin typeface="Times New Roman"/>
                <a:cs typeface="Times New Roman"/>
              </a:rPr>
              <a:t> </a:t>
            </a:r>
            <a:r>
              <a:rPr dirty="0" u="sng" sz="1150" spc="15">
                <a:uFill>
                  <a:solidFill>
                    <a:srgbClr val="000000"/>
                  </a:solidFill>
                </a:uFill>
                <a:latin typeface="Times New Roman"/>
                <a:cs typeface="Times New Roman"/>
              </a:rPr>
              <a:t>	</a:t>
            </a:r>
            <a:r>
              <a:rPr dirty="0" sz="1150" spc="15">
                <a:latin typeface="Times New Roman"/>
                <a:cs typeface="Times New Roman"/>
              </a:rPr>
              <a:t>	</a:t>
            </a:r>
            <a:r>
              <a:rPr dirty="0" u="sng" sz="1150" spc="50">
                <a:uFill>
                  <a:solidFill>
                    <a:srgbClr val="000000"/>
                  </a:solidFill>
                </a:uFill>
                <a:latin typeface="Times New Roman"/>
                <a:cs typeface="Times New Roman"/>
              </a:rPr>
              <a:t>NO </a:t>
            </a:r>
            <a:r>
              <a:rPr dirty="0" u="sng" sz="1150" spc="-80">
                <a:uFill>
                  <a:solidFill>
                    <a:srgbClr val="000000"/>
                  </a:solidFill>
                </a:uFill>
                <a:latin typeface="Times New Roman"/>
                <a:cs typeface="Times New Roman"/>
              </a:rPr>
              <a:t> </a:t>
            </a:r>
            <a:endParaRPr sz="1150">
              <a:latin typeface="Times New Roman"/>
              <a:cs typeface="Times New Roman"/>
            </a:endParaRPr>
          </a:p>
        </p:txBody>
      </p:sp>
      <p:sp>
        <p:nvSpPr>
          <p:cNvPr id="120" name="object 120"/>
          <p:cNvSpPr txBox="1"/>
          <p:nvPr/>
        </p:nvSpPr>
        <p:spPr>
          <a:xfrm>
            <a:off x="3755654" y="4579354"/>
            <a:ext cx="695325" cy="491490"/>
          </a:xfrm>
          <a:prstGeom prst="rect">
            <a:avLst/>
          </a:prstGeom>
        </p:spPr>
        <p:txBody>
          <a:bodyPr wrap="square" lIns="0" tIns="14604" rIns="0" bIns="0" rtlCol="0" vert="horz">
            <a:spAutoFit/>
          </a:bodyPr>
          <a:lstStyle/>
          <a:p>
            <a:pPr marL="12700">
              <a:lnSpc>
                <a:spcPct val="100000"/>
              </a:lnSpc>
              <a:spcBef>
                <a:spcPts val="114"/>
              </a:spcBef>
            </a:pPr>
            <a:r>
              <a:rPr dirty="0" sz="1150" spc="30" i="1">
                <a:latin typeface="Times New Roman"/>
                <a:cs typeface="Times New Roman"/>
              </a:rPr>
              <a:t>i</a:t>
            </a:r>
            <a:r>
              <a:rPr dirty="0" sz="1150" spc="30">
                <a:latin typeface="Times New Roman"/>
                <a:cs typeface="Times New Roman"/>
              </a:rPr>
              <a:t>=</a:t>
            </a:r>
            <a:r>
              <a:rPr dirty="0" sz="1150" spc="30" i="1">
                <a:latin typeface="Times New Roman"/>
                <a:cs typeface="Times New Roman"/>
              </a:rPr>
              <a:t>IterMax</a:t>
            </a:r>
            <a:endParaRPr sz="1150">
              <a:latin typeface="Times New Roman"/>
              <a:cs typeface="Times New Roman"/>
            </a:endParaRPr>
          </a:p>
          <a:p>
            <a:pPr marL="387985">
              <a:lnSpc>
                <a:spcPct val="100000"/>
              </a:lnSpc>
              <a:spcBef>
                <a:spcPts val="885"/>
              </a:spcBef>
            </a:pPr>
            <a:r>
              <a:rPr dirty="0" sz="1150" spc="50">
                <a:latin typeface="Times New Roman"/>
                <a:cs typeface="Times New Roman"/>
              </a:rPr>
              <a:t>Y</a:t>
            </a:r>
            <a:r>
              <a:rPr dirty="0" sz="1150" spc="45">
                <a:latin typeface="Times New Roman"/>
                <a:cs typeface="Times New Roman"/>
              </a:rPr>
              <a:t>E</a:t>
            </a:r>
            <a:r>
              <a:rPr dirty="0" sz="1150" spc="40">
                <a:latin typeface="Times New Roman"/>
                <a:cs typeface="Times New Roman"/>
              </a:rPr>
              <a:t>S</a:t>
            </a:r>
            <a:endParaRPr sz="1150">
              <a:latin typeface="Times New Roman"/>
              <a:cs typeface="Times New Roman"/>
            </a:endParaRPr>
          </a:p>
        </p:txBody>
      </p:sp>
      <p:sp>
        <p:nvSpPr>
          <p:cNvPr id="121" name="object 121"/>
          <p:cNvSpPr/>
          <p:nvPr/>
        </p:nvSpPr>
        <p:spPr>
          <a:xfrm>
            <a:off x="1848330" y="1872583"/>
            <a:ext cx="1233805" cy="3848100"/>
          </a:xfrm>
          <a:custGeom>
            <a:avLst/>
            <a:gdLst/>
            <a:ahLst/>
            <a:cxnLst/>
            <a:rect l="l" t="t" r="r" b="b"/>
            <a:pathLst>
              <a:path w="1233805" h="3848100">
                <a:moveTo>
                  <a:pt x="0" y="3570175"/>
                </a:moveTo>
                <a:lnTo>
                  <a:pt x="0" y="3847834"/>
                </a:lnTo>
                <a:lnTo>
                  <a:pt x="1091806" y="3847834"/>
                </a:lnTo>
                <a:lnTo>
                  <a:pt x="1091806" y="0"/>
                </a:lnTo>
                <a:lnTo>
                  <a:pt x="1233491" y="0"/>
                </a:lnTo>
              </a:path>
            </a:pathLst>
          </a:custGeom>
          <a:ln w="3175">
            <a:solidFill>
              <a:srgbClr val="000000"/>
            </a:solidFill>
          </a:ln>
        </p:spPr>
        <p:txBody>
          <a:bodyPr wrap="square" lIns="0" tIns="0" rIns="0" bIns="0" rtlCol="0"/>
          <a:lstStyle/>
          <a:p/>
        </p:txBody>
      </p:sp>
      <p:grpSp>
        <p:nvGrpSpPr>
          <p:cNvPr id="122" name="object 122"/>
          <p:cNvGrpSpPr/>
          <p:nvPr/>
        </p:nvGrpSpPr>
        <p:grpSpPr>
          <a:xfrm>
            <a:off x="839867" y="1848781"/>
            <a:ext cx="4250690" cy="1348740"/>
            <a:chOff x="839867" y="1848781"/>
            <a:chExt cx="4250690" cy="1348740"/>
          </a:xfrm>
        </p:grpSpPr>
        <p:sp>
          <p:nvSpPr>
            <p:cNvPr id="123" name="object 123"/>
            <p:cNvSpPr/>
            <p:nvPr/>
          </p:nvSpPr>
          <p:spPr>
            <a:xfrm>
              <a:off x="839863" y="1848789"/>
              <a:ext cx="4250690" cy="1348740"/>
            </a:xfrm>
            <a:custGeom>
              <a:avLst/>
              <a:gdLst/>
              <a:ahLst/>
              <a:cxnLst/>
              <a:rect l="l" t="t" r="r" b="b"/>
              <a:pathLst>
                <a:path w="4250690" h="1348739">
                  <a:moveTo>
                    <a:pt x="66675" y="1324927"/>
                  </a:moveTo>
                  <a:lnTo>
                    <a:pt x="0" y="1293190"/>
                  </a:lnTo>
                  <a:lnTo>
                    <a:pt x="0" y="1348727"/>
                  </a:lnTo>
                  <a:lnTo>
                    <a:pt x="66675" y="1324927"/>
                  </a:lnTo>
                  <a:close/>
                </a:path>
                <a:path w="4250690" h="1348739">
                  <a:moveTo>
                    <a:pt x="2300287" y="23799"/>
                  </a:moveTo>
                  <a:lnTo>
                    <a:pt x="2241956" y="0"/>
                  </a:lnTo>
                  <a:lnTo>
                    <a:pt x="2241956" y="55537"/>
                  </a:lnTo>
                  <a:lnTo>
                    <a:pt x="2300287" y="23799"/>
                  </a:lnTo>
                  <a:close/>
                </a:path>
                <a:path w="4250690" h="1348739">
                  <a:moveTo>
                    <a:pt x="4250537" y="0"/>
                  </a:moveTo>
                  <a:lnTo>
                    <a:pt x="4192206" y="23799"/>
                  </a:lnTo>
                  <a:lnTo>
                    <a:pt x="4250537" y="55537"/>
                  </a:lnTo>
                  <a:lnTo>
                    <a:pt x="4250537" y="0"/>
                  </a:lnTo>
                  <a:close/>
                </a:path>
              </a:pathLst>
            </a:custGeom>
            <a:solidFill>
              <a:srgbClr val="000000"/>
            </a:solidFill>
          </p:spPr>
          <p:txBody>
            <a:bodyPr wrap="square" lIns="0" tIns="0" rIns="0" bIns="0" rtlCol="0"/>
            <a:lstStyle/>
            <a:p/>
          </p:txBody>
        </p:sp>
        <p:sp>
          <p:nvSpPr>
            <p:cNvPr id="124" name="object 124"/>
            <p:cNvSpPr/>
            <p:nvPr/>
          </p:nvSpPr>
          <p:spPr>
            <a:xfrm>
              <a:off x="4081949" y="2618353"/>
              <a:ext cx="0" cy="87630"/>
            </a:xfrm>
            <a:custGeom>
              <a:avLst/>
              <a:gdLst/>
              <a:ahLst/>
              <a:cxnLst/>
              <a:rect l="l" t="t" r="r" b="b"/>
              <a:pathLst>
                <a:path w="0" h="87630">
                  <a:moveTo>
                    <a:pt x="0" y="0"/>
                  </a:moveTo>
                  <a:lnTo>
                    <a:pt x="0" y="55536"/>
                  </a:lnTo>
                  <a:lnTo>
                    <a:pt x="0" y="87270"/>
                  </a:lnTo>
                </a:path>
              </a:pathLst>
            </a:custGeom>
            <a:ln w="3175">
              <a:solidFill>
                <a:srgbClr val="000000"/>
              </a:solidFill>
            </a:ln>
          </p:spPr>
          <p:txBody>
            <a:bodyPr wrap="square" lIns="0" tIns="0" rIns="0" bIns="0" rtlCol="0"/>
            <a:lstStyle/>
            <a:p/>
          </p:txBody>
        </p:sp>
        <p:sp>
          <p:nvSpPr>
            <p:cNvPr id="125" name="object 125"/>
            <p:cNvSpPr/>
            <p:nvPr/>
          </p:nvSpPr>
          <p:spPr>
            <a:xfrm>
              <a:off x="4056946" y="2697690"/>
              <a:ext cx="58419" cy="55880"/>
            </a:xfrm>
            <a:custGeom>
              <a:avLst/>
              <a:gdLst/>
              <a:ahLst/>
              <a:cxnLst/>
              <a:rect l="l" t="t" r="r" b="b"/>
              <a:pathLst>
                <a:path w="58420" h="55880">
                  <a:moveTo>
                    <a:pt x="58340" y="0"/>
                  </a:moveTo>
                  <a:lnTo>
                    <a:pt x="0" y="0"/>
                  </a:lnTo>
                  <a:lnTo>
                    <a:pt x="25003" y="55536"/>
                  </a:lnTo>
                  <a:lnTo>
                    <a:pt x="58340" y="0"/>
                  </a:lnTo>
                  <a:close/>
                </a:path>
              </a:pathLst>
            </a:custGeom>
            <a:solidFill>
              <a:srgbClr val="000000"/>
            </a:solidFill>
          </p:spPr>
          <p:txBody>
            <a:bodyPr wrap="square" lIns="0" tIns="0" rIns="0" bIns="0" rtlCol="0"/>
            <a:lstStyle/>
            <a:p/>
          </p:txBody>
        </p:sp>
      </p:grpSp>
      <p:sp>
        <p:nvSpPr>
          <p:cNvPr id="126" name="object 126"/>
          <p:cNvSpPr txBox="1"/>
          <p:nvPr/>
        </p:nvSpPr>
        <p:spPr>
          <a:xfrm>
            <a:off x="4724888" y="4489333"/>
            <a:ext cx="478790" cy="203200"/>
          </a:xfrm>
          <a:prstGeom prst="rect">
            <a:avLst/>
          </a:prstGeom>
        </p:spPr>
        <p:txBody>
          <a:bodyPr wrap="square" lIns="0" tIns="14604" rIns="0" bIns="0" rtlCol="0" vert="horz">
            <a:spAutoFit/>
          </a:bodyPr>
          <a:lstStyle/>
          <a:p>
            <a:pPr marL="12700">
              <a:lnSpc>
                <a:spcPct val="100000"/>
              </a:lnSpc>
              <a:spcBef>
                <a:spcPts val="114"/>
              </a:spcBef>
            </a:pPr>
            <a:r>
              <a:rPr dirty="0" u="sng" sz="1150" spc="-775">
                <a:uFill>
                  <a:solidFill>
                    <a:srgbClr val="000000"/>
                  </a:solidFill>
                </a:uFill>
                <a:latin typeface="Times New Roman"/>
                <a:cs typeface="Times New Roman"/>
              </a:rPr>
              <a:t> </a:t>
            </a:r>
            <a:r>
              <a:rPr dirty="0" u="sng" sz="1150" spc="50">
                <a:uFill>
                  <a:solidFill>
                    <a:srgbClr val="000000"/>
                  </a:solidFill>
                </a:uFill>
                <a:latin typeface="Times New Roman"/>
                <a:cs typeface="Times New Roman"/>
              </a:rPr>
              <a:t>NO </a:t>
            </a:r>
            <a:r>
              <a:rPr dirty="0" u="sng" sz="1150" spc="-50">
                <a:uFill>
                  <a:solidFill>
                    <a:srgbClr val="000000"/>
                  </a:solidFill>
                </a:uFill>
                <a:latin typeface="Times New Roman"/>
                <a:cs typeface="Times New Roman"/>
              </a:rPr>
              <a:t> </a:t>
            </a:r>
            <a:endParaRPr sz="1150">
              <a:latin typeface="Times New Roman"/>
              <a:cs typeface="Times New Roman"/>
            </a:endParaRPr>
          </a:p>
        </p:txBody>
      </p:sp>
      <p:sp>
        <p:nvSpPr>
          <p:cNvPr id="131" name="object 131"/>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132" name="object 13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27" name="object 127"/>
          <p:cNvSpPr txBox="1"/>
          <p:nvPr/>
        </p:nvSpPr>
        <p:spPr>
          <a:xfrm>
            <a:off x="850493" y="6175349"/>
            <a:ext cx="156654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微软雅黑"/>
                <a:cs typeface="微软雅黑"/>
              </a:rPr>
              <a:t>遗传算</a:t>
            </a:r>
            <a:r>
              <a:rPr dirty="0" sz="1800" spc="-5">
                <a:solidFill>
                  <a:srgbClr val="0000CC"/>
                </a:solidFill>
                <a:latin typeface="微软雅黑"/>
                <a:cs typeface="微软雅黑"/>
              </a:rPr>
              <a:t>法+</a:t>
            </a:r>
            <a:r>
              <a:rPr dirty="0" sz="1800">
                <a:solidFill>
                  <a:srgbClr val="0000CC"/>
                </a:solidFill>
                <a:latin typeface="微软雅黑"/>
                <a:cs typeface="微软雅黑"/>
              </a:rPr>
              <a:t>仿真</a:t>
            </a:r>
            <a:endParaRPr sz="1800">
              <a:latin typeface="微软雅黑"/>
              <a:cs typeface="微软雅黑"/>
            </a:endParaRPr>
          </a:p>
        </p:txBody>
      </p:sp>
      <p:sp>
        <p:nvSpPr>
          <p:cNvPr id="128" name="object 128"/>
          <p:cNvSpPr txBox="1"/>
          <p:nvPr/>
        </p:nvSpPr>
        <p:spPr>
          <a:xfrm>
            <a:off x="6197600" y="3786632"/>
            <a:ext cx="124523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C00000"/>
                </a:solidFill>
                <a:latin typeface="宋体"/>
                <a:cs typeface="宋体"/>
              </a:rPr>
              <a:t>（</a:t>
            </a:r>
            <a:r>
              <a:rPr dirty="0" sz="1600" spc="-5" b="1">
                <a:solidFill>
                  <a:srgbClr val="C00000"/>
                </a:solidFill>
                <a:latin typeface="Times New Roman"/>
                <a:cs typeface="Times New Roman"/>
              </a:rPr>
              <a:t>0.40,10%</a:t>
            </a:r>
            <a:r>
              <a:rPr dirty="0" sz="1600" spc="-5" b="1">
                <a:solidFill>
                  <a:srgbClr val="C00000"/>
                </a:solidFill>
                <a:latin typeface="宋体"/>
                <a:cs typeface="宋体"/>
              </a:rPr>
              <a:t>）</a:t>
            </a:r>
            <a:endParaRPr sz="1600">
              <a:latin typeface="宋体"/>
              <a:cs typeface="宋体"/>
            </a:endParaRPr>
          </a:p>
        </p:txBody>
      </p:sp>
      <p:sp>
        <p:nvSpPr>
          <p:cNvPr id="129" name="object 129"/>
          <p:cNvSpPr txBox="1"/>
          <p:nvPr/>
        </p:nvSpPr>
        <p:spPr>
          <a:xfrm>
            <a:off x="7877302" y="3786632"/>
            <a:ext cx="1193165"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C00000"/>
                </a:solidFill>
                <a:latin typeface="宋体"/>
                <a:cs typeface="宋体"/>
              </a:rPr>
              <a:t>（</a:t>
            </a:r>
            <a:r>
              <a:rPr dirty="0" sz="1600" spc="-5" b="1">
                <a:solidFill>
                  <a:srgbClr val="C00000"/>
                </a:solidFill>
                <a:latin typeface="Times New Roman"/>
                <a:cs typeface="Times New Roman"/>
              </a:rPr>
              <a:t>0.38,</a:t>
            </a:r>
            <a:r>
              <a:rPr dirty="0" sz="1600" spc="-65" b="1">
                <a:solidFill>
                  <a:srgbClr val="C00000"/>
                </a:solidFill>
                <a:latin typeface="Times New Roman"/>
                <a:cs typeface="Times New Roman"/>
              </a:rPr>
              <a:t> </a:t>
            </a:r>
            <a:r>
              <a:rPr dirty="0" sz="1600" spc="-10" b="1">
                <a:solidFill>
                  <a:srgbClr val="C00000"/>
                </a:solidFill>
                <a:latin typeface="Times New Roman"/>
                <a:cs typeface="Times New Roman"/>
              </a:rPr>
              <a:t>9%</a:t>
            </a:r>
            <a:r>
              <a:rPr dirty="0" sz="1600" spc="-10" b="1">
                <a:solidFill>
                  <a:srgbClr val="C00000"/>
                </a:solidFill>
                <a:latin typeface="宋体"/>
                <a:cs typeface="宋体"/>
              </a:rPr>
              <a:t>）</a:t>
            </a:r>
            <a:endParaRPr sz="1600">
              <a:latin typeface="宋体"/>
              <a:cs typeface="宋体"/>
            </a:endParaRPr>
          </a:p>
        </p:txBody>
      </p:sp>
      <p:sp>
        <p:nvSpPr>
          <p:cNvPr id="130" name="object 130"/>
          <p:cNvSpPr txBox="1"/>
          <p:nvPr/>
        </p:nvSpPr>
        <p:spPr>
          <a:xfrm>
            <a:off x="9761346" y="3786632"/>
            <a:ext cx="1244600" cy="269240"/>
          </a:xfrm>
          <a:prstGeom prst="rect">
            <a:avLst/>
          </a:prstGeom>
        </p:spPr>
        <p:txBody>
          <a:bodyPr wrap="square" lIns="0" tIns="12065" rIns="0" bIns="0" rtlCol="0" vert="horz">
            <a:spAutoFit/>
          </a:bodyPr>
          <a:lstStyle/>
          <a:p>
            <a:pPr marL="12700">
              <a:lnSpc>
                <a:spcPct val="100000"/>
              </a:lnSpc>
              <a:spcBef>
                <a:spcPts val="95"/>
              </a:spcBef>
            </a:pPr>
            <a:r>
              <a:rPr dirty="0" sz="1600" spc="-5" b="1">
                <a:solidFill>
                  <a:srgbClr val="C00000"/>
                </a:solidFill>
                <a:latin typeface="宋体"/>
                <a:cs typeface="宋体"/>
              </a:rPr>
              <a:t>（</a:t>
            </a:r>
            <a:r>
              <a:rPr dirty="0" sz="1600" spc="-5" b="1">
                <a:solidFill>
                  <a:srgbClr val="C00000"/>
                </a:solidFill>
                <a:latin typeface="Times New Roman"/>
                <a:cs typeface="Times New Roman"/>
              </a:rPr>
              <a:t>0.8</a:t>
            </a:r>
            <a:r>
              <a:rPr dirty="0" sz="1600" b="1">
                <a:solidFill>
                  <a:srgbClr val="C00000"/>
                </a:solidFill>
                <a:latin typeface="Times New Roman"/>
                <a:cs typeface="Times New Roman"/>
              </a:rPr>
              <a:t>0</a:t>
            </a:r>
            <a:r>
              <a:rPr dirty="0" sz="1600" spc="-5" b="1">
                <a:solidFill>
                  <a:srgbClr val="C00000"/>
                </a:solidFill>
                <a:latin typeface="Times New Roman"/>
                <a:cs typeface="Times New Roman"/>
              </a:rPr>
              <a:t>,1</a:t>
            </a:r>
            <a:r>
              <a:rPr dirty="0" sz="1600" b="1">
                <a:solidFill>
                  <a:srgbClr val="C00000"/>
                </a:solidFill>
                <a:latin typeface="Times New Roman"/>
                <a:cs typeface="Times New Roman"/>
              </a:rPr>
              <a:t>2</a:t>
            </a:r>
            <a:r>
              <a:rPr dirty="0" sz="1600" spc="-15" b="1">
                <a:solidFill>
                  <a:srgbClr val="C00000"/>
                </a:solidFill>
                <a:latin typeface="Times New Roman"/>
                <a:cs typeface="Times New Roman"/>
              </a:rPr>
              <a:t>%</a:t>
            </a:r>
            <a:r>
              <a:rPr dirty="0" sz="1600" spc="-15" b="1">
                <a:solidFill>
                  <a:srgbClr val="C00000"/>
                </a:solidFill>
                <a:latin typeface="宋体"/>
                <a:cs typeface="宋体"/>
              </a:rPr>
              <a:t>）</a:t>
            </a:r>
            <a:endParaRPr sz="1600">
              <a:latin typeface="宋体"/>
              <a:cs typeface="宋体"/>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27758" y="170510"/>
            <a:ext cx="699262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2.6.3</a:t>
            </a:r>
            <a:r>
              <a:rPr dirty="0" spc="-25">
                <a:latin typeface="Tahoma"/>
                <a:cs typeface="Tahoma"/>
              </a:rPr>
              <a:t> </a:t>
            </a:r>
            <a:r>
              <a:rPr dirty="0" spc="-10">
                <a:solidFill>
                  <a:srgbClr val="0000CC"/>
                </a:solidFill>
              </a:rPr>
              <a:t>优化</a:t>
            </a:r>
            <a:r>
              <a:rPr dirty="0" spc="-5">
                <a:solidFill>
                  <a:srgbClr val="0000CC"/>
                </a:solidFill>
              </a:rPr>
              <a:t>：</a:t>
            </a:r>
            <a:r>
              <a:rPr dirty="0" spc="50">
                <a:solidFill>
                  <a:srgbClr val="0000CC"/>
                </a:solidFill>
              </a:rPr>
              <a:t> </a:t>
            </a:r>
            <a:r>
              <a:rPr dirty="0" sz="3600"/>
              <a:t>数据驱动</a:t>
            </a:r>
            <a:r>
              <a:rPr dirty="0" sz="3600" spc="-5">
                <a:latin typeface="Tahoma"/>
                <a:cs typeface="Tahoma"/>
              </a:rPr>
              <a:t>-</a:t>
            </a:r>
            <a:r>
              <a:rPr dirty="0" sz="3600"/>
              <a:t>进化优化</a:t>
            </a:r>
            <a:endParaRPr sz="3600">
              <a:latin typeface="Tahoma"/>
              <a:cs typeface="Tahoma"/>
            </a:endParaRPr>
          </a:p>
        </p:txBody>
      </p:sp>
      <p:sp>
        <p:nvSpPr>
          <p:cNvPr id="4" name="object 4"/>
          <p:cNvSpPr txBox="1"/>
          <p:nvPr/>
        </p:nvSpPr>
        <p:spPr>
          <a:xfrm>
            <a:off x="617321" y="984999"/>
            <a:ext cx="10757535" cy="2036445"/>
          </a:xfrm>
          <a:prstGeom prst="rect">
            <a:avLst/>
          </a:prstGeom>
        </p:spPr>
        <p:txBody>
          <a:bodyPr wrap="square" lIns="0" tIns="209550" rIns="0" bIns="0" rtlCol="0" vert="horz">
            <a:spAutoFit/>
          </a:bodyPr>
          <a:lstStyle/>
          <a:p>
            <a:pPr marL="299085" indent="-287020">
              <a:lnSpc>
                <a:spcPct val="100000"/>
              </a:lnSpc>
              <a:spcBef>
                <a:spcPts val="1650"/>
              </a:spcBef>
              <a:buFont typeface="Arial"/>
              <a:buChar char="•"/>
              <a:tabLst>
                <a:tab pos="299720" algn="l"/>
              </a:tabLst>
            </a:pPr>
            <a:r>
              <a:rPr dirty="0" sz="2400" b="1">
                <a:latin typeface="等线"/>
                <a:cs typeface="等线"/>
              </a:rPr>
              <a:t>目的</a:t>
            </a:r>
            <a:endParaRPr sz="2400">
              <a:latin typeface="等线"/>
              <a:cs typeface="等线"/>
            </a:endParaRPr>
          </a:p>
          <a:p>
            <a:pPr lvl="1" marL="812800" indent="-343535">
              <a:lnSpc>
                <a:spcPct val="100000"/>
              </a:lnSpc>
              <a:spcBef>
                <a:spcPts val="1300"/>
              </a:spcBef>
              <a:buFont typeface="Wingdings"/>
              <a:buChar char=""/>
              <a:tabLst>
                <a:tab pos="813435" algn="l"/>
              </a:tabLst>
            </a:pPr>
            <a:r>
              <a:rPr dirty="0" sz="2000">
                <a:latin typeface="黑体"/>
                <a:cs typeface="黑体"/>
              </a:rPr>
              <a:t>解决计</a:t>
            </a:r>
            <a:r>
              <a:rPr dirty="0" sz="2000" spc="-15">
                <a:latin typeface="黑体"/>
                <a:cs typeface="黑体"/>
              </a:rPr>
              <a:t>算</a:t>
            </a:r>
            <a:r>
              <a:rPr dirty="0" sz="2000">
                <a:latin typeface="黑体"/>
                <a:cs typeface="黑体"/>
              </a:rPr>
              <a:t>代</a:t>
            </a:r>
            <a:r>
              <a:rPr dirty="0" sz="2000" spc="-15">
                <a:latin typeface="黑体"/>
                <a:cs typeface="黑体"/>
              </a:rPr>
              <a:t>价</a:t>
            </a:r>
            <a:r>
              <a:rPr dirty="0" sz="2000">
                <a:latin typeface="黑体"/>
                <a:cs typeface="黑体"/>
              </a:rPr>
              <a:t>昂贵的</a:t>
            </a:r>
            <a:r>
              <a:rPr dirty="0" sz="2000" spc="-15">
                <a:latin typeface="黑体"/>
                <a:cs typeface="黑体"/>
              </a:rPr>
              <a:t>问</a:t>
            </a:r>
            <a:r>
              <a:rPr dirty="0" sz="2000">
                <a:latin typeface="黑体"/>
                <a:cs typeface="黑体"/>
              </a:rPr>
              <a:t>题</a:t>
            </a:r>
            <a:r>
              <a:rPr dirty="0" sz="2000" spc="-15">
                <a:latin typeface="黑体"/>
                <a:cs typeface="黑体"/>
              </a:rPr>
              <a:t>，</a:t>
            </a:r>
            <a:r>
              <a:rPr dirty="0" sz="2000">
                <a:latin typeface="黑体"/>
                <a:cs typeface="黑体"/>
              </a:rPr>
              <a:t>即利</a:t>
            </a:r>
            <a:r>
              <a:rPr dirty="0" sz="2000" spc="5">
                <a:latin typeface="黑体"/>
                <a:cs typeface="黑体"/>
              </a:rPr>
              <a:t>用</a:t>
            </a:r>
            <a:r>
              <a:rPr dirty="0" sz="2000" spc="-5" b="1">
                <a:solidFill>
                  <a:srgbClr val="FF0000"/>
                </a:solidFill>
                <a:latin typeface="黑体"/>
                <a:cs typeface="黑体"/>
              </a:rPr>
              <a:t>代</a:t>
            </a:r>
            <a:r>
              <a:rPr dirty="0" sz="2000" spc="5" b="1">
                <a:solidFill>
                  <a:srgbClr val="FF0000"/>
                </a:solidFill>
                <a:latin typeface="黑体"/>
                <a:cs typeface="黑体"/>
              </a:rPr>
              <a:t>理</a:t>
            </a:r>
            <a:r>
              <a:rPr dirty="0" sz="2000" spc="-5" b="1">
                <a:solidFill>
                  <a:srgbClr val="FF0000"/>
                </a:solidFill>
                <a:latin typeface="黑体"/>
                <a:cs typeface="黑体"/>
              </a:rPr>
              <a:t>模</a:t>
            </a:r>
            <a:r>
              <a:rPr dirty="0" sz="2000" spc="5" b="1">
                <a:solidFill>
                  <a:srgbClr val="FF0000"/>
                </a:solidFill>
                <a:latin typeface="黑体"/>
                <a:cs typeface="黑体"/>
              </a:rPr>
              <a:t>型</a:t>
            </a:r>
            <a:r>
              <a:rPr dirty="0" sz="2000">
                <a:latin typeface="黑体"/>
                <a:cs typeface="黑体"/>
              </a:rPr>
              <a:t>来近似真</a:t>
            </a:r>
            <a:r>
              <a:rPr dirty="0" sz="2000" spc="-15">
                <a:latin typeface="黑体"/>
                <a:cs typeface="黑体"/>
              </a:rPr>
              <a:t>实</a:t>
            </a:r>
            <a:r>
              <a:rPr dirty="0" sz="2000">
                <a:latin typeface="黑体"/>
                <a:cs typeface="黑体"/>
              </a:rPr>
              <a:t>模型</a:t>
            </a:r>
            <a:r>
              <a:rPr dirty="0" sz="2000" spc="-10">
                <a:latin typeface="黑体"/>
                <a:cs typeface="黑体"/>
              </a:rPr>
              <a:t>，</a:t>
            </a:r>
            <a:r>
              <a:rPr dirty="0" sz="2000" spc="-5" b="1">
                <a:solidFill>
                  <a:srgbClr val="FF0000"/>
                </a:solidFill>
                <a:latin typeface="黑体"/>
                <a:cs typeface="黑体"/>
              </a:rPr>
              <a:t>减</a:t>
            </a:r>
            <a:r>
              <a:rPr dirty="0" sz="2000" spc="5" b="1">
                <a:solidFill>
                  <a:srgbClr val="FF0000"/>
                </a:solidFill>
                <a:latin typeface="黑体"/>
                <a:cs typeface="黑体"/>
              </a:rPr>
              <a:t>少</a:t>
            </a:r>
            <a:r>
              <a:rPr dirty="0" sz="2000" spc="-5" b="1">
                <a:solidFill>
                  <a:srgbClr val="FF0000"/>
                </a:solidFill>
                <a:latin typeface="黑体"/>
                <a:cs typeface="黑体"/>
              </a:rPr>
              <a:t>真</a:t>
            </a:r>
            <a:r>
              <a:rPr dirty="0" sz="2000" spc="5" b="1">
                <a:solidFill>
                  <a:srgbClr val="FF0000"/>
                </a:solidFill>
                <a:latin typeface="黑体"/>
                <a:cs typeface="黑体"/>
              </a:rPr>
              <a:t>实问题的</a:t>
            </a:r>
            <a:r>
              <a:rPr dirty="0" sz="2000" spc="-5" b="1">
                <a:solidFill>
                  <a:srgbClr val="FF0000"/>
                </a:solidFill>
                <a:latin typeface="黑体"/>
                <a:cs typeface="黑体"/>
              </a:rPr>
              <a:t>评估</a:t>
            </a:r>
            <a:r>
              <a:rPr dirty="0" sz="2000" spc="5" b="1">
                <a:solidFill>
                  <a:srgbClr val="FF0000"/>
                </a:solidFill>
                <a:latin typeface="黑体"/>
                <a:cs typeface="黑体"/>
              </a:rPr>
              <a:t>次</a:t>
            </a:r>
            <a:r>
              <a:rPr dirty="0" sz="2000" spc="20" b="1">
                <a:solidFill>
                  <a:srgbClr val="FF0000"/>
                </a:solidFill>
                <a:latin typeface="黑体"/>
                <a:cs typeface="黑体"/>
              </a:rPr>
              <a:t>数</a:t>
            </a:r>
            <a:r>
              <a:rPr dirty="0" sz="2000" spc="-5" b="1">
                <a:latin typeface="黑体"/>
                <a:cs typeface="黑体"/>
              </a:rPr>
              <a:t>。</a:t>
            </a:r>
            <a:endParaRPr sz="2000">
              <a:latin typeface="黑体"/>
              <a:cs typeface="黑体"/>
            </a:endParaRPr>
          </a:p>
          <a:p>
            <a:pPr marL="299085" indent="-287020">
              <a:lnSpc>
                <a:spcPct val="100000"/>
              </a:lnSpc>
              <a:spcBef>
                <a:spcPts val="1345"/>
              </a:spcBef>
              <a:buFont typeface="Arial"/>
              <a:buChar char="•"/>
              <a:tabLst>
                <a:tab pos="299720" algn="l"/>
              </a:tabLst>
            </a:pPr>
            <a:r>
              <a:rPr dirty="0" sz="2400" b="1">
                <a:latin typeface="等线"/>
                <a:cs typeface="等线"/>
              </a:rPr>
              <a:t>算法过程</a:t>
            </a:r>
            <a:endParaRPr sz="2400">
              <a:latin typeface="等线"/>
              <a:cs typeface="等线"/>
            </a:endParaRPr>
          </a:p>
          <a:p>
            <a:pPr algn="ctr" marR="2033905">
              <a:lnSpc>
                <a:spcPct val="100000"/>
              </a:lnSpc>
              <a:spcBef>
                <a:spcPts val="1315"/>
              </a:spcBef>
            </a:pPr>
            <a:r>
              <a:rPr dirty="0" sz="1800" b="1">
                <a:solidFill>
                  <a:srgbClr val="EC7C30"/>
                </a:solidFill>
                <a:latin typeface="等线"/>
                <a:cs typeface="等线"/>
              </a:rPr>
              <a:t>真实模型</a:t>
            </a:r>
            <a:endParaRPr sz="1800">
              <a:latin typeface="等线"/>
              <a:cs typeface="等线"/>
            </a:endParaRPr>
          </a:p>
        </p:txBody>
      </p:sp>
      <p:pic>
        <p:nvPicPr>
          <p:cNvPr id="5" name="object 5"/>
          <p:cNvPicPr/>
          <p:nvPr/>
        </p:nvPicPr>
        <p:blipFill>
          <a:blip r:embed="rId2" cstate="print"/>
          <a:stretch>
            <a:fillRect/>
          </a:stretch>
        </p:blipFill>
        <p:spPr>
          <a:xfrm>
            <a:off x="1684527" y="3142195"/>
            <a:ext cx="8454644" cy="3251753"/>
          </a:xfrm>
          <a:prstGeom prst="rect">
            <a:avLst/>
          </a:prstGeom>
        </p:spPr>
      </p:pic>
      <p:sp>
        <p:nvSpPr>
          <p:cNvPr id="6" name="object 6"/>
          <p:cNvSpPr txBox="1"/>
          <p:nvPr/>
        </p:nvSpPr>
        <p:spPr>
          <a:xfrm>
            <a:off x="4631816" y="5433161"/>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EC7C30"/>
                </a:solidFill>
                <a:latin typeface="等线"/>
                <a:cs typeface="等线"/>
              </a:rPr>
              <a:t>代理模型</a:t>
            </a:r>
            <a:endParaRPr sz="1800">
              <a:latin typeface="等线"/>
              <a:cs typeface="等线"/>
            </a:endParaRPr>
          </a:p>
        </p:txBody>
      </p:sp>
      <p:sp>
        <p:nvSpPr>
          <p:cNvPr id="7" name="object 7"/>
          <p:cNvSpPr txBox="1"/>
          <p:nvPr/>
        </p:nvSpPr>
        <p:spPr>
          <a:xfrm>
            <a:off x="6997065" y="3639388"/>
            <a:ext cx="939800" cy="300355"/>
          </a:xfrm>
          <a:prstGeom prst="rect">
            <a:avLst/>
          </a:prstGeom>
        </p:spPr>
        <p:txBody>
          <a:bodyPr wrap="square" lIns="0" tIns="12700" rIns="0" bIns="0" rtlCol="0" vert="horz">
            <a:spAutoFit/>
          </a:bodyPr>
          <a:lstStyle/>
          <a:p>
            <a:pPr marL="12700">
              <a:lnSpc>
                <a:spcPct val="100000"/>
              </a:lnSpc>
              <a:spcBef>
                <a:spcPts val="100"/>
              </a:spcBef>
            </a:pPr>
            <a:r>
              <a:rPr dirty="0" sz="1800" spc="-5" b="1">
                <a:solidFill>
                  <a:srgbClr val="EC7C30"/>
                </a:solidFill>
                <a:latin typeface="等线"/>
                <a:cs typeface="等线"/>
              </a:rPr>
              <a:t>模型管理</a:t>
            </a:r>
            <a:endParaRPr sz="1800">
              <a:latin typeface="等线"/>
              <a:cs typeface="等线"/>
            </a:endParaRPr>
          </a:p>
        </p:txBody>
      </p:sp>
      <p:sp>
        <p:nvSpPr>
          <p:cNvPr id="8" name="object 8"/>
          <p:cNvSpPr txBox="1"/>
          <p:nvPr/>
        </p:nvSpPr>
        <p:spPr>
          <a:xfrm>
            <a:off x="8883777" y="3545840"/>
            <a:ext cx="11684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EC7C30"/>
                </a:solidFill>
                <a:latin typeface="等线"/>
                <a:cs typeface="等线"/>
              </a:rPr>
              <a:t>适应度评价</a:t>
            </a:r>
            <a:endParaRPr sz="1800">
              <a:latin typeface="等线"/>
              <a:cs typeface="等线"/>
            </a:endParaRPr>
          </a:p>
        </p:txBody>
      </p:sp>
      <p:sp>
        <p:nvSpPr>
          <p:cNvPr id="9" name="object 9"/>
          <p:cNvSpPr txBox="1"/>
          <p:nvPr/>
        </p:nvSpPr>
        <p:spPr>
          <a:xfrm>
            <a:off x="3856482" y="4161282"/>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C00000"/>
                </a:solidFill>
                <a:latin typeface="等线"/>
                <a:cs typeface="等线"/>
              </a:rPr>
              <a:t>筛选优解</a:t>
            </a:r>
            <a:endParaRPr sz="1800">
              <a:latin typeface="等线"/>
              <a:cs typeface="等线"/>
            </a:endParaRPr>
          </a:p>
        </p:txBody>
      </p:sp>
      <p:sp>
        <p:nvSpPr>
          <p:cNvPr id="10" name="object 10"/>
          <p:cNvSpPr txBox="1"/>
          <p:nvPr/>
        </p:nvSpPr>
        <p:spPr>
          <a:xfrm>
            <a:off x="5430139" y="4161282"/>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C00000"/>
                </a:solidFill>
                <a:latin typeface="等线"/>
                <a:cs typeface="等线"/>
              </a:rPr>
              <a:t>误差评价</a:t>
            </a:r>
            <a:endParaRPr sz="1800">
              <a:latin typeface="等线"/>
              <a:cs typeface="等线"/>
            </a:endParaRPr>
          </a:p>
        </p:txBody>
      </p:sp>
      <p:grpSp>
        <p:nvGrpSpPr>
          <p:cNvPr id="11" name="object 11"/>
          <p:cNvGrpSpPr/>
          <p:nvPr/>
        </p:nvGrpSpPr>
        <p:grpSpPr>
          <a:xfrm>
            <a:off x="4824984" y="4064508"/>
            <a:ext cx="647700" cy="501650"/>
            <a:chOff x="4824984" y="4064508"/>
            <a:chExt cx="647700" cy="501650"/>
          </a:xfrm>
        </p:grpSpPr>
        <p:sp>
          <p:nvSpPr>
            <p:cNvPr id="12" name="object 12"/>
            <p:cNvSpPr/>
            <p:nvPr/>
          </p:nvSpPr>
          <p:spPr>
            <a:xfrm>
              <a:off x="4831080" y="4070604"/>
              <a:ext cx="312420" cy="462280"/>
            </a:xfrm>
            <a:custGeom>
              <a:avLst/>
              <a:gdLst/>
              <a:ahLst/>
              <a:cxnLst/>
              <a:rect l="l" t="t" r="r" b="b"/>
              <a:pathLst>
                <a:path w="312420" h="462279">
                  <a:moveTo>
                    <a:pt x="156210" y="0"/>
                  </a:moveTo>
                  <a:lnTo>
                    <a:pt x="0" y="156210"/>
                  </a:lnTo>
                  <a:lnTo>
                    <a:pt x="78105" y="156210"/>
                  </a:lnTo>
                  <a:lnTo>
                    <a:pt x="78105" y="461772"/>
                  </a:lnTo>
                  <a:lnTo>
                    <a:pt x="234315" y="461772"/>
                  </a:lnTo>
                  <a:lnTo>
                    <a:pt x="234315" y="156210"/>
                  </a:lnTo>
                  <a:lnTo>
                    <a:pt x="312420" y="156210"/>
                  </a:lnTo>
                  <a:lnTo>
                    <a:pt x="156210" y="0"/>
                  </a:lnTo>
                  <a:close/>
                </a:path>
              </a:pathLst>
            </a:custGeom>
            <a:solidFill>
              <a:srgbClr val="0E6EC5"/>
            </a:solidFill>
          </p:spPr>
          <p:txBody>
            <a:bodyPr wrap="square" lIns="0" tIns="0" rIns="0" bIns="0" rtlCol="0"/>
            <a:lstStyle/>
            <a:p/>
          </p:txBody>
        </p:sp>
        <p:sp>
          <p:nvSpPr>
            <p:cNvPr id="13" name="object 13"/>
            <p:cNvSpPr/>
            <p:nvPr/>
          </p:nvSpPr>
          <p:spPr>
            <a:xfrm>
              <a:off x="4831080" y="4070604"/>
              <a:ext cx="312420" cy="462280"/>
            </a:xfrm>
            <a:custGeom>
              <a:avLst/>
              <a:gdLst/>
              <a:ahLst/>
              <a:cxnLst/>
              <a:rect l="l" t="t" r="r" b="b"/>
              <a:pathLst>
                <a:path w="312420" h="462279">
                  <a:moveTo>
                    <a:pt x="78105" y="461772"/>
                  </a:moveTo>
                  <a:lnTo>
                    <a:pt x="78105" y="156210"/>
                  </a:lnTo>
                  <a:lnTo>
                    <a:pt x="0" y="156210"/>
                  </a:lnTo>
                  <a:lnTo>
                    <a:pt x="156210" y="0"/>
                  </a:lnTo>
                  <a:lnTo>
                    <a:pt x="312420" y="156210"/>
                  </a:lnTo>
                  <a:lnTo>
                    <a:pt x="234315" y="156210"/>
                  </a:lnTo>
                  <a:lnTo>
                    <a:pt x="234315" y="461772"/>
                  </a:lnTo>
                  <a:lnTo>
                    <a:pt x="78105" y="461772"/>
                  </a:lnTo>
                  <a:close/>
                </a:path>
              </a:pathLst>
            </a:custGeom>
            <a:ln w="12192">
              <a:solidFill>
                <a:srgbClr val="085091"/>
              </a:solidFill>
            </a:ln>
          </p:spPr>
          <p:txBody>
            <a:bodyPr wrap="square" lIns="0" tIns="0" rIns="0" bIns="0" rtlCol="0"/>
            <a:lstStyle/>
            <a:p/>
          </p:txBody>
        </p:sp>
        <p:sp>
          <p:nvSpPr>
            <p:cNvPr id="14" name="object 14"/>
            <p:cNvSpPr/>
            <p:nvPr/>
          </p:nvSpPr>
          <p:spPr>
            <a:xfrm>
              <a:off x="5154168" y="4098036"/>
              <a:ext cx="312420" cy="462280"/>
            </a:xfrm>
            <a:custGeom>
              <a:avLst/>
              <a:gdLst/>
              <a:ahLst/>
              <a:cxnLst/>
              <a:rect l="l" t="t" r="r" b="b"/>
              <a:pathLst>
                <a:path w="312420" h="462279">
                  <a:moveTo>
                    <a:pt x="234315" y="0"/>
                  </a:moveTo>
                  <a:lnTo>
                    <a:pt x="78105" y="0"/>
                  </a:lnTo>
                  <a:lnTo>
                    <a:pt x="78105" y="305562"/>
                  </a:lnTo>
                  <a:lnTo>
                    <a:pt x="0" y="305562"/>
                  </a:lnTo>
                  <a:lnTo>
                    <a:pt x="156210" y="461771"/>
                  </a:lnTo>
                  <a:lnTo>
                    <a:pt x="312420" y="305562"/>
                  </a:lnTo>
                  <a:lnTo>
                    <a:pt x="234315" y="305562"/>
                  </a:lnTo>
                  <a:lnTo>
                    <a:pt x="234315" y="0"/>
                  </a:lnTo>
                  <a:close/>
                </a:path>
              </a:pathLst>
            </a:custGeom>
            <a:solidFill>
              <a:srgbClr val="0E6EC5"/>
            </a:solidFill>
          </p:spPr>
          <p:txBody>
            <a:bodyPr wrap="square" lIns="0" tIns="0" rIns="0" bIns="0" rtlCol="0"/>
            <a:lstStyle/>
            <a:p/>
          </p:txBody>
        </p:sp>
        <p:sp>
          <p:nvSpPr>
            <p:cNvPr id="15" name="object 15"/>
            <p:cNvSpPr/>
            <p:nvPr/>
          </p:nvSpPr>
          <p:spPr>
            <a:xfrm>
              <a:off x="5154168" y="4098036"/>
              <a:ext cx="312420" cy="462280"/>
            </a:xfrm>
            <a:custGeom>
              <a:avLst/>
              <a:gdLst/>
              <a:ahLst/>
              <a:cxnLst/>
              <a:rect l="l" t="t" r="r" b="b"/>
              <a:pathLst>
                <a:path w="312420" h="462279">
                  <a:moveTo>
                    <a:pt x="234315" y="0"/>
                  </a:moveTo>
                  <a:lnTo>
                    <a:pt x="234315" y="305562"/>
                  </a:lnTo>
                  <a:lnTo>
                    <a:pt x="312420" y="305562"/>
                  </a:lnTo>
                  <a:lnTo>
                    <a:pt x="156210" y="461771"/>
                  </a:lnTo>
                  <a:lnTo>
                    <a:pt x="0" y="305562"/>
                  </a:lnTo>
                  <a:lnTo>
                    <a:pt x="78105" y="305562"/>
                  </a:lnTo>
                  <a:lnTo>
                    <a:pt x="78105" y="0"/>
                  </a:lnTo>
                  <a:lnTo>
                    <a:pt x="234315" y="0"/>
                  </a:lnTo>
                  <a:close/>
                </a:path>
              </a:pathLst>
            </a:custGeom>
            <a:ln w="12192">
              <a:solidFill>
                <a:srgbClr val="085091"/>
              </a:solidFill>
            </a:ln>
          </p:spPr>
          <p:txBody>
            <a:bodyPr wrap="square" lIns="0" tIns="0" rIns="0" bIns="0" rtlCol="0"/>
            <a:lstStyle/>
            <a:p/>
          </p:txBody>
        </p:sp>
      </p:grpSp>
      <p:sp>
        <p:nvSpPr>
          <p:cNvPr id="16" name="object 1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17" name="object 1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13738" y="178765"/>
            <a:ext cx="2778125" cy="635000"/>
          </a:xfrm>
          <a:prstGeom prst="rect"/>
        </p:spPr>
        <p:txBody>
          <a:bodyPr wrap="square" lIns="0" tIns="12065" rIns="0" bIns="0" rtlCol="0" vert="horz">
            <a:spAutoFit/>
          </a:bodyPr>
          <a:lstStyle/>
          <a:p>
            <a:pPr marL="12700">
              <a:lnSpc>
                <a:spcPct val="100000"/>
              </a:lnSpc>
              <a:spcBef>
                <a:spcPts val="95"/>
              </a:spcBef>
              <a:tabLst>
                <a:tab pos="1750060" algn="l"/>
              </a:tabLst>
            </a:pPr>
            <a:r>
              <a:rPr dirty="0" spc="-5">
                <a:latin typeface="Tahoma"/>
                <a:cs typeface="Tahoma"/>
              </a:rPr>
              <a:t>2.6</a:t>
            </a:r>
            <a:r>
              <a:rPr dirty="0" spc="-20">
                <a:latin typeface="Tahoma"/>
                <a:cs typeface="Tahoma"/>
              </a:rPr>
              <a:t>.</a:t>
            </a:r>
            <a:r>
              <a:rPr dirty="0" spc="-5">
                <a:latin typeface="Tahoma"/>
                <a:cs typeface="Tahoma"/>
              </a:rPr>
              <a:t>4</a:t>
            </a:r>
            <a:r>
              <a:rPr dirty="0">
                <a:latin typeface="Tahoma"/>
                <a:cs typeface="Tahoma"/>
              </a:rPr>
              <a:t>	</a:t>
            </a:r>
            <a:r>
              <a:rPr dirty="0" spc="-10">
                <a:solidFill>
                  <a:srgbClr val="0000CC"/>
                </a:solidFill>
              </a:rPr>
              <a:t>控制</a:t>
            </a:r>
          </a:p>
        </p:txBody>
      </p:sp>
      <p:pic>
        <p:nvPicPr>
          <p:cNvPr id="4" name="object 4"/>
          <p:cNvPicPr/>
          <p:nvPr/>
        </p:nvPicPr>
        <p:blipFill>
          <a:blip r:embed="rId2" cstate="print"/>
          <a:stretch>
            <a:fillRect/>
          </a:stretch>
        </p:blipFill>
        <p:spPr>
          <a:xfrm>
            <a:off x="1804416" y="1767839"/>
            <a:ext cx="2164080" cy="1676400"/>
          </a:xfrm>
          <a:prstGeom prst="rect">
            <a:avLst/>
          </a:prstGeom>
        </p:spPr>
      </p:pic>
      <p:sp>
        <p:nvSpPr>
          <p:cNvPr id="5" name="object 5"/>
          <p:cNvSpPr txBox="1"/>
          <p:nvPr/>
        </p:nvSpPr>
        <p:spPr>
          <a:xfrm>
            <a:off x="2141601" y="1162050"/>
            <a:ext cx="2032635" cy="574040"/>
          </a:xfrm>
          <a:prstGeom prst="rect">
            <a:avLst/>
          </a:prstGeom>
        </p:spPr>
        <p:txBody>
          <a:bodyPr wrap="square" lIns="0" tIns="12700" rIns="0" bIns="0" rtlCol="0" vert="horz">
            <a:spAutoFit/>
          </a:bodyPr>
          <a:lstStyle/>
          <a:p>
            <a:pPr marL="12700">
              <a:lnSpc>
                <a:spcPct val="100000"/>
              </a:lnSpc>
              <a:spcBef>
                <a:spcPts val="100"/>
              </a:spcBef>
            </a:pPr>
            <a:r>
              <a:rPr dirty="0" sz="3600" spc="-5" b="1">
                <a:solidFill>
                  <a:srgbClr val="0000FF"/>
                </a:solidFill>
                <a:latin typeface="Calibri"/>
                <a:cs typeface="Calibri"/>
              </a:rPr>
              <a:t>bang-bang</a:t>
            </a:r>
            <a:endParaRPr sz="3600">
              <a:latin typeface="Calibri"/>
              <a:cs typeface="Calibri"/>
            </a:endParaRPr>
          </a:p>
        </p:txBody>
      </p:sp>
      <p:pic>
        <p:nvPicPr>
          <p:cNvPr id="6" name="object 6"/>
          <p:cNvPicPr/>
          <p:nvPr/>
        </p:nvPicPr>
        <p:blipFill>
          <a:blip r:embed="rId3" cstate="print"/>
          <a:stretch>
            <a:fillRect/>
          </a:stretch>
        </p:blipFill>
        <p:spPr>
          <a:xfrm>
            <a:off x="5448262" y="1277061"/>
            <a:ext cx="4226488" cy="2165790"/>
          </a:xfrm>
          <a:prstGeom prst="rect">
            <a:avLst/>
          </a:prstGeom>
        </p:spPr>
      </p:pic>
      <p:sp>
        <p:nvSpPr>
          <p:cNvPr id="7" name="object 7"/>
          <p:cNvSpPr txBox="1"/>
          <p:nvPr/>
        </p:nvSpPr>
        <p:spPr>
          <a:xfrm>
            <a:off x="6990333" y="4550486"/>
            <a:ext cx="2768600" cy="1125220"/>
          </a:xfrm>
          <a:prstGeom prst="rect">
            <a:avLst/>
          </a:prstGeom>
        </p:spPr>
        <p:txBody>
          <a:bodyPr wrap="square" lIns="0" tIns="12700" rIns="0" bIns="0" rtlCol="0" vert="horz">
            <a:spAutoFit/>
          </a:bodyPr>
          <a:lstStyle/>
          <a:p>
            <a:pPr algn="ctr">
              <a:lnSpc>
                <a:spcPct val="100000"/>
              </a:lnSpc>
              <a:spcBef>
                <a:spcPts val="100"/>
              </a:spcBef>
            </a:pPr>
            <a:r>
              <a:rPr dirty="0" sz="3600" spc="-5" b="1">
                <a:solidFill>
                  <a:srgbClr val="0000FF"/>
                </a:solidFill>
                <a:latin typeface="等线"/>
                <a:cs typeface="等线"/>
              </a:rPr>
              <a:t>模型预测控制</a:t>
            </a:r>
            <a:endParaRPr sz="3600">
              <a:latin typeface="等线"/>
              <a:cs typeface="等线"/>
            </a:endParaRPr>
          </a:p>
          <a:p>
            <a:pPr algn="ctr" marL="3810">
              <a:lnSpc>
                <a:spcPct val="100000"/>
              </a:lnSpc>
              <a:spcBef>
                <a:spcPts val="15"/>
              </a:spcBef>
            </a:pPr>
            <a:r>
              <a:rPr dirty="0" sz="3600" b="1">
                <a:solidFill>
                  <a:srgbClr val="0000FF"/>
                </a:solidFill>
                <a:latin typeface="Calibri"/>
                <a:cs typeface="Calibri"/>
              </a:rPr>
              <a:t>(MPC)</a:t>
            </a:r>
            <a:endParaRPr sz="3600">
              <a:latin typeface="Calibri"/>
              <a:cs typeface="Calibri"/>
            </a:endParaRPr>
          </a:p>
        </p:txBody>
      </p:sp>
      <p:pic>
        <p:nvPicPr>
          <p:cNvPr id="8" name="object 8"/>
          <p:cNvPicPr/>
          <p:nvPr/>
        </p:nvPicPr>
        <p:blipFill>
          <a:blip r:embed="rId4" cstate="print"/>
          <a:stretch>
            <a:fillRect/>
          </a:stretch>
        </p:blipFill>
        <p:spPr>
          <a:xfrm>
            <a:off x="2167382" y="3875087"/>
            <a:ext cx="4369689" cy="2457450"/>
          </a:xfrm>
          <a:prstGeom prst="rect">
            <a:avLst/>
          </a:prstGeom>
        </p:spPr>
      </p:pic>
      <p:sp>
        <p:nvSpPr>
          <p:cNvPr id="9" name="object 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10" name="object 1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780413" y="170510"/>
            <a:ext cx="7553959"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2.6.4</a:t>
            </a:r>
            <a:r>
              <a:rPr dirty="0" spc="-35">
                <a:latin typeface="Tahoma"/>
                <a:cs typeface="Tahoma"/>
              </a:rPr>
              <a:t> </a:t>
            </a:r>
            <a:r>
              <a:rPr dirty="0" spc="-10"/>
              <a:t>能源系统分级递阶优化控制</a:t>
            </a:r>
          </a:p>
        </p:txBody>
      </p:sp>
      <p:sp>
        <p:nvSpPr>
          <p:cNvPr id="4" name="object 4"/>
          <p:cNvSpPr txBox="1"/>
          <p:nvPr/>
        </p:nvSpPr>
        <p:spPr>
          <a:xfrm>
            <a:off x="2000250" y="973023"/>
            <a:ext cx="1043940" cy="636270"/>
          </a:xfrm>
          <a:prstGeom prst="rect">
            <a:avLst/>
          </a:prstGeom>
        </p:spPr>
        <p:txBody>
          <a:bodyPr wrap="square" lIns="0" tIns="13335" rIns="0" bIns="0" rtlCol="0" vert="horz">
            <a:spAutoFit/>
          </a:bodyPr>
          <a:lstStyle/>
          <a:p>
            <a:pPr marL="12700">
              <a:lnSpc>
                <a:spcPct val="100000"/>
              </a:lnSpc>
              <a:spcBef>
                <a:spcPts val="105"/>
              </a:spcBef>
            </a:pPr>
            <a:r>
              <a:rPr dirty="0" sz="2000" b="1">
                <a:latin typeface="等线"/>
                <a:cs typeface="等线"/>
              </a:rPr>
              <a:t>全局优化</a:t>
            </a:r>
            <a:endParaRPr sz="2000">
              <a:latin typeface="等线"/>
              <a:cs typeface="等线"/>
            </a:endParaRPr>
          </a:p>
          <a:p>
            <a:pPr marL="12700">
              <a:lnSpc>
                <a:spcPct val="100000"/>
              </a:lnSpc>
            </a:pPr>
            <a:r>
              <a:rPr dirty="0" sz="2000" b="1">
                <a:latin typeface="等线"/>
                <a:cs typeface="等线"/>
              </a:rPr>
              <a:t>（日级）</a:t>
            </a:r>
            <a:endParaRPr sz="2000">
              <a:latin typeface="等线"/>
              <a:cs typeface="等线"/>
            </a:endParaRPr>
          </a:p>
        </p:txBody>
      </p:sp>
      <p:sp>
        <p:nvSpPr>
          <p:cNvPr id="5" name="object 5"/>
          <p:cNvSpPr txBox="1"/>
          <p:nvPr/>
        </p:nvSpPr>
        <p:spPr>
          <a:xfrm>
            <a:off x="1872233" y="2020316"/>
            <a:ext cx="1297940" cy="635635"/>
          </a:xfrm>
          <a:prstGeom prst="rect">
            <a:avLst/>
          </a:prstGeom>
        </p:spPr>
        <p:txBody>
          <a:bodyPr wrap="square" lIns="0" tIns="13335" rIns="0" bIns="0" rtlCol="0" vert="horz">
            <a:spAutoFit/>
          </a:bodyPr>
          <a:lstStyle/>
          <a:p>
            <a:pPr marL="140335">
              <a:lnSpc>
                <a:spcPct val="100000"/>
              </a:lnSpc>
              <a:spcBef>
                <a:spcPts val="105"/>
              </a:spcBef>
            </a:pPr>
            <a:r>
              <a:rPr dirty="0" sz="2000" b="1">
                <a:latin typeface="等线"/>
                <a:cs typeface="等线"/>
              </a:rPr>
              <a:t>局部优化</a:t>
            </a:r>
            <a:endParaRPr sz="2000">
              <a:latin typeface="等线"/>
              <a:cs typeface="等线"/>
            </a:endParaRPr>
          </a:p>
          <a:p>
            <a:pPr marL="12700">
              <a:lnSpc>
                <a:spcPct val="100000"/>
              </a:lnSpc>
            </a:pPr>
            <a:r>
              <a:rPr dirty="0" sz="2000" b="1">
                <a:latin typeface="等线"/>
                <a:cs typeface="等线"/>
              </a:rPr>
              <a:t>（小时级）</a:t>
            </a:r>
            <a:endParaRPr sz="2000">
              <a:latin typeface="等线"/>
              <a:cs typeface="等线"/>
            </a:endParaRPr>
          </a:p>
        </p:txBody>
      </p:sp>
      <p:sp>
        <p:nvSpPr>
          <p:cNvPr id="6" name="object 6"/>
          <p:cNvSpPr txBox="1"/>
          <p:nvPr/>
        </p:nvSpPr>
        <p:spPr>
          <a:xfrm>
            <a:off x="1702054" y="3569334"/>
            <a:ext cx="1809114" cy="635635"/>
          </a:xfrm>
          <a:prstGeom prst="rect">
            <a:avLst/>
          </a:prstGeom>
        </p:spPr>
        <p:txBody>
          <a:bodyPr wrap="square" lIns="0" tIns="13335" rIns="0" bIns="0" rtlCol="0" vert="horz">
            <a:spAutoFit/>
          </a:bodyPr>
          <a:lstStyle/>
          <a:p>
            <a:pPr algn="ctr">
              <a:lnSpc>
                <a:spcPct val="100000"/>
              </a:lnSpc>
              <a:spcBef>
                <a:spcPts val="105"/>
              </a:spcBef>
            </a:pPr>
            <a:r>
              <a:rPr dirty="0" sz="2000" b="1">
                <a:latin typeface="等线"/>
                <a:cs typeface="等线"/>
              </a:rPr>
              <a:t>多变量约束控制</a:t>
            </a:r>
            <a:endParaRPr sz="2000">
              <a:latin typeface="等线"/>
              <a:cs typeface="等线"/>
            </a:endParaRPr>
          </a:p>
          <a:p>
            <a:pPr algn="ctr">
              <a:lnSpc>
                <a:spcPct val="100000"/>
              </a:lnSpc>
            </a:pPr>
            <a:r>
              <a:rPr dirty="0" sz="2000" b="1">
                <a:latin typeface="等线"/>
                <a:cs typeface="等线"/>
              </a:rPr>
              <a:t>（分钟级）</a:t>
            </a:r>
            <a:endParaRPr sz="2000">
              <a:latin typeface="等线"/>
              <a:cs typeface="等线"/>
            </a:endParaRPr>
          </a:p>
        </p:txBody>
      </p:sp>
      <p:sp>
        <p:nvSpPr>
          <p:cNvPr id="7" name="object 7"/>
          <p:cNvSpPr txBox="1"/>
          <p:nvPr/>
        </p:nvSpPr>
        <p:spPr>
          <a:xfrm>
            <a:off x="2000250" y="5436514"/>
            <a:ext cx="1043940" cy="636270"/>
          </a:xfrm>
          <a:prstGeom prst="rect">
            <a:avLst/>
          </a:prstGeom>
        </p:spPr>
        <p:txBody>
          <a:bodyPr wrap="square" lIns="0" tIns="13335" rIns="0" bIns="0" rtlCol="0" vert="horz">
            <a:spAutoFit/>
          </a:bodyPr>
          <a:lstStyle/>
          <a:p>
            <a:pPr marL="12700">
              <a:lnSpc>
                <a:spcPct val="100000"/>
              </a:lnSpc>
              <a:spcBef>
                <a:spcPts val="105"/>
              </a:spcBef>
            </a:pPr>
            <a:r>
              <a:rPr dirty="0" sz="2000" b="1">
                <a:latin typeface="等线"/>
                <a:cs typeface="等线"/>
              </a:rPr>
              <a:t>底层控制</a:t>
            </a:r>
            <a:endParaRPr sz="2000">
              <a:latin typeface="等线"/>
              <a:cs typeface="等线"/>
            </a:endParaRPr>
          </a:p>
          <a:p>
            <a:pPr marL="12700">
              <a:lnSpc>
                <a:spcPct val="100000"/>
              </a:lnSpc>
            </a:pPr>
            <a:r>
              <a:rPr dirty="0" sz="2000" b="1">
                <a:latin typeface="等线"/>
                <a:cs typeface="等线"/>
              </a:rPr>
              <a:t>（秒级）</a:t>
            </a:r>
            <a:endParaRPr sz="2000">
              <a:latin typeface="等线"/>
              <a:cs typeface="等线"/>
            </a:endParaRPr>
          </a:p>
        </p:txBody>
      </p:sp>
      <p:grpSp>
        <p:nvGrpSpPr>
          <p:cNvPr id="8" name="object 8"/>
          <p:cNvGrpSpPr/>
          <p:nvPr/>
        </p:nvGrpSpPr>
        <p:grpSpPr>
          <a:xfrm>
            <a:off x="3768597" y="1022350"/>
            <a:ext cx="5961380" cy="514350"/>
            <a:chOff x="3768597" y="1022350"/>
            <a:chExt cx="5961380" cy="514350"/>
          </a:xfrm>
        </p:grpSpPr>
        <p:sp>
          <p:nvSpPr>
            <p:cNvPr id="9" name="object 9"/>
            <p:cNvSpPr/>
            <p:nvPr/>
          </p:nvSpPr>
          <p:spPr>
            <a:xfrm>
              <a:off x="3774947" y="1028700"/>
              <a:ext cx="5948680" cy="501650"/>
            </a:xfrm>
            <a:custGeom>
              <a:avLst/>
              <a:gdLst/>
              <a:ahLst/>
              <a:cxnLst/>
              <a:rect l="l" t="t" r="r" b="b"/>
              <a:pathLst>
                <a:path w="5948680" h="501650">
                  <a:moveTo>
                    <a:pt x="5864606" y="0"/>
                  </a:moveTo>
                  <a:lnTo>
                    <a:pt x="83565" y="0"/>
                  </a:lnTo>
                  <a:lnTo>
                    <a:pt x="51059" y="6574"/>
                  </a:lnTo>
                  <a:lnTo>
                    <a:pt x="24495" y="24495"/>
                  </a:lnTo>
                  <a:lnTo>
                    <a:pt x="6574" y="51059"/>
                  </a:lnTo>
                  <a:lnTo>
                    <a:pt x="0" y="83565"/>
                  </a:lnTo>
                  <a:lnTo>
                    <a:pt x="0" y="417829"/>
                  </a:lnTo>
                  <a:lnTo>
                    <a:pt x="6574" y="450336"/>
                  </a:lnTo>
                  <a:lnTo>
                    <a:pt x="24495" y="476900"/>
                  </a:lnTo>
                  <a:lnTo>
                    <a:pt x="51059" y="494821"/>
                  </a:lnTo>
                  <a:lnTo>
                    <a:pt x="83565" y="501396"/>
                  </a:lnTo>
                  <a:lnTo>
                    <a:pt x="5864606" y="501396"/>
                  </a:lnTo>
                  <a:lnTo>
                    <a:pt x="5897112" y="494821"/>
                  </a:lnTo>
                  <a:lnTo>
                    <a:pt x="5923676" y="476900"/>
                  </a:lnTo>
                  <a:lnTo>
                    <a:pt x="5941597" y="450336"/>
                  </a:lnTo>
                  <a:lnTo>
                    <a:pt x="5948172" y="417829"/>
                  </a:lnTo>
                  <a:lnTo>
                    <a:pt x="5948172" y="83565"/>
                  </a:lnTo>
                  <a:lnTo>
                    <a:pt x="5941597" y="51059"/>
                  </a:lnTo>
                  <a:lnTo>
                    <a:pt x="5923676" y="24495"/>
                  </a:lnTo>
                  <a:lnTo>
                    <a:pt x="5897112" y="6574"/>
                  </a:lnTo>
                  <a:lnTo>
                    <a:pt x="5864606" y="0"/>
                  </a:lnTo>
                  <a:close/>
                </a:path>
              </a:pathLst>
            </a:custGeom>
            <a:solidFill>
              <a:srgbClr val="001F5F"/>
            </a:solidFill>
          </p:spPr>
          <p:txBody>
            <a:bodyPr wrap="square" lIns="0" tIns="0" rIns="0" bIns="0" rtlCol="0"/>
            <a:lstStyle/>
            <a:p/>
          </p:txBody>
        </p:sp>
        <p:sp>
          <p:nvSpPr>
            <p:cNvPr id="10" name="object 10"/>
            <p:cNvSpPr/>
            <p:nvPr/>
          </p:nvSpPr>
          <p:spPr>
            <a:xfrm>
              <a:off x="3774947" y="1028700"/>
              <a:ext cx="5948680" cy="501650"/>
            </a:xfrm>
            <a:custGeom>
              <a:avLst/>
              <a:gdLst/>
              <a:ahLst/>
              <a:cxnLst/>
              <a:rect l="l" t="t" r="r" b="b"/>
              <a:pathLst>
                <a:path w="5948680" h="501650">
                  <a:moveTo>
                    <a:pt x="0" y="83565"/>
                  </a:moveTo>
                  <a:lnTo>
                    <a:pt x="6574" y="51059"/>
                  </a:lnTo>
                  <a:lnTo>
                    <a:pt x="24495" y="24495"/>
                  </a:lnTo>
                  <a:lnTo>
                    <a:pt x="51059" y="6574"/>
                  </a:lnTo>
                  <a:lnTo>
                    <a:pt x="83565" y="0"/>
                  </a:lnTo>
                  <a:lnTo>
                    <a:pt x="5864606" y="0"/>
                  </a:lnTo>
                  <a:lnTo>
                    <a:pt x="5897112" y="6574"/>
                  </a:lnTo>
                  <a:lnTo>
                    <a:pt x="5923676" y="24495"/>
                  </a:lnTo>
                  <a:lnTo>
                    <a:pt x="5941597" y="51059"/>
                  </a:lnTo>
                  <a:lnTo>
                    <a:pt x="5948172" y="83565"/>
                  </a:lnTo>
                  <a:lnTo>
                    <a:pt x="5948172" y="417829"/>
                  </a:lnTo>
                  <a:lnTo>
                    <a:pt x="5941597" y="450336"/>
                  </a:lnTo>
                  <a:lnTo>
                    <a:pt x="5923676" y="476900"/>
                  </a:lnTo>
                  <a:lnTo>
                    <a:pt x="5897112" y="494821"/>
                  </a:lnTo>
                  <a:lnTo>
                    <a:pt x="5864606" y="501396"/>
                  </a:lnTo>
                  <a:lnTo>
                    <a:pt x="83565" y="501396"/>
                  </a:lnTo>
                  <a:lnTo>
                    <a:pt x="51059" y="494821"/>
                  </a:lnTo>
                  <a:lnTo>
                    <a:pt x="24495" y="476900"/>
                  </a:lnTo>
                  <a:lnTo>
                    <a:pt x="6574" y="450336"/>
                  </a:lnTo>
                  <a:lnTo>
                    <a:pt x="0" y="417829"/>
                  </a:lnTo>
                  <a:lnTo>
                    <a:pt x="0" y="83565"/>
                  </a:lnTo>
                  <a:close/>
                </a:path>
              </a:pathLst>
            </a:custGeom>
            <a:ln w="12192">
              <a:solidFill>
                <a:srgbClr val="085091"/>
              </a:solidFill>
            </a:ln>
          </p:spPr>
          <p:txBody>
            <a:bodyPr wrap="square" lIns="0" tIns="0" rIns="0" bIns="0" rtlCol="0"/>
            <a:lstStyle/>
            <a:p/>
          </p:txBody>
        </p:sp>
      </p:grpSp>
      <p:sp>
        <p:nvSpPr>
          <p:cNvPr id="11" name="object 11"/>
          <p:cNvSpPr txBox="1"/>
          <p:nvPr/>
        </p:nvSpPr>
        <p:spPr>
          <a:xfrm>
            <a:off x="4838827" y="1114425"/>
            <a:ext cx="382206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FF00"/>
                </a:solidFill>
                <a:latin typeface="等线"/>
                <a:cs typeface="等线"/>
              </a:rPr>
              <a:t>全流程优化</a:t>
            </a:r>
            <a:r>
              <a:rPr dirty="0" sz="1800" spc="-5">
                <a:solidFill>
                  <a:srgbClr val="FFFF00"/>
                </a:solidFill>
                <a:latin typeface="等线"/>
                <a:cs typeface="等线"/>
              </a:rPr>
              <a:t>（</a:t>
            </a:r>
            <a:r>
              <a:rPr dirty="0" sz="1800" spc="-5">
                <a:solidFill>
                  <a:srgbClr val="FFFF00"/>
                </a:solidFill>
                <a:latin typeface="Calibri"/>
                <a:cs typeface="Calibri"/>
              </a:rPr>
              <a:t>Plant</a:t>
            </a:r>
            <a:r>
              <a:rPr dirty="0" sz="1800" spc="-15">
                <a:solidFill>
                  <a:srgbClr val="FFFF00"/>
                </a:solidFill>
                <a:latin typeface="Calibri"/>
                <a:cs typeface="Calibri"/>
              </a:rPr>
              <a:t> </a:t>
            </a:r>
            <a:r>
              <a:rPr dirty="0" sz="1800" spc="-5">
                <a:solidFill>
                  <a:srgbClr val="FFFF00"/>
                </a:solidFill>
                <a:latin typeface="Calibri"/>
                <a:cs typeface="Calibri"/>
              </a:rPr>
              <a:t>wide</a:t>
            </a:r>
            <a:r>
              <a:rPr dirty="0" sz="1800">
                <a:solidFill>
                  <a:srgbClr val="FFFF00"/>
                </a:solidFill>
                <a:latin typeface="Calibri"/>
                <a:cs typeface="Calibri"/>
              </a:rPr>
              <a:t> </a:t>
            </a:r>
            <a:r>
              <a:rPr dirty="0" sz="1800" spc="-10">
                <a:solidFill>
                  <a:srgbClr val="FFFF00"/>
                </a:solidFill>
                <a:latin typeface="Calibri"/>
                <a:cs typeface="Calibri"/>
              </a:rPr>
              <a:t>optimization</a:t>
            </a:r>
            <a:r>
              <a:rPr dirty="0" sz="1800" spc="-10">
                <a:solidFill>
                  <a:srgbClr val="FFFF00"/>
                </a:solidFill>
                <a:latin typeface="等线"/>
                <a:cs typeface="等线"/>
              </a:rPr>
              <a:t>）</a:t>
            </a:r>
            <a:endParaRPr sz="1800">
              <a:latin typeface="等线"/>
              <a:cs typeface="等线"/>
            </a:endParaRPr>
          </a:p>
        </p:txBody>
      </p:sp>
      <p:sp>
        <p:nvSpPr>
          <p:cNvPr id="12" name="object 12"/>
          <p:cNvSpPr txBox="1"/>
          <p:nvPr/>
        </p:nvSpPr>
        <p:spPr>
          <a:xfrm>
            <a:off x="6575806" y="2011426"/>
            <a:ext cx="207010" cy="330835"/>
          </a:xfrm>
          <a:prstGeom prst="rect">
            <a:avLst/>
          </a:prstGeom>
        </p:spPr>
        <p:txBody>
          <a:bodyPr wrap="square" lIns="0" tIns="13335" rIns="0" bIns="0" rtlCol="0" vert="horz">
            <a:spAutoFit/>
          </a:bodyPr>
          <a:lstStyle/>
          <a:p>
            <a:pPr marL="12700">
              <a:lnSpc>
                <a:spcPct val="100000"/>
              </a:lnSpc>
              <a:spcBef>
                <a:spcPts val="105"/>
              </a:spcBef>
            </a:pPr>
            <a:r>
              <a:rPr dirty="0" sz="2000" b="1">
                <a:latin typeface="Calibri"/>
                <a:cs typeface="Calibri"/>
              </a:rPr>
              <a:t>…</a:t>
            </a:r>
            <a:endParaRPr sz="2000">
              <a:latin typeface="Calibri"/>
              <a:cs typeface="Calibri"/>
            </a:endParaRPr>
          </a:p>
        </p:txBody>
      </p:sp>
      <p:grpSp>
        <p:nvGrpSpPr>
          <p:cNvPr id="13" name="object 13"/>
          <p:cNvGrpSpPr/>
          <p:nvPr/>
        </p:nvGrpSpPr>
        <p:grpSpPr>
          <a:xfrm>
            <a:off x="1604517" y="1445513"/>
            <a:ext cx="8727440" cy="3601085"/>
            <a:chOff x="1604517" y="1445513"/>
            <a:chExt cx="8727440" cy="3601085"/>
          </a:xfrm>
        </p:grpSpPr>
        <p:sp>
          <p:nvSpPr>
            <p:cNvPr id="14" name="object 14"/>
            <p:cNvSpPr/>
            <p:nvPr/>
          </p:nvSpPr>
          <p:spPr>
            <a:xfrm>
              <a:off x="1705355" y="1661159"/>
              <a:ext cx="8620760" cy="0"/>
            </a:xfrm>
            <a:custGeom>
              <a:avLst/>
              <a:gdLst/>
              <a:ahLst/>
              <a:cxnLst/>
              <a:rect l="l" t="t" r="r" b="b"/>
              <a:pathLst>
                <a:path w="8620760" h="0">
                  <a:moveTo>
                    <a:pt x="0" y="0"/>
                  </a:moveTo>
                  <a:lnTo>
                    <a:pt x="8620252" y="0"/>
                  </a:lnTo>
                </a:path>
              </a:pathLst>
            </a:custGeom>
            <a:ln w="12192">
              <a:solidFill>
                <a:srgbClr val="0E6EC5"/>
              </a:solidFill>
              <a:prstDash val="sysDashDot"/>
            </a:ln>
          </p:spPr>
          <p:txBody>
            <a:bodyPr wrap="square" lIns="0" tIns="0" rIns="0" bIns="0" rtlCol="0"/>
            <a:lstStyle/>
            <a:p/>
          </p:txBody>
        </p:sp>
        <p:sp>
          <p:nvSpPr>
            <p:cNvPr id="15" name="object 15"/>
            <p:cNvSpPr/>
            <p:nvPr/>
          </p:nvSpPr>
          <p:spPr>
            <a:xfrm>
              <a:off x="3771900" y="1445513"/>
              <a:ext cx="2066925" cy="1055370"/>
            </a:xfrm>
            <a:custGeom>
              <a:avLst/>
              <a:gdLst/>
              <a:ahLst/>
              <a:cxnLst/>
              <a:rect l="l" t="t" r="r" b="b"/>
              <a:pathLst>
                <a:path w="2066925" h="1055370">
                  <a:moveTo>
                    <a:pt x="1091184" y="425704"/>
                  </a:moveTo>
                  <a:lnTo>
                    <a:pt x="1053084" y="425704"/>
                  </a:lnTo>
                  <a:lnTo>
                    <a:pt x="1053084" y="0"/>
                  </a:lnTo>
                  <a:lnTo>
                    <a:pt x="1014984" y="0"/>
                  </a:lnTo>
                  <a:lnTo>
                    <a:pt x="1014984" y="425704"/>
                  </a:lnTo>
                  <a:lnTo>
                    <a:pt x="976884" y="425704"/>
                  </a:lnTo>
                  <a:lnTo>
                    <a:pt x="1034034" y="540004"/>
                  </a:lnTo>
                  <a:lnTo>
                    <a:pt x="1081659" y="444754"/>
                  </a:lnTo>
                  <a:lnTo>
                    <a:pt x="1091184" y="425704"/>
                  </a:lnTo>
                  <a:close/>
                </a:path>
                <a:path w="2066925" h="1055370">
                  <a:moveTo>
                    <a:pt x="2066544" y="637540"/>
                  </a:moveTo>
                  <a:lnTo>
                    <a:pt x="2059965" y="605040"/>
                  </a:lnTo>
                  <a:lnTo>
                    <a:pt x="2042045" y="578472"/>
                  </a:lnTo>
                  <a:lnTo>
                    <a:pt x="2015477" y="560552"/>
                  </a:lnTo>
                  <a:lnTo>
                    <a:pt x="1982978" y="553974"/>
                  </a:lnTo>
                  <a:lnTo>
                    <a:pt x="83566" y="553974"/>
                  </a:lnTo>
                  <a:lnTo>
                    <a:pt x="51054" y="560552"/>
                  </a:lnTo>
                  <a:lnTo>
                    <a:pt x="24485" y="578472"/>
                  </a:lnTo>
                  <a:lnTo>
                    <a:pt x="6565" y="605040"/>
                  </a:lnTo>
                  <a:lnTo>
                    <a:pt x="0" y="637540"/>
                  </a:lnTo>
                  <a:lnTo>
                    <a:pt x="0" y="971804"/>
                  </a:lnTo>
                  <a:lnTo>
                    <a:pt x="6565" y="1004316"/>
                  </a:lnTo>
                  <a:lnTo>
                    <a:pt x="24485" y="1030884"/>
                  </a:lnTo>
                  <a:lnTo>
                    <a:pt x="51054" y="1048804"/>
                  </a:lnTo>
                  <a:lnTo>
                    <a:pt x="83566" y="1055370"/>
                  </a:lnTo>
                  <a:lnTo>
                    <a:pt x="1982978" y="1055370"/>
                  </a:lnTo>
                  <a:lnTo>
                    <a:pt x="2015477" y="1048804"/>
                  </a:lnTo>
                  <a:lnTo>
                    <a:pt x="2042045" y="1030884"/>
                  </a:lnTo>
                  <a:lnTo>
                    <a:pt x="2059965" y="1004316"/>
                  </a:lnTo>
                  <a:lnTo>
                    <a:pt x="2066544" y="971804"/>
                  </a:lnTo>
                  <a:lnTo>
                    <a:pt x="2066544" y="637540"/>
                  </a:lnTo>
                  <a:close/>
                </a:path>
              </a:pathLst>
            </a:custGeom>
            <a:solidFill>
              <a:srgbClr val="0E6EC5"/>
            </a:solidFill>
          </p:spPr>
          <p:txBody>
            <a:bodyPr wrap="square" lIns="0" tIns="0" rIns="0" bIns="0" rtlCol="0"/>
            <a:lstStyle/>
            <a:p/>
          </p:txBody>
        </p:sp>
        <p:sp>
          <p:nvSpPr>
            <p:cNvPr id="16" name="object 16"/>
            <p:cNvSpPr/>
            <p:nvPr/>
          </p:nvSpPr>
          <p:spPr>
            <a:xfrm>
              <a:off x="3771900" y="1999487"/>
              <a:ext cx="2066925" cy="501650"/>
            </a:xfrm>
            <a:custGeom>
              <a:avLst/>
              <a:gdLst/>
              <a:ahLst/>
              <a:cxnLst/>
              <a:rect l="l" t="t" r="r" b="b"/>
              <a:pathLst>
                <a:path w="2066925" h="501650">
                  <a:moveTo>
                    <a:pt x="0" y="83565"/>
                  </a:moveTo>
                  <a:lnTo>
                    <a:pt x="6574" y="51059"/>
                  </a:lnTo>
                  <a:lnTo>
                    <a:pt x="24495" y="24495"/>
                  </a:lnTo>
                  <a:lnTo>
                    <a:pt x="51059" y="6574"/>
                  </a:lnTo>
                  <a:lnTo>
                    <a:pt x="83565" y="0"/>
                  </a:lnTo>
                  <a:lnTo>
                    <a:pt x="1982977" y="0"/>
                  </a:lnTo>
                  <a:lnTo>
                    <a:pt x="2015484" y="6574"/>
                  </a:lnTo>
                  <a:lnTo>
                    <a:pt x="2042048" y="24495"/>
                  </a:lnTo>
                  <a:lnTo>
                    <a:pt x="2059969" y="51059"/>
                  </a:lnTo>
                  <a:lnTo>
                    <a:pt x="2066544" y="83565"/>
                  </a:lnTo>
                  <a:lnTo>
                    <a:pt x="2066544" y="417829"/>
                  </a:lnTo>
                  <a:lnTo>
                    <a:pt x="2059969" y="450336"/>
                  </a:lnTo>
                  <a:lnTo>
                    <a:pt x="2042048" y="476900"/>
                  </a:lnTo>
                  <a:lnTo>
                    <a:pt x="2015484" y="494821"/>
                  </a:lnTo>
                  <a:lnTo>
                    <a:pt x="1982977" y="501396"/>
                  </a:lnTo>
                  <a:lnTo>
                    <a:pt x="83565" y="501396"/>
                  </a:lnTo>
                  <a:lnTo>
                    <a:pt x="51059" y="494821"/>
                  </a:lnTo>
                  <a:lnTo>
                    <a:pt x="24495" y="476900"/>
                  </a:lnTo>
                  <a:lnTo>
                    <a:pt x="6574" y="450336"/>
                  </a:lnTo>
                  <a:lnTo>
                    <a:pt x="0" y="417829"/>
                  </a:lnTo>
                  <a:lnTo>
                    <a:pt x="0" y="83565"/>
                  </a:lnTo>
                  <a:close/>
                </a:path>
              </a:pathLst>
            </a:custGeom>
            <a:ln w="12192">
              <a:solidFill>
                <a:srgbClr val="085091"/>
              </a:solidFill>
            </a:ln>
          </p:spPr>
          <p:txBody>
            <a:bodyPr wrap="square" lIns="0" tIns="0" rIns="0" bIns="0" rtlCol="0"/>
            <a:lstStyle/>
            <a:p/>
          </p:txBody>
        </p:sp>
        <p:sp>
          <p:nvSpPr>
            <p:cNvPr id="17" name="object 17"/>
            <p:cNvSpPr/>
            <p:nvPr/>
          </p:nvSpPr>
          <p:spPr>
            <a:xfrm>
              <a:off x="1610867" y="2855975"/>
              <a:ext cx="8638540" cy="2184400"/>
            </a:xfrm>
            <a:custGeom>
              <a:avLst/>
              <a:gdLst/>
              <a:ahLst/>
              <a:cxnLst/>
              <a:rect l="l" t="t" r="r" b="b"/>
              <a:pathLst>
                <a:path w="8638540" h="2184400">
                  <a:moveTo>
                    <a:pt x="0" y="0"/>
                  </a:moveTo>
                  <a:lnTo>
                    <a:pt x="8620252" y="0"/>
                  </a:lnTo>
                </a:path>
                <a:path w="8638540" h="2184400">
                  <a:moveTo>
                    <a:pt x="18287" y="2183892"/>
                  </a:moveTo>
                  <a:lnTo>
                    <a:pt x="8638540" y="2183892"/>
                  </a:lnTo>
                </a:path>
              </a:pathLst>
            </a:custGeom>
            <a:ln w="12192">
              <a:solidFill>
                <a:srgbClr val="0E6EC5"/>
              </a:solidFill>
              <a:prstDash val="sysDashDot"/>
            </a:ln>
          </p:spPr>
          <p:txBody>
            <a:bodyPr wrap="square" lIns="0" tIns="0" rIns="0" bIns="0" rtlCol="0"/>
            <a:lstStyle/>
            <a:p/>
          </p:txBody>
        </p:sp>
      </p:grpSp>
      <p:sp>
        <p:nvSpPr>
          <p:cNvPr id="18" name="object 18"/>
          <p:cNvSpPr txBox="1"/>
          <p:nvPr/>
        </p:nvSpPr>
        <p:spPr>
          <a:xfrm>
            <a:off x="6561581" y="5543803"/>
            <a:ext cx="20701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Calibri"/>
                <a:cs typeface="Calibri"/>
              </a:rPr>
              <a:t>…</a:t>
            </a:r>
            <a:endParaRPr sz="2000">
              <a:latin typeface="Calibri"/>
              <a:cs typeface="Calibri"/>
            </a:endParaRPr>
          </a:p>
        </p:txBody>
      </p:sp>
      <p:sp>
        <p:nvSpPr>
          <p:cNvPr id="19" name="object 19"/>
          <p:cNvSpPr txBox="1"/>
          <p:nvPr/>
        </p:nvSpPr>
        <p:spPr>
          <a:xfrm>
            <a:off x="6548119" y="3927094"/>
            <a:ext cx="207010" cy="330835"/>
          </a:xfrm>
          <a:prstGeom prst="rect">
            <a:avLst/>
          </a:prstGeom>
        </p:spPr>
        <p:txBody>
          <a:bodyPr wrap="square" lIns="0" tIns="12700" rIns="0" bIns="0" rtlCol="0" vert="horz">
            <a:spAutoFit/>
          </a:bodyPr>
          <a:lstStyle/>
          <a:p>
            <a:pPr marL="12700">
              <a:lnSpc>
                <a:spcPct val="100000"/>
              </a:lnSpc>
              <a:spcBef>
                <a:spcPts val="100"/>
              </a:spcBef>
            </a:pPr>
            <a:r>
              <a:rPr dirty="0" sz="2000" b="1">
                <a:latin typeface="Calibri"/>
                <a:cs typeface="Calibri"/>
              </a:rPr>
              <a:t>…</a:t>
            </a:r>
            <a:endParaRPr sz="2000">
              <a:latin typeface="Calibri"/>
              <a:cs typeface="Calibri"/>
            </a:endParaRPr>
          </a:p>
        </p:txBody>
      </p:sp>
      <p:sp>
        <p:nvSpPr>
          <p:cNvPr id="20" name="object 20"/>
          <p:cNvSpPr txBox="1"/>
          <p:nvPr/>
        </p:nvSpPr>
        <p:spPr>
          <a:xfrm>
            <a:off x="3918330" y="2085543"/>
            <a:ext cx="177546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FFFFFF"/>
                </a:solidFill>
                <a:latin typeface="等线"/>
                <a:cs typeface="等线"/>
              </a:rPr>
              <a:t>实时优化</a:t>
            </a:r>
            <a:r>
              <a:rPr dirty="0" sz="1800" spc="-20">
                <a:solidFill>
                  <a:srgbClr val="FFFFFF"/>
                </a:solidFill>
                <a:latin typeface="等线"/>
                <a:cs typeface="等线"/>
              </a:rPr>
              <a:t>（</a:t>
            </a:r>
            <a:r>
              <a:rPr dirty="0" sz="1800" spc="-20">
                <a:solidFill>
                  <a:srgbClr val="FFFFFF"/>
                </a:solidFill>
                <a:latin typeface="Calibri"/>
                <a:cs typeface="Calibri"/>
              </a:rPr>
              <a:t>RTO</a:t>
            </a:r>
            <a:r>
              <a:rPr dirty="0" sz="1800" spc="-20">
                <a:solidFill>
                  <a:srgbClr val="FFFFFF"/>
                </a:solidFill>
                <a:latin typeface="等线"/>
                <a:cs typeface="等线"/>
              </a:rPr>
              <a:t>）</a:t>
            </a:r>
            <a:endParaRPr sz="1800">
              <a:latin typeface="等线"/>
              <a:cs typeface="等线"/>
            </a:endParaRPr>
          </a:p>
        </p:txBody>
      </p:sp>
      <p:sp>
        <p:nvSpPr>
          <p:cNvPr id="21" name="object 21"/>
          <p:cNvSpPr/>
          <p:nvPr/>
        </p:nvSpPr>
        <p:spPr>
          <a:xfrm>
            <a:off x="3771900" y="5547359"/>
            <a:ext cx="2066925" cy="501650"/>
          </a:xfrm>
          <a:custGeom>
            <a:avLst/>
            <a:gdLst/>
            <a:ahLst/>
            <a:cxnLst/>
            <a:rect l="l" t="t" r="r" b="b"/>
            <a:pathLst>
              <a:path w="2066925" h="501650">
                <a:moveTo>
                  <a:pt x="1982977" y="0"/>
                </a:moveTo>
                <a:lnTo>
                  <a:pt x="83565" y="0"/>
                </a:lnTo>
                <a:lnTo>
                  <a:pt x="51059" y="6574"/>
                </a:lnTo>
                <a:lnTo>
                  <a:pt x="24495" y="24495"/>
                </a:lnTo>
                <a:lnTo>
                  <a:pt x="6574" y="51059"/>
                </a:lnTo>
                <a:lnTo>
                  <a:pt x="0" y="83565"/>
                </a:lnTo>
                <a:lnTo>
                  <a:pt x="0" y="417829"/>
                </a:lnTo>
                <a:lnTo>
                  <a:pt x="6574" y="450357"/>
                </a:lnTo>
                <a:lnTo>
                  <a:pt x="24495" y="476919"/>
                </a:lnTo>
                <a:lnTo>
                  <a:pt x="51059" y="494828"/>
                </a:lnTo>
                <a:lnTo>
                  <a:pt x="83565" y="501395"/>
                </a:lnTo>
                <a:lnTo>
                  <a:pt x="1982977" y="501395"/>
                </a:lnTo>
                <a:lnTo>
                  <a:pt x="2015484" y="494828"/>
                </a:lnTo>
                <a:lnTo>
                  <a:pt x="2042048" y="476919"/>
                </a:lnTo>
                <a:lnTo>
                  <a:pt x="2059969" y="450357"/>
                </a:lnTo>
                <a:lnTo>
                  <a:pt x="2066544" y="417829"/>
                </a:lnTo>
                <a:lnTo>
                  <a:pt x="2066544" y="83565"/>
                </a:lnTo>
                <a:lnTo>
                  <a:pt x="2059969" y="51059"/>
                </a:lnTo>
                <a:lnTo>
                  <a:pt x="2042048" y="24495"/>
                </a:lnTo>
                <a:lnTo>
                  <a:pt x="2015484" y="6574"/>
                </a:lnTo>
                <a:lnTo>
                  <a:pt x="1982977" y="0"/>
                </a:lnTo>
                <a:close/>
              </a:path>
            </a:pathLst>
          </a:custGeom>
          <a:solidFill>
            <a:srgbClr val="0E6EC5"/>
          </a:solidFill>
        </p:spPr>
        <p:txBody>
          <a:bodyPr wrap="square" lIns="0" tIns="0" rIns="0" bIns="0" rtlCol="0"/>
          <a:lstStyle/>
          <a:p/>
        </p:txBody>
      </p:sp>
      <p:sp>
        <p:nvSpPr>
          <p:cNvPr id="22" name="object 22"/>
          <p:cNvSpPr txBox="1"/>
          <p:nvPr/>
        </p:nvSpPr>
        <p:spPr>
          <a:xfrm>
            <a:off x="3810260" y="5496255"/>
            <a:ext cx="1990089" cy="574675"/>
          </a:xfrm>
          <a:prstGeom prst="rect">
            <a:avLst/>
          </a:prstGeom>
        </p:spPr>
        <p:txBody>
          <a:bodyPr wrap="square" lIns="0" tIns="12700" rIns="0" bIns="0" rtlCol="0" vert="horz">
            <a:spAutoFit/>
          </a:bodyPr>
          <a:lstStyle/>
          <a:p>
            <a:pPr algn="ctr" marL="1270">
              <a:lnSpc>
                <a:spcPct val="100000"/>
              </a:lnSpc>
              <a:spcBef>
                <a:spcPts val="100"/>
              </a:spcBef>
            </a:pPr>
            <a:r>
              <a:rPr dirty="0" sz="1800" spc="-5">
                <a:solidFill>
                  <a:srgbClr val="FFFFFF"/>
                </a:solidFill>
                <a:latin typeface="等线"/>
                <a:cs typeface="等线"/>
              </a:rPr>
              <a:t>分布式控制系统</a:t>
            </a:r>
            <a:endParaRPr sz="1800">
              <a:latin typeface="等线"/>
              <a:cs typeface="等线"/>
            </a:endParaRPr>
          </a:p>
          <a:p>
            <a:pPr algn="ctr">
              <a:lnSpc>
                <a:spcPct val="100000"/>
              </a:lnSpc>
              <a:spcBef>
                <a:spcPts val="5"/>
              </a:spcBef>
              <a:tabLst>
                <a:tab pos="569595" algn="l"/>
                <a:tab pos="1964055" algn="l"/>
              </a:tabLst>
            </a:pPr>
            <a:r>
              <a:rPr dirty="0" u="sng" sz="1800">
                <a:solidFill>
                  <a:srgbClr val="FFFFFF"/>
                </a:solidFill>
                <a:uFill>
                  <a:solidFill>
                    <a:srgbClr val="085091"/>
                  </a:solidFill>
                </a:uFill>
                <a:latin typeface="Times New Roman"/>
                <a:cs typeface="Times New Roman"/>
              </a:rPr>
              <a:t> 	</a:t>
            </a:r>
            <a:r>
              <a:rPr dirty="0" u="sng" sz="1800" spc="-5">
                <a:solidFill>
                  <a:srgbClr val="FFFFFF"/>
                </a:solidFill>
                <a:uFill>
                  <a:solidFill>
                    <a:srgbClr val="085091"/>
                  </a:solidFill>
                </a:uFill>
                <a:latin typeface="等线"/>
                <a:cs typeface="等线"/>
              </a:rPr>
              <a:t>（</a:t>
            </a:r>
            <a:r>
              <a:rPr dirty="0" u="sng" sz="1800" spc="-5">
                <a:solidFill>
                  <a:srgbClr val="FFFFFF"/>
                </a:solidFill>
                <a:uFill>
                  <a:solidFill>
                    <a:srgbClr val="085091"/>
                  </a:solidFill>
                </a:uFill>
                <a:latin typeface="Calibri"/>
                <a:cs typeface="Calibri"/>
              </a:rPr>
              <a:t>DCS</a:t>
            </a:r>
            <a:r>
              <a:rPr dirty="0" u="sng" sz="1800" spc="-5">
                <a:solidFill>
                  <a:srgbClr val="FFFFFF"/>
                </a:solidFill>
                <a:uFill>
                  <a:solidFill>
                    <a:srgbClr val="085091"/>
                  </a:solidFill>
                </a:uFill>
                <a:latin typeface="等线"/>
                <a:cs typeface="等线"/>
              </a:rPr>
              <a:t>）	</a:t>
            </a:r>
            <a:endParaRPr sz="1800">
              <a:latin typeface="等线"/>
              <a:cs typeface="等线"/>
            </a:endParaRPr>
          </a:p>
        </p:txBody>
      </p:sp>
      <p:grpSp>
        <p:nvGrpSpPr>
          <p:cNvPr id="23" name="object 23"/>
          <p:cNvGrpSpPr/>
          <p:nvPr/>
        </p:nvGrpSpPr>
        <p:grpSpPr>
          <a:xfrm>
            <a:off x="3739641" y="3070605"/>
            <a:ext cx="2131060" cy="1774825"/>
            <a:chOff x="3739641" y="3070605"/>
            <a:chExt cx="2131060" cy="1774825"/>
          </a:xfrm>
        </p:grpSpPr>
        <p:sp>
          <p:nvSpPr>
            <p:cNvPr id="24" name="object 24"/>
            <p:cNvSpPr/>
            <p:nvPr/>
          </p:nvSpPr>
          <p:spPr>
            <a:xfrm>
              <a:off x="3745991" y="3076955"/>
              <a:ext cx="2118360" cy="1762125"/>
            </a:xfrm>
            <a:custGeom>
              <a:avLst/>
              <a:gdLst/>
              <a:ahLst/>
              <a:cxnLst/>
              <a:rect l="l" t="t" r="r" b="b"/>
              <a:pathLst>
                <a:path w="2118360" h="1762125">
                  <a:moveTo>
                    <a:pt x="1959864" y="0"/>
                  </a:moveTo>
                  <a:lnTo>
                    <a:pt x="158496" y="0"/>
                  </a:lnTo>
                  <a:lnTo>
                    <a:pt x="108411" y="8083"/>
                  </a:lnTo>
                  <a:lnTo>
                    <a:pt x="64904" y="30589"/>
                  </a:lnTo>
                  <a:lnTo>
                    <a:pt x="30589" y="64904"/>
                  </a:lnTo>
                  <a:lnTo>
                    <a:pt x="8083" y="108411"/>
                  </a:lnTo>
                  <a:lnTo>
                    <a:pt x="0" y="158496"/>
                  </a:lnTo>
                  <a:lnTo>
                    <a:pt x="0" y="1603248"/>
                  </a:lnTo>
                  <a:lnTo>
                    <a:pt x="8083" y="1653332"/>
                  </a:lnTo>
                  <a:lnTo>
                    <a:pt x="30589" y="1696839"/>
                  </a:lnTo>
                  <a:lnTo>
                    <a:pt x="64904" y="1731154"/>
                  </a:lnTo>
                  <a:lnTo>
                    <a:pt x="108411" y="1753660"/>
                  </a:lnTo>
                  <a:lnTo>
                    <a:pt x="158496" y="1761744"/>
                  </a:lnTo>
                  <a:lnTo>
                    <a:pt x="1959864" y="1761744"/>
                  </a:lnTo>
                  <a:lnTo>
                    <a:pt x="2009948" y="1753660"/>
                  </a:lnTo>
                  <a:lnTo>
                    <a:pt x="2053455" y="1731154"/>
                  </a:lnTo>
                  <a:lnTo>
                    <a:pt x="2087770" y="1696839"/>
                  </a:lnTo>
                  <a:lnTo>
                    <a:pt x="2110276" y="1653332"/>
                  </a:lnTo>
                  <a:lnTo>
                    <a:pt x="2118360" y="1603248"/>
                  </a:lnTo>
                  <a:lnTo>
                    <a:pt x="2118360" y="158496"/>
                  </a:lnTo>
                  <a:lnTo>
                    <a:pt x="2110276" y="108411"/>
                  </a:lnTo>
                  <a:lnTo>
                    <a:pt x="2087770" y="64904"/>
                  </a:lnTo>
                  <a:lnTo>
                    <a:pt x="2053455" y="30589"/>
                  </a:lnTo>
                  <a:lnTo>
                    <a:pt x="2009948" y="8083"/>
                  </a:lnTo>
                  <a:lnTo>
                    <a:pt x="1959864" y="0"/>
                  </a:lnTo>
                  <a:close/>
                </a:path>
              </a:pathLst>
            </a:custGeom>
            <a:solidFill>
              <a:srgbClr val="FFC000"/>
            </a:solidFill>
          </p:spPr>
          <p:txBody>
            <a:bodyPr wrap="square" lIns="0" tIns="0" rIns="0" bIns="0" rtlCol="0"/>
            <a:lstStyle/>
            <a:p/>
          </p:txBody>
        </p:sp>
        <p:sp>
          <p:nvSpPr>
            <p:cNvPr id="25" name="object 25"/>
            <p:cNvSpPr/>
            <p:nvPr/>
          </p:nvSpPr>
          <p:spPr>
            <a:xfrm>
              <a:off x="3745991" y="3076955"/>
              <a:ext cx="2118360" cy="1762125"/>
            </a:xfrm>
            <a:custGeom>
              <a:avLst/>
              <a:gdLst/>
              <a:ahLst/>
              <a:cxnLst/>
              <a:rect l="l" t="t" r="r" b="b"/>
              <a:pathLst>
                <a:path w="2118360" h="1762125">
                  <a:moveTo>
                    <a:pt x="0" y="158496"/>
                  </a:moveTo>
                  <a:lnTo>
                    <a:pt x="8083" y="108411"/>
                  </a:lnTo>
                  <a:lnTo>
                    <a:pt x="30589" y="64904"/>
                  </a:lnTo>
                  <a:lnTo>
                    <a:pt x="64904" y="30589"/>
                  </a:lnTo>
                  <a:lnTo>
                    <a:pt x="108411" y="8083"/>
                  </a:lnTo>
                  <a:lnTo>
                    <a:pt x="158496" y="0"/>
                  </a:lnTo>
                  <a:lnTo>
                    <a:pt x="1959864" y="0"/>
                  </a:lnTo>
                  <a:lnTo>
                    <a:pt x="2009948" y="8083"/>
                  </a:lnTo>
                  <a:lnTo>
                    <a:pt x="2053455" y="30589"/>
                  </a:lnTo>
                  <a:lnTo>
                    <a:pt x="2087770" y="64904"/>
                  </a:lnTo>
                  <a:lnTo>
                    <a:pt x="2110276" y="108411"/>
                  </a:lnTo>
                  <a:lnTo>
                    <a:pt x="2118360" y="158496"/>
                  </a:lnTo>
                  <a:lnTo>
                    <a:pt x="2118360" y="1603248"/>
                  </a:lnTo>
                  <a:lnTo>
                    <a:pt x="2110276" y="1653332"/>
                  </a:lnTo>
                  <a:lnTo>
                    <a:pt x="2087770" y="1696839"/>
                  </a:lnTo>
                  <a:lnTo>
                    <a:pt x="2053455" y="1731154"/>
                  </a:lnTo>
                  <a:lnTo>
                    <a:pt x="2009948" y="1753660"/>
                  </a:lnTo>
                  <a:lnTo>
                    <a:pt x="1959864" y="1761744"/>
                  </a:lnTo>
                  <a:lnTo>
                    <a:pt x="158496" y="1761744"/>
                  </a:lnTo>
                  <a:lnTo>
                    <a:pt x="108411" y="1753660"/>
                  </a:lnTo>
                  <a:lnTo>
                    <a:pt x="64904" y="1731154"/>
                  </a:lnTo>
                  <a:lnTo>
                    <a:pt x="30589" y="1696839"/>
                  </a:lnTo>
                  <a:lnTo>
                    <a:pt x="8083" y="1653332"/>
                  </a:lnTo>
                  <a:lnTo>
                    <a:pt x="0" y="1603248"/>
                  </a:lnTo>
                  <a:lnTo>
                    <a:pt x="0" y="158496"/>
                  </a:lnTo>
                  <a:close/>
                </a:path>
              </a:pathLst>
            </a:custGeom>
            <a:ln w="12192">
              <a:solidFill>
                <a:srgbClr val="085091"/>
              </a:solidFill>
            </a:ln>
          </p:spPr>
          <p:txBody>
            <a:bodyPr wrap="square" lIns="0" tIns="0" rIns="0" bIns="0" rtlCol="0"/>
            <a:lstStyle/>
            <a:p/>
          </p:txBody>
        </p:sp>
      </p:grpSp>
      <p:graphicFrame>
        <p:nvGraphicFramePr>
          <p:cNvPr id="26" name="object 26"/>
          <p:cNvGraphicFramePr>
            <a:graphicFrameLocks noGrp="1"/>
          </p:cNvGraphicFramePr>
          <p:nvPr/>
        </p:nvGraphicFramePr>
        <p:xfrm>
          <a:off x="3842003" y="3174492"/>
          <a:ext cx="315595" cy="1637030"/>
        </p:xfrm>
        <a:graphic>
          <a:graphicData uri="http://schemas.openxmlformats.org/drawingml/2006/table">
            <a:tbl>
              <a:tblPr firstRow="1" bandRow="1">
                <a:tableStyleId>{2D5ABB26-0587-4C30-8999-92F81FD0307C}</a:tableStyleId>
              </a:tblPr>
              <a:tblGrid>
                <a:gridCol w="315595"/>
              </a:tblGrid>
              <a:tr h="288436">
                <a:tc>
                  <a:txBody>
                    <a:bodyPr/>
                    <a:lstStyle/>
                    <a:p>
                      <a:pPr marL="57150">
                        <a:lnSpc>
                          <a:spcPts val="1595"/>
                        </a:lnSpc>
                        <a:spcBef>
                          <a:spcPts val="575"/>
                        </a:spcBef>
                      </a:pPr>
                      <a:r>
                        <a:rPr dirty="0" sz="1400">
                          <a:solidFill>
                            <a:srgbClr val="FFFFFF"/>
                          </a:solidFill>
                          <a:latin typeface="等线"/>
                          <a:cs typeface="等线"/>
                        </a:rPr>
                        <a:t>双</a:t>
                      </a:r>
                      <a:endParaRPr sz="1400">
                        <a:latin typeface="等线"/>
                        <a:cs typeface="等线"/>
                      </a:endParaRPr>
                    </a:p>
                  </a:txBody>
                  <a:tcPr marL="0" marR="0" marB="0" marT="73025">
                    <a:solidFill>
                      <a:srgbClr val="0E6EC5"/>
                    </a:solidFill>
                  </a:tcPr>
                </a:tc>
              </a:tr>
              <a:tr h="178307">
                <a:tc>
                  <a:txBody>
                    <a:bodyPr/>
                    <a:lstStyle/>
                    <a:p>
                      <a:pPr marL="57150">
                        <a:lnSpc>
                          <a:spcPts val="1305"/>
                        </a:lnSpc>
                      </a:pPr>
                      <a:r>
                        <a:rPr dirty="0" sz="1400">
                          <a:solidFill>
                            <a:srgbClr val="FFFFFF"/>
                          </a:solidFill>
                          <a:latin typeface="等线"/>
                          <a:cs typeface="等线"/>
                        </a:rPr>
                        <a:t>层</a:t>
                      </a:r>
                      <a:endParaRPr sz="1400">
                        <a:latin typeface="等线"/>
                        <a:cs typeface="等线"/>
                      </a:endParaRPr>
                    </a:p>
                  </a:txBody>
                  <a:tcPr marL="0" marR="0" marB="0" marT="0">
                    <a:solidFill>
                      <a:srgbClr val="0E6EC5"/>
                    </a:solidFill>
                  </a:tcPr>
                </a:tc>
              </a:tr>
              <a:tr h="178307">
                <a:tc>
                  <a:txBody>
                    <a:bodyPr/>
                    <a:lstStyle/>
                    <a:p>
                      <a:pPr marL="57150">
                        <a:lnSpc>
                          <a:spcPts val="1305"/>
                        </a:lnSpc>
                      </a:pPr>
                      <a:r>
                        <a:rPr dirty="0" sz="1400">
                          <a:solidFill>
                            <a:srgbClr val="FFFFFF"/>
                          </a:solidFill>
                          <a:latin typeface="等线"/>
                          <a:cs typeface="等线"/>
                        </a:rPr>
                        <a:t>结</a:t>
                      </a:r>
                      <a:endParaRPr sz="1400">
                        <a:latin typeface="等线"/>
                        <a:cs typeface="等线"/>
                      </a:endParaRPr>
                    </a:p>
                  </a:txBody>
                  <a:tcPr marL="0" marR="0" marB="0" marT="0">
                    <a:solidFill>
                      <a:srgbClr val="0E6EC5"/>
                    </a:solidFill>
                  </a:tcPr>
                </a:tc>
              </a:tr>
              <a:tr h="178308">
                <a:tc>
                  <a:txBody>
                    <a:bodyPr/>
                    <a:lstStyle/>
                    <a:p>
                      <a:pPr marL="57150">
                        <a:lnSpc>
                          <a:spcPts val="1305"/>
                        </a:lnSpc>
                      </a:pPr>
                      <a:r>
                        <a:rPr dirty="0" sz="1400">
                          <a:solidFill>
                            <a:srgbClr val="FFFFFF"/>
                          </a:solidFill>
                          <a:latin typeface="等线"/>
                          <a:cs typeface="等线"/>
                        </a:rPr>
                        <a:t>构</a:t>
                      </a:r>
                      <a:endParaRPr sz="1400">
                        <a:latin typeface="等线"/>
                        <a:cs typeface="等线"/>
                      </a:endParaRPr>
                    </a:p>
                  </a:txBody>
                  <a:tcPr marL="0" marR="0" marB="0" marT="0">
                    <a:solidFill>
                      <a:srgbClr val="0E6EC5"/>
                    </a:solidFill>
                  </a:tcPr>
                </a:tc>
              </a:tr>
              <a:tr h="178307">
                <a:tc>
                  <a:txBody>
                    <a:bodyPr/>
                    <a:lstStyle/>
                    <a:p>
                      <a:pPr marL="57150">
                        <a:lnSpc>
                          <a:spcPts val="1305"/>
                        </a:lnSpc>
                      </a:pPr>
                      <a:r>
                        <a:rPr dirty="0" sz="1400">
                          <a:solidFill>
                            <a:srgbClr val="FFFFFF"/>
                          </a:solidFill>
                          <a:latin typeface="等线"/>
                          <a:cs typeface="等线"/>
                        </a:rPr>
                        <a:t>预</a:t>
                      </a:r>
                      <a:endParaRPr sz="1400">
                        <a:latin typeface="等线"/>
                        <a:cs typeface="等线"/>
                      </a:endParaRPr>
                    </a:p>
                  </a:txBody>
                  <a:tcPr marL="0" marR="0" marB="0" marT="0">
                    <a:solidFill>
                      <a:srgbClr val="0E6EC5"/>
                    </a:solidFill>
                  </a:tcPr>
                </a:tc>
              </a:tr>
              <a:tr h="178308">
                <a:tc>
                  <a:txBody>
                    <a:bodyPr/>
                    <a:lstStyle/>
                    <a:p>
                      <a:pPr marL="57150">
                        <a:lnSpc>
                          <a:spcPts val="1305"/>
                        </a:lnSpc>
                      </a:pPr>
                      <a:r>
                        <a:rPr dirty="0" sz="1400">
                          <a:solidFill>
                            <a:srgbClr val="FFFFFF"/>
                          </a:solidFill>
                          <a:latin typeface="等线"/>
                          <a:cs typeface="等线"/>
                        </a:rPr>
                        <a:t>测</a:t>
                      </a:r>
                      <a:endParaRPr sz="1400">
                        <a:latin typeface="等线"/>
                        <a:cs typeface="等线"/>
                      </a:endParaRPr>
                    </a:p>
                  </a:txBody>
                  <a:tcPr marL="0" marR="0" marB="0" marT="0">
                    <a:solidFill>
                      <a:srgbClr val="0E6EC5"/>
                    </a:solidFill>
                  </a:tcPr>
                </a:tc>
              </a:tr>
              <a:tr h="178307">
                <a:tc>
                  <a:txBody>
                    <a:bodyPr/>
                    <a:lstStyle/>
                    <a:p>
                      <a:pPr marL="57150">
                        <a:lnSpc>
                          <a:spcPts val="1305"/>
                        </a:lnSpc>
                      </a:pPr>
                      <a:r>
                        <a:rPr dirty="0" sz="1400">
                          <a:solidFill>
                            <a:srgbClr val="FFFFFF"/>
                          </a:solidFill>
                          <a:latin typeface="等线"/>
                          <a:cs typeface="等线"/>
                        </a:rPr>
                        <a:t>控</a:t>
                      </a:r>
                      <a:endParaRPr sz="1400">
                        <a:latin typeface="等线"/>
                        <a:cs typeface="等线"/>
                      </a:endParaRPr>
                    </a:p>
                  </a:txBody>
                  <a:tcPr marL="0" marR="0" marB="0" marT="0">
                    <a:solidFill>
                      <a:srgbClr val="0E6EC5"/>
                    </a:solidFill>
                  </a:tcPr>
                </a:tc>
              </a:tr>
              <a:tr h="278491">
                <a:tc>
                  <a:txBody>
                    <a:bodyPr/>
                    <a:lstStyle/>
                    <a:p>
                      <a:pPr marL="57150">
                        <a:lnSpc>
                          <a:spcPts val="1390"/>
                        </a:lnSpc>
                      </a:pPr>
                      <a:r>
                        <a:rPr dirty="0" sz="1400">
                          <a:solidFill>
                            <a:srgbClr val="FFFFFF"/>
                          </a:solidFill>
                          <a:latin typeface="等线"/>
                          <a:cs typeface="等线"/>
                        </a:rPr>
                        <a:t>制</a:t>
                      </a:r>
                      <a:endParaRPr sz="1400">
                        <a:latin typeface="等线"/>
                        <a:cs typeface="等线"/>
                      </a:endParaRPr>
                    </a:p>
                  </a:txBody>
                  <a:tcPr marL="0" marR="0" marB="0" marT="0">
                    <a:solidFill>
                      <a:srgbClr val="0E6EC5"/>
                    </a:solidFill>
                  </a:tcPr>
                </a:tc>
              </a:tr>
            </a:tbl>
          </a:graphicData>
        </a:graphic>
      </p:graphicFrame>
      <p:sp>
        <p:nvSpPr>
          <p:cNvPr id="27" name="object 27"/>
          <p:cNvSpPr txBox="1"/>
          <p:nvPr/>
        </p:nvSpPr>
        <p:spPr>
          <a:xfrm>
            <a:off x="4434840" y="3244595"/>
            <a:ext cx="762000" cy="558165"/>
          </a:xfrm>
          <a:prstGeom prst="rect">
            <a:avLst/>
          </a:prstGeom>
          <a:solidFill>
            <a:srgbClr val="0E6EC5"/>
          </a:solidFill>
          <a:ln w="12192">
            <a:solidFill>
              <a:srgbClr val="085091"/>
            </a:solidFill>
          </a:ln>
        </p:spPr>
        <p:txBody>
          <a:bodyPr wrap="square" lIns="0" tIns="53975" rIns="0" bIns="0" rtlCol="0" vert="horz">
            <a:spAutoFit/>
          </a:bodyPr>
          <a:lstStyle/>
          <a:p>
            <a:pPr marL="113030" marR="106680">
              <a:lnSpc>
                <a:spcPct val="100000"/>
              </a:lnSpc>
              <a:spcBef>
                <a:spcPts val="425"/>
              </a:spcBef>
            </a:pPr>
            <a:r>
              <a:rPr dirty="0" sz="1400">
                <a:solidFill>
                  <a:srgbClr val="FFFFFF"/>
                </a:solidFill>
                <a:latin typeface="等线"/>
                <a:cs typeface="等线"/>
              </a:rPr>
              <a:t>稳态目 标计算</a:t>
            </a:r>
            <a:endParaRPr sz="1400">
              <a:latin typeface="等线"/>
              <a:cs typeface="等线"/>
            </a:endParaRPr>
          </a:p>
        </p:txBody>
      </p:sp>
      <p:sp>
        <p:nvSpPr>
          <p:cNvPr id="28" name="object 28"/>
          <p:cNvSpPr txBox="1"/>
          <p:nvPr/>
        </p:nvSpPr>
        <p:spPr>
          <a:xfrm>
            <a:off x="4334255" y="4128515"/>
            <a:ext cx="929640" cy="455930"/>
          </a:xfrm>
          <a:prstGeom prst="rect">
            <a:avLst/>
          </a:prstGeom>
          <a:solidFill>
            <a:srgbClr val="0E6EC5"/>
          </a:solidFill>
          <a:ln w="12192">
            <a:solidFill>
              <a:srgbClr val="085091"/>
            </a:solidFill>
          </a:ln>
        </p:spPr>
        <p:txBody>
          <a:bodyPr wrap="square" lIns="0" tIns="110489" rIns="0" bIns="0" rtlCol="0" vert="horz">
            <a:spAutoFit/>
          </a:bodyPr>
          <a:lstStyle/>
          <a:p>
            <a:pPr marL="108585">
              <a:lnSpc>
                <a:spcPct val="100000"/>
              </a:lnSpc>
              <a:spcBef>
                <a:spcPts val="869"/>
              </a:spcBef>
            </a:pPr>
            <a:r>
              <a:rPr dirty="0" sz="1400">
                <a:solidFill>
                  <a:srgbClr val="FFFFFF"/>
                </a:solidFill>
                <a:latin typeface="等线"/>
                <a:cs typeface="等线"/>
              </a:rPr>
              <a:t>动态控制</a:t>
            </a:r>
            <a:endParaRPr sz="1400">
              <a:latin typeface="等线"/>
              <a:cs typeface="等线"/>
            </a:endParaRPr>
          </a:p>
        </p:txBody>
      </p:sp>
      <p:sp>
        <p:nvSpPr>
          <p:cNvPr id="29" name="object 29"/>
          <p:cNvSpPr txBox="1"/>
          <p:nvPr/>
        </p:nvSpPr>
        <p:spPr>
          <a:xfrm>
            <a:off x="5457444" y="3381755"/>
            <a:ext cx="329565" cy="1091565"/>
          </a:xfrm>
          <a:prstGeom prst="rect">
            <a:avLst/>
          </a:prstGeom>
          <a:solidFill>
            <a:srgbClr val="0E6EC5"/>
          </a:solidFill>
          <a:ln w="12192">
            <a:solidFill>
              <a:srgbClr val="085091"/>
            </a:solidFill>
          </a:ln>
        </p:spPr>
        <p:txBody>
          <a:bodyPr wrap="square" lIns="0" tIns="635" rIns="0" bIns="0" rtlCol="0" vert="horz">
            <a:spAutoFit/>
          </a:bodyPr>
          <a:lstStyle/>
          <a:p>
            <a:pPr>
              <a:lnSpc>
                <a:spcPct val="100000"/>
              </a:lnSpc>
              <a:spcBef>
                <a:spcPts val="5"/>
              </a:spcBef>
            </a:pPr>
            <a:endParaRPr sz="1300">
              <a:latin typeface="Times New Roman"/>
              <a:cs typeface="Times New Roman"/>
            </a:endParaRPr>
          </a:p>
          <a:p>
            <a:pPr algn="just" marL="64135" marR="78105">
              <a:lnSpc>
                <a:spcPts val="1400"/>
              </a:lnSpc>
            </a:pPr>
            <a:r>
              <a:rPr dirty="0" sz="1400">
                <a:solidFill>
                  <a:srgbClr val="FFFFFF"/>
                </a:solidFill>
                <a:latin typeface="等线"/>
                <a:cs typeface="等线"/>
              </a:rPr>
              <a:t>预 测 模 块</a:t>
            </a:r>
            <a:endParaRPr sz="1400">
              <a:latin typeface="等线"/>
              <a:cs typeface="等线"/>
            </a:endParaRPr>
          </a:p>
        </p:txBody>
      </p:sp>
      <p:grpSp>
        <p:nvGrpSpPr>
          <p:cNvPr id="30" name="object 30"/>
          <p:cNvGrpSpPr/>
          <p:nvPr/>
        </p:nvGrpSpPr>
        <p:grpSpPr>
          <a:xfrm>
            <a:off x="4520184" y="1996185"/>
            <a:ext cx="5168265" cy="3486150"/>
            <a:chOff x="4520184" y="1996185"/>
            <a:chExt cx="5168265" cy="3486150"/>
          </a:xfrm>
        </p:grpSpPr>
        <p:sp>
          <p:nvSpPr>
            <p:cNvPr id="31" name="object 31"/>
            <p:cNvSpPr/>
            <p:nvPr/>
          </p:nvSpPr>
          <p:spPr>
            <a:xfrm>
              <a:off x="4520184" y="2542793"/>
              <a:ext cx="635635" cy="2939415"/>
            </a:xfrm>
            <a:custGeom>
              <a:avLst/>
              <a:gdLst/>
              <a:ahLst/>
              <a:cxnLst/>
              <a:rect l="l" t="t" r="r" b="b"/>
              <a:pathLst>
                <a:path w="635635" h="2939415">
                  <a:moveTo>
                    <a:pt x="114300" y="2824861"/>
                  </a:moveTo>
                  <a:lnTo>
                    <a:pt x="76200" y="2824861"/>
                  </a:lnTo>
                  <a:lnTo>
                    <a:pt x="76200" y="2327148"/>
                  </a:lnTo>
                  <a:lnTo>
                    <a:pt x="38100" y="2327148"/>
                  </a:lnTo>
                  <a:lnTo>
                    <a:pt x="38100" y="2824861"/>
                  </a:lnTo>
                  <a:lnTo>
                    <a:pt x="0" y="2824861"/>
                  </a:lnTo>
                  <a:lnTo>
                    <a:pt x="57150" y="2939161"/>
                  </a:lnTo>
                  <a:lnTo>
                    <a:pt x="104775" y="2843911"/>
                  </a:lnTo>
                  <a:lnTo>
                    <a:pt x="114300" y="2824861"/>
                  </a:lnTo>
                  <a:close/>
                </a:path>
                <a:path w="635635" h="2939415">
                  <a:moveTo>
                    <a:pt x="342900" y="389636"/>
                  </a:moveTo>
                  <a:lnTo>
                    <a:pt x="304800" y="389636"/>
                  </a:lnTo>
                  <a:lnTo>
                    <a:pt x="304800" y="0"/>
                  </a:lnTo>
                  <a:lnTo>
                    <a:pt x="266700" y="0"/>
                  </a:lnTo>
                  <a:lnTo>
                    <a:pt x="266700" y="389636"/>
                  </a:lnTo>
                  <a:lnTo>
                    <a:pt x="228600" y="389636"/>
                  </a:lnTo>
                  <a:lnTo>
                    <a:pt x="285750" y="503936"/>
                  </a:lnTo>
                  <a:lnTo>
                    <a:pt x="333375" y="408686"/>
                  </a:lnTo>
                  <a:lnTo>
                    <a:pt x="342900" y="389636"/>
                  </a:lnTo>
                  <a:close/>
                </a:path>
                <a:path w="635635" h="2939415">
                  <a:moveTo>
                    <a:pt x="635508" y="2430780"/>
                  </a:moveTo>
                  <a:lnTo>
                    <a:pt x="625983" y="2411730"/>
                  </a:lnTo>
                  <a:lnTo>
                    <a:pt x="578358" y="2316480"/>
                  </a:lnTo>
                  <a:lnTo>
                    <a:pt x="521208" y="2430780"/>
                  </a:lnTo>
                  <a:lnTo>
                    <a:pt x="559308" y="2430780"/>
                  </a:lnTo>
                  <a:lnTo>
                    <a:pt x="559308" y="2928493"/>
                  </a:lnTo>
                  <a:lnTo>
                    <a:pt x="597408" y="2928493"/>
                  </a:lnTo>
                  <a:lnTo>
                    <a:pt x="597408" y="2430780"/>
                  </a:lnTo>
                  <a:lnTo>
                    <a:pt x="635508" y="2430780"/>
                  </a:lnTo>
                  <a:close/>
                </a:path>
              </a:pathLst>
            </a:custGeom>
            <a:solidFill>
              <a:srgbClr val="0E6EC5"/>
            </a:solidFill>
          </p:spPr>
          <p:txBody>
            <a:bodyPr wrap="square" lIns="0" tIns="0" rIns="0" bIns="0" rtlCol="0"/>
            <a:lstStyle/>
            <a:p/>
          </p:txBody>
        </p:sp>
        <p:sp>
          <p:nvSpPr>
            <p:cNvPr id="32" name="object 32"/>
            <p:cNvSpPr/>
            <p:nvPr/>
          </p:nvSpPr>
          <p:spPr>
            <a:xfrm>
              <a:off x="4759452" y="3790950"/>
              <a:ext cx="114300" cy="324485"/>
            </a:xfrm>
            <a:custGeom>
              <a:avLst/>
              <a:gdLst/>
              <a:ahLst/>
              <a:cxnLst/>
              <a:rect l="l" t="t" r="r" b="b"/>
              <a:pathLst>
                <a:path w="114300" h="324485">
                  <a:moveTo>
                    <a:pt x="38100" y="209676"/>
                  </a:moveTo>
                  <a:lnTo>
                    <a:pt x="0" y="209676"/>
                  </a:lnTo>
                  <a:lnTo>
                    <a:pt x="57150" y="323976"/>
                  </a:lnTo>
                  <a:lnTo>
                    <a:pt x="104775" y="228726"/>
                  </a:lnTo>
                  <a:lnTo>
                    <a:pt x="38100" y="228726"/>
                  </a:lnTo>
                  <a:lnTo>
                    <a:pt x="38100" y="209676"/>
                  </a:lnTo>
                  <a:close/>
                </a:path>
                <a:path w="114300" h="324485">
                  <a:moveTo>
                    <a:pt x="76200" y="0"/>
                  </a:moveTo>
                  <a:lnTo>
                    <a:pt x="38100" y="0"/>
                  </a:lnTo>
                  <a:lnTo>
                    <a:pt x="38100" y="228726"/>
                  </a:lnTo>
                  <a:lnTo>
                    <a:pt x="76200" y="228726"/>
                  </a:lnTo>
                  <a:lnTo>
                    <a:pt x="76200" y="0"/>
                  </a:lnTo>
                  <a:close/>
                </a:path>
                <a:path w="114300" h="324485">
                  <a:moveTo>
                    <a:pt x="114300" y="209676"/>
                  </a:moveTo>
                  <a:lnTo>
                    <a:pt x="76200" y="209676"/>
                  </a:lnTo>
                  <a:lnTo>
                    <a:pt x="76200" y="228726"/>
                  </a:lnTo>
                  <a:lnTo>
                    <a:pt x="104775" y="228726"/>
                  </a:lnTo>
                  <a:lnTo>
                    <a:pt x="114300" y="209676"/>
                  </a:lnTo>
                  <a:close/>
                </a:path>
              </a:pathLst>
            </a:custGeom>
            <a:solidFill>
              <a:srgbClr val="009DD9"/>
            </a:solidFill>
          </p:spPr>
          <p:txBody>
            <a:bodyPr wrap="square" lIns="0" tIns="0" rIns="0" bIns="0" rtlCol="0"/>
            <a:lstStyle/>
            <a:p/>
          </p:txBody>
        </p:sp>
        <p:pic>
          <p:nvPicPr>
            <p:cNvPr id="33" name="object 33"/>
            <p:cNvPicPr/>
            <p:nvPr/>
          </p:nvPicPr>
          <p:blipFill>
            <a:blip r:embed="rId2" cstate="print"/>
            <a:stretch>
              <a:fillRect/>
            </a:stretch>
          </p:blipFill>
          <p:spPr>
            <a:xfrm>
              <a:off x="5199126" y="3520439"/>
              <a:ext cx="216026" cy="114300"/>
            </a:xfrm>
            <a:prstGeom prst="rect">
              <a:avLst/>
            </a:prstGeom>
          </p:spPr>
        </p:pic>
        <p:pic>
          <p:nvPicPr>
            <p:cNvPr id="34" name="object 34"/>
            <p:cNvPicPr/>
            <p:nvPr/>
          </p:nvPicPr>
          <p:blipFill>
            <a:blip r:embed="rId3" cstate="print"/>
            <a:stretch>
              <a:fillRect/>
            </a:stretch>
          </p:blipFill>
          <p:spPr>
            <a:xfrm>
              <a:off x="5252466" y="4235195"/>
              <a:ext cx="179959" cy="114300"/>
            </a:xfrm>
            <a:prstGeom prst="rect">
              <a:avLst/>
            </a:prstGeom>
          </p:spPr>
        </p:pic>
        <p:sp>
          <p:nvSpPr>
            <p:cNvPr id="35" name="object 35"/>
            <p:cNvSpPr/>
            <p:nvPr/>
          </p:nvSpPr>
          <p:spPr>
            <a:xfrm>
              <a:off x="7615428" y="2002535"/>
              <a:ext cx="2066925" cy="501650"/>
            </a:xfrm>
            <a:custGeom>
              <a:avLst/>
              <a:gdLst/>
              <a:ahLst/>
              <a:cxnLst/>
              <a:rect l="l" t="t" r="r" b="b"/>
              <a:pathLst>
                <a:path w="2066925" h="501650">
                  <a:moveTo>
                    <a:pt x="1982977" y="0"/>
                  </a:moveTo>
                  <a:lnTo>
                    <a:pt x="83566" y="0"/>
                  </a:lnTo>
                  <a:lnTo>
                    <a:pt x="51059" y="6574"/>
                  </a:lnTo>
                  <a:lnTo>
                    <a:pt x="24495" y="24495"/>
                  </a:lnTo>
                  <a:lnTo>
                    <a:pt x="6574" y="51059"/>
                  </a:lnTo>
                  <a:lnTo>
                    <a:pt x="0" y="83565"/>
                  </a:lnTo>
                  <a:lnTo>
                    <a:pt x="0" y="417829"/>
                  </a:lnTo>
                  <a:lnTo>
                    <a:pt x="6574" y="450336"/>
                  </a:lnTo>
                  <a:lnTo>
                    <a:pt x="24495" y="476900"/>
                  </a:lnTo>
                  <a:lnTo>
                    <a:pt x="51059" y="494821"/>
                  </a:lnTo>
                  <a:lnTo>
                    <a:pt x="83566" y="501396"/>
                  </a:lnTo>
                  <a:lnTo>
                    <a:pt x="1982977" y="501396"/>
                  </a:lnTo>
                  <a:lnTo>
                    <a:pt x="2015484" y="494821"/>
                  </a:lnTo>
                  <a:lnTo>
                    <a:pt x="2042048" y="476900"/>
                  </a:lnTo>
                  <a:lnTo>
                    <a:pt x="2059969" y="450336"/>
                  </a:lnTo>
                  <a:lnTo>
                    <a:pt x="2066544" y="417829"/>
                  </a:lnTo>
                  <a:lnTo>
                    <a:pt x="2066544" y="83565"/>
                  </a:lnTo>
                  <a:lnTo>
                    <a:pt x="2059969" y="51059"/>
                  </a:lnTo>
                  <a:lnTo>
                    <a:pt x="2042048" y="24495"/>
                  </a:lnTo>
                  <a:lnTo>
                    <a:pt x="2015484" y="6574"/>
                  </a:lnTo>
                  <a:lnTo>
                    <a:pt x="1982977" y="0"/>
                  </a:lnTo>
                  <a:close/>
                </a:path>
              </a:pathLst>
            </a:custGeom>
            <a:solidFill>
              <a:srgbClr val="0E6EC5"/>
            </a:solidFill>
          </p:spPr>
          <p:txBody>
            <a:bodyPr wrap="square" lIns="0" tIns="0" rIns="0" bIns="0" rtlCol="0"/>
            <a:lstStyle/>
            <a:p/>
          </p:txBody>
        </p:sp>
        <p:sp>
          <p:nvSpPr>
            <p:cNvPr id="36" name="object 36"/>
            <p:cNvSpPr/>
            <p:nvPr/>
          </p:nvSpPr>
          <p:spPr>
            <a:xfrm>
              <a:off x="7615428" y="2002535"/>
              <a:ext cx="2066925" cy="501650"/>
            </a:xfrm>
            <a:custGeom>
              <a:avLst/>
              <a:gdLst/>
              <a:ahLst/>
              <a:cxnLst/>
              <a:rect l="l" t="t" r="r" b="b"/>
              <a:pathLst>
                <a:path w="2066925" h="501650">
                  <a:moveTo>
                    <a:pt x="0" y="83565"/>
                  </a:moveTo>
                  <a:lnTo>
                    <a:pt x="6574" y="51059"/>
                  </a:lnTo>
                  <a:lnTo>
                    <a:pt x="24495" y="24495"/>
                  </a:lnTo>
                  <a:lnTo>
                    <a:pt x="51059" y="6574"/>
                  </a:lnTo>
                  <a:lnTo>
                    <a:pt x="83566" y="0"/>
                  </a:lnTo>
                  <a:lnTo>
                    <a:pt x="1982977" y="0"/>
                  </a:lnTo>
                  <a:lnTo>
                    <a:pt x="2015484" y="6574"/>
                  </a:lnTo>
                  <a:lnTo>
                    <a:pt x="2042048" y="24495"/>
                  </a:lnTo>
                  <a:lnTo>
                    <a:pt x="2059969" y="51059"/>
                  </a:lnTo>
                  <a:lnTo>
                    <a:pt x="2066544" y="83565"/>
                  </a:lnTo>
                  <a:lnTo>
                    <a:pt x="2066544" y="417829"/>
                  </a:lnTo>
                  <a:lnTo>
                    <a:pt x="2059969" y="450336"/>
                  </a:lnTo>
                  <a:lnTo>
                    <a:pt x="2042048" y="476900"/>
                  </a:lnTo>
                  <a:lnTo>
                    <a:pt x="2015484" y="494821"/>
                  </a:lnTo>
                  <a:lnTo>
                    <a:pt x="1982977" y="501396"/>
                  </a:lnTo>
                  <a:lnTo>
                    <a:pt x="83566" y="501396"/>
                  </a:lnTo>
                  <a:lnTo>
                    <a:pt x="51059" y="494821"/>
                  </a:lnTo>
                  <a:lnTo>
                    <a:pt x="24495" y="476900"/>
                  </a:lnTo>
                  <a:lnTo>
                    <a:pt x="6574" y="450336"/>
                  </a:lnTo>
                  <a:lnTo>
                    <a:pt x="0" y="417829"/>
                  </a:lnTo>
                  <a:lnTo>
                    <a:pt x="0" y="83565"/>
                  </a:lnTo>
                  <a:close/>
                </a:path>
              </a:pathLst>
            </a:custGeom>
            <a:ln w="12192">
              <a:solidFill>
                <a:srgbClr val="085091"/>
              </a:solidFill>
            </a:ln>
          </p:spPr>
          <p:txBody>
            <a:bodyPr wrap="square" lIns="0" tIns="0" rIns="0" bIns="0" rtlCol="0"/>
            <a:lstStyle/>
            <a:p/>
          </p:txBody>
        </p:sp>
      </p:grpSp>
      <p:sp>
        <p:nvSpPr>
          <p:cNvPr id="37" name="object 37"/>
          <p:cNvSpPr txBox="1"/>
          <p:nvPr/>
        </p:nvSpPr>
        <p:spPr>
          <a:xfrm>
            <a:off x="4413250" y="6326530"/>
            <a:ext cx="59880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等线"/>
                <a:cs typeface="等线"/>
              </a:rPr>
              <a:t>单元</a:t>
            </a:r>
            <a:r>
              <a:rPr dirty="0" sz="1800">
                <a:latin typeface="Calibri"/>
                <a:cs typeface="Calibri"/>
              </a:rPr>
              <a:t>1</a:t>
            </a:r>
            <a:endParaRPr sz="1800">
              <a:latin typeface="Calibri"/>
              <a:cs typeface="Calibri"/>
            </a:endParaRPr>
          </a:p>
        </p:txBody>
      </p:sp>
      <p:sp>
        <p:nvSpPr>
          <p:cNvPr id="38" name="object 38"/>
          <p:cNvSpPr txBox="1"/>
          <p:nvPr/>
        </p:nvSpPr>
        <p:spPr>
          <a:xfrm>
            <a:off x="6394830" y="6306108"/>
            <a:ext cx="53530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等线"/>
                <a:cs typeface="等线"/>
              </a:rPr>
              <a:t>单元</a:t>
            </a:r>
            <a:r>
              <a:rPr dirty="0" sz="1800">
                <a:latin typeface="Calibri"/>
                <a:cs typeface="Calibri"/>
              </a:rPr>
              <a:t>i</a:t>
            </a:r>
            <a:endParaRPr sz="1800">
              <a:latin typeface="Calibri"/>
              <a:cs typeface="Calibri"/>
            </a:endParaRPr>
          </a:p>
        </p:txBody>
      </p:sp>
      <p:sp>
        <p:nvSpPr>
          <p:cNvPr id="39" name="object 39"/>
          <p:cNvSpPr txBox="1"/>
          <p:nvPr/>
        </p:nvSpPr>
        <p:spPr>
          <a:xfrm>
            <a:off x="8466201" y="6253378"/>
            <a:ext cx="603250"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等线"/>
                <a:cs typeface="等线"/>
              </a:rPr>
              <a:t>单元</a:t>
            </a:r>
            <a:r>
              <a:rPr dirty="0" sz="1800">
                <a:latin typeface="Calibri"/>
                <a:cs typeface="Calibri"/>
              </a:rPr>
              <a:t>n</a:t>
            </a:r>
            <a:endParaRPr sz="1800">
              <a:latin typeface="Calibri"/>
              <a:cs typeface="Calibri"/>
            </a:endParaRPr>
          </a:p>
        </p:txBody>
      </p:sp>
      <p:sp>
        <p:nvSpPr>
          <p:cNvPr id="40" name="object 40"/>
          <p:cNvSpPr txBox="1"/>
          <p:nvPr/>
        </p:nvSpPr>
        <p:spPr>
          <a:xfrm>
            <a:off x="7762113" y="2088260"/>
            <a:ext cx="177546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FFFFFF"/>
                </a:solidFill>
                <a:latin typeface="等线"/>
                <a:cs typeface="等线"/>
              </a:rPr>
              <a:t>实时优化（</a:t>
            </a:r>
            <a:r>
              <a:rPr dirty="0" sz="1800" spc="-20">
                <a:solidFill>
                  <a:srgbClr val="FFFFFF"/>
                </a:solidFill>
                <a:latin typeface="Calibri"/>
                <a:cs typeface="Calibri"/>
              </a:rPr>
              <a:t>R</a:t>
            </a:r>
            <a:r>
              <a:rPr dirty="0" sz="1800" spc="-50">
                <a:solidFill>
                  <a:srgbClr val="FFFFFF"/>
                </a:solidFill>
                <a:latin typeface="Calibri"/>
                <a:cs typeface="Calibri"/>
              </a:rPr>
              <a:t>T</a:t>
            </a:r>
            <a:r>
              <a:rPr dirty="0" sz="1800" spc="-5">
                <a:solidFill>
                  <a:srgbClr val="FFFFFF"/>
                </a:solidFill>
                <a:latin typeface="Calibri"/>
                <a:cs typeface="Calibri"/>
              </a:rPr>
              <a:t>O</a:t>
            </a:r>
            <a:r>
              <a:rPr dirty="0" sz="1800">
                <a:solidFill>
                  <a:srgbClr val="FFFFFF"/>
                </a:solidFill>
                <a:latin typeface="等线"/>
                <a:cs typeface="等线"/>
              </a:rPr>
              <a:t>）</a:t>
            </a:r>
            <a:endParaRPr sz="1800">
              <a:latin typeface="等线"/>
              <a:cs typeface="等线"/>
            </a:endParaRPr>
          </a:p>
        </p:txBody>
      </p:sp>
      <p:sp>
        <p:nvSpPr>
          <p:cNvPr id="41" name="object 41"/>
          <p:cNvSpPr/>
          <p:nvPr/>
        </p:nvSpPr>
        <p:spPr>
          <a:xfrm>
            <a:off x="7615428" y="5548884"/>
            <a:ext cx="2066925" cy="501650"/>
          </a:xfrm>
          <a:custGeom>
            <a:avLst/>
            <a:gdLst/>
            <a:ahLst/>
            <a:cxnLst/>
            <a:rect l="l" t="t" r="r" b="b"/>
            <a:pathLst>
              <a:path w="2066925" h="501650">
                <a:moveTo>
                  <a:pt x="1982977" y="0"/>
                </a:moveTo>
                <a:lnTo>
                  <a:pt x="83566" y="0"/>
                </a:lnTo>
                <a:lnTo>
                  <a:pt x="51059" y="6574"/>
                </a:lnTo>
                <a:lnTo>
                  <a:pt x="24495" y="24495"/>
                </a:lnTo>
                <a:lnTo>
                  <a:pt x="6574" y="51059"/>
                </a:lnTo>
                <a:lnTo>
                  <a:pt x="0" y="83565"/>
                </a:lnTo>
                <a:lnTo>
                  <a:pt x="0" y="417829"/>
                </a:lnTo>
                <a:lnTo>
                  <a:pt x="6574" y="450357"/>
                </a:lnTo>
                <a:lnTo>
                  <a:pt x="24495" y="476919"/>
                </a:lnTo>
                <a:lnTo>
                  <a:pt x="51059" y="494828"/>
                </a:lnTo>
                <a:lnTo>
                  <a:pt x="83566" y="501395"/>
                </a:lnTo>
                <a:lnTo>
                  <a:pt x="1982977" y="501395"/>
                </a:lnTo>
                <a:lnTo>
                  <a:pt x="2015484" y="494828"/>
                </a:lnTo>
                <a:lnTo>
                  <a:pt x="2042048" y="476919"/>
                </a:lnTo>
                <a:lnTo>
                  <a:pt x="2059969" y="450357"/>
                </a:lnTo>
                <a:lnTo>
                  <a:pt x="2066544" y="417829"/>
                </a:lnTo>
                <a:lnTo>
                  <a:pt x="2066544" y="83565"/>
                </a:lnTo>
                <a:lnTo>
                  <a:pt x="2059969" y="51059"/>
                </a:lnTo>
                <a:lnTo>
                  <a:pt x="2042048" y="24495"/>
                </a:lnTo>
                <a:lnTo>
                  <a:pt x="2015484" y="6574"/>
                </a:lnTo>
                <a:lnTo>
                  <a:pt x="1982977" y="0"/>
                </a:lnTo>
                <a:close/>
              </a:path>
            </a:pathLst>
          </a:custGeom>
          <a:solidFill>
            <a:srgbClr val="0E6EC5"/>
          </a:solidFill>
        </p:spPr>
        <p:txBody>
          <a:bodyPr wrap="square" lIns="0" tIns="0" rIns="0" bIns="0" rtlCol="0"/>
          <a:lstStyle/>
          <a:p/>
        </p:txBody>
      </p:sp>
      <p:sp>
        <p:nvSpPr>
          <p:cNvPr id="42" name="object 42"/>
          <p:cNvSpPr txBox="1"/>
          <p:nvPr/>
        </p:nvSpPr>
        <p:spPr>
          <a:xfrm>
            <a:off x="7653787" y="5498998"/>
            <a:ext cx="1990089" cy="574040"/>
          </a:xfrm>
          <a:prstGeom prst="rect">
            <a:avLst/>
          </a:prstGeom>
        </p:spPr>
        <p:txBody>
          <a:bodyPr wrap="square" lIns="0" tIns="12700" rIns="0" bIns="0" rtlCol="0" vert="horz">
            <a:spAutoFit/>
          </a:bodyPr>
          <a:lstStyle/>
          <a:p>
            <a:pPr algn="ctr" marL="1270">
              <a:lnSpc>
                <a:spcPct val="100000"/>
              </a:lnSpc>
              <a:spcBef>
                <a:spcPts val="100"/>
              </a:spcBef>
            </a:pPr>
            <a:r>
              <a:rPr dirty="0" sz="1800">
                <a:solidFill>
                  <a:srgbClr val="FFFFFF"/>
                </a:solidFill>
                <a:latin typeface="等线"/>
                <a:cs typeface="等线"/>
              </a:rPr>
              <a:t>分布式控制系统</a:t>
            </a:r>
            <a:endParaRPr sz="1800">
              <a:latin typeface="等线"/>
              <a:cs typeface="等线"/>
            </a:endParaRPr>
          </a:p>
          <a:p>
            <a:pPr algn="ctr">
              <a:lnSpc>
                <a:spcPct val="100000"/>
              </a:lnSpc>
              <a:tabLst>
                <a:tab pos="569595" algn="l"/>
                <a:tab pos="1964055" algn="l"/>
              </a:tabLst>
            </a:pPr>
            <a:r>
              <a:rPr dirty="0" u="sng" sz="1800">
                <a:solidFill>
                  <a:srgbClr val="FFFFFF"/>
                </a:solidFill>
                <a:uFill>
                  <a:solidFill>
                    <a:srgbClr val="085091"/>
                  </a:solidFill>
                </a:uFill>
                <a:latin typeface="Times New Roman"/>
                <a:cs typeface="Times New Roman"/>
              </a:rPr>
              <a:t> 	</a:t>
            </a:r>
            <a:r>
              <a:rPr dirty="0" u="sng" sz="1800" spc="-5">
                <a:solidFill>
                  <a:srgbClr val="FFFFFF"/>
                </a:solidFill>
                <a:uFill>
                  <a:solidFill>
                    <a:srgbClr val="085091"/>
                  </a:solidFill>
                </a:uFill>
                <a:latin typeface="等线"/>
                <a:cs typeface="等线"/>
              </a:rPr>
              <a:t>（</a:t>
            </a:r>
            <a:r>
              <a:rPr dirty="0" u="sng" sz="1800" spc="-5">
                <a:solidFill>
                  <a:srgbClr val="FFFFFF"/>
                </a:solidFill>
                <a:uFill>
                  <a:solidFill>
                    <a:srgbClr val="085091"/>
                  </a:solidFill>
                </a:uFill>
                <a:latin typeface="Calibri"/>
                <a:cs typeface="Calibri"/>
              </a:rPr>
              <a:t>DCS</a:t>
            </a:r>
            <a:r>
              <a:rPr dirty="0" u="sng" sz="1800" spc="-5">
                <a:solidFill>
                  <a:srgbClr val="FFFFFF"/>
                </a:solidFill>
                <a:uFill>
                  <a:solidFill>
                    <a:srgbClr val="085091"/>
                  </a:solidFill>
                </a:uFill>
                <a:latin typeface="等线"/>
                <a:cs typeface="等线"/>
              </a:rPr>
              <a:t>）	</a:t>
            </a:r>
            <a:endParaRPr sz="1800">
              <a:latin typeface="等线"/>
              <a:cs typeface="等线"/>
            </a:endParaRPr>
          </a:p>
        </p:txBody>
      </p:sp>
      <p:grpSp>
        <p:nvGrpSpPr>
          <p:cNvPr id="43" name="object 43"/>
          <p:cNvGrpSpPr/>
          <p:nvPr/>
        </p:nvGrpSpPr>
        <p:grpSpPr>
          <a:xfrm>
            <a:off x="7583169" y="3073654"/>
            <a:ext cx="2131060" cy="1774825"/>
            <a:chOff x="7583169" y="3073654"/>
            <a:chExt cx="2131060" cy="1774825"/>
          </a:xfrm>
        </p:grpSpPr>
        <p:sp>
          <p:nvSpPr>
            <p:cNvPr id="44" name="object 44"/>
            <p:cNvSpPr/>
            <p:nvPr/>
          </p:nvSpPr>
          <p:spPr>
            <a:xfrm>
              <a:off x="7589519" y="3080004"/>
              <a:ext cx="2118360" cy="1762125"/>
            </a:xfrm>
            <a:custGeom>
              <a:avLst/>
              <a:gdLst/>
              <a:ahLst/>
              <a:cxnLst/>
              <a:rect l="l" t="t" r="r" b="b"/>
              <a:pathLst>
                <a:path w="2118359" h="1762125">
                  <a:moveTo>
                    <a:pt x="1959863" y="0"/>
                  </a:moveTo>
                  <a:lnTo>
                    <a:pt x="158496" y="0"/>
                  </a:lnTo>
                  <a:lnTo>
                    <a:pt x="108411" y="8083"/>
                  </a:lnTo>
                  <a:lnTo>
                    <a:pt x="64904" y="30589"/>
                  </a:lnTo>
                  <a:lnTo>
                    <a:pt x="30589" y="64904"/>
                  </a:lnTo>
                  <a:lnTo>
                    <a:pt x="8083" y="108411"/>
                  </a:lnTo>
                  <a:lnTo>
                    <a:pt x="0" y="158496"/>
                  </a:lnTo>
                  <a:lnTo>
                    <a:pt x="0" y="1603248"/>
                  </a:lnTo>
                  <a:lnTo>
                    <a:pt x="8083" y="1653332"/>
                  </a:lnTo>
                  <a:lnTo>
                    <a:pt x="30589" y="1696839"/>
                  </a:lnTo>
                  <a:lnTo>
                    <a:pt x="64904" y="1731154"/>
                  </a:lnTo>
                  <a:lnTo>
                    <a:pt x="108411" y="1753660"/>
                  </a:lnTo>
                  <a:lnTo>
                    <a:pt x="158496" y="1761744"/>
                  </a:lnTo>
                  <a:lnTo>
                    <a:pt x="1959863" y="1761744"/>
                  </a:lnTo>
                  <a:lnTo>
                    <a:pt x="2009948" y="1753660"/>
                  </a:lnTo>
                  <a:lnTo>
                    <a:pt x="2053455" y="1731154"/>
                  </a:lnTo>
                  <a:lnTo>
                    <a:pt x="2087770" y="1696839"/>
                  </a:lnTo>
                  <a:lnTo>
                    <a:pt x="2110276" y="1653332"/>
                  </a:lnTo>
                  <a:lnTo>
                    <a:pt x="2118359" y="1603248"/>
                  </a:lnTo>
                  <a:lnTo>
                    <a:pt x="2118359" y="158496"/>
                  </a:lnTo>
                  <a:lnTo>
                    <a:pt x="2110276" y="108411"/>
                  </a:lnTo>
                  <a:lnTo>
                    <a:pt x="2087770" y="64904"/>
                  </a:lnTo>
                  <a:lnTo>
                    <a:pt x="2053455" y="30589"/>
                  </a:lnTo>
                  <a:lnTo>
                    <a:pt x="2009948" y="8083"/>
                  </a:lnTo>
                  <a:lnTo>
                    <a:pt x="1959863" y="0"/>
                  </a:lnTo>
                  <a:close/>
                </a:path>
              </a:pathLst>
            </a:custGeom>
            <a:solidFill>
              <a:srgbClr val="FFC000"/>
            </a:solidFill>
          </p:spPr>
          <p:txBody>
            <a:bodyPr wrap="square" lIns="0" tIns="0" rIns="0" bIns="0" rtlCol="0"/>
            <a:lstStyle/>
            <a:p/>
          </p:txBody>
        </p:sp>
        <p:sp>
          <p:nvSpPr>
            <p:cNvPr id="45" name="object 45"/>
            <p:cNvSpPr/>
            <p:nvPr/>
          </p:nvSpPr>
          <p:spPr>
            <a:xfrm>
              <a:off x="7589519" y="3080004"/>
              <a:ext cx="2118360" cy="1762125"/>
            </a:xfrm>
            <a:custGeom>
              <a:avLst/>
              <a:gdLst/>
              <a:ahLst/>
              <a:cxnLst/>
              <a:rect l="l" t="t" r="r" b="b"/>
              <a:pathLst>
                <a:path w="2118359" h="1762125">
                  <a:moveTo>
                    <a:pt x="0" y="158496"/>
                  </a:moveTo>
                  <a:lnTo>
                    <a:pt x="8083" y="108411"/>
                  </a:lnTo>
                  <a:lnTo>
                    <a:pt x="30589" y="64904"/>
                  </a:lnTo>
                  <a:lnTo>
                    <a:pt x="64904" y="30589"/>
                  </a:lnTo>
                  <a:lnTo>
                    <a:pt x="108411" y="8083"/>
                  </a:lnTo>
                  <a:lnTo>
                    <a:pt x="158496" y="0"/>
                  </a:lnTo>
                  <a:lnTo>
                    <a:pt x="1959863" y="0"/>
                  </a:lnTo>
                  <a:lnTo>
                    <a:pt x="2009948" y="8083"/>
                  </a:lnTo>
                  <a:lnTo>
                    <a:pt x="2053455" y="30589"/>
                  </a:lnTo>
                  <a:lnTo>
                    <a:pt x="2087770" y="64904"/>
                  </a:lnTo>
                  <a:lnTo>
                    <a:pt x="2110276" y="108411"/>
                  </a:lnTo>
                  <a:lnTo>
                    <a:pt x="2118359" y="158496"/>
                  </a:lnTo>
                  <a:lnTo>
                    <a:pt x="2118359" y="1603248"/>
                  </a:lnTo>
                  <a:lnTo>
                    <a:pt x="2110276" y="1653332"/>
                  </a:lnTo>
                  <a:lnTo>
                    <a:pt x="2087770" y="1696839"/>
                  </a:lnTo>
                  <a:lnTo>
                    <a:pt x="2053455" y="1731154"/>
                  </a:lnTo>
                  <a:lnTo>
                    <a:pt x="2009948" y="1753660"/>
                  </a:lnTo>
                  <a:lnTo>
                    <a:pt x="1959863" y="1761744"/>
                  </a:lnTo>
                  <a:lnTo>
                    <a:pt x="158496" y="1761744"/>
                  </a:lnTo>
                  <a:lnTo>
                    <a:pt x="108411" y="1753660"/>
                  </a:lnTo>
                  <a:lnTo>
                    <a:pt x="64904" y="1731154"/>
                  </a:lnTo>
                  <a:lnTo>
                    <a:pt x="30589" y="1696839"/>
                  </a:lnTo>
                  <a:lnTo>
                    <a:pt x="8083" y="1653332"/>
                  </a:lnTo>
                  <a:lnTo>
                    <a:pt x="0" y="1603248"/>
                  </a:lnTo>
                  <a:lnTo>
                    <a:pt x="0" y="158496"/>
                  </a:lnTo>
                  <a:close/>
                </a:path>
              </a:pathLst>
            </a:custGeom>
            <a:ln w="12192">
              <a:solidFill>
                <a:srgbClr val="085091"/>
              </a:solidFill>
            </a:ln>
          </p:spPr>
          <p:txBody>
            <a:bodyPr wrap="square" lIns="0" tIns="0" rIns="0" bIns="0" rtlCol="0"/>
            <a:lstStyle/>
            <a:p/>
          </p:txBody>
        </p:sp>
      </p:grpSp>
      <p:graphicFrame>
        <p:nvGraphicFramePr>
          <p:cNvPr id="46" name="object 46"/>
          <p:cNvGraphicFramePr>
            <a:graphicFrameLocks noGrp="1"/>
          </p:cNvGraphicFramePr>
          <p:nvPr/>
        </p:nvGraphicFramePr>
        <p:xfrm>
          <a:off x="7684007" y="3176016"/>
          <a:ext cx="317500" cy="1638300"/>
        </p:xfrm>
        <a:graphic>
          <a:graphicData uri="http://schemas.openxmlformats.org/drawingml/2006/table">
            <a:tbl>
              <a:tblPr firstRow="1" bandRow="1">
                <a:tableStyleId>{2D5ABB26-0587-4C30-8999-92F81FD0307C}</a:tableStyleId>
              </a:tblPr>
              <a:tblGrid>
                <a:gridCol w="316865"/>
              </a:tblGrid>
              <a:tr h="289325">
                <a:tc>
                  <a:txBody>
                    <a:bodyPr/>
                    <a:lstStyle/>
                    <a:p>
                      <a:pPr marL="59055">
                        <a:lnSpc>
                          <a:spcPts val="1595"/>
                        </a:lnSpc>
                        <a:spcBef>
                          <a:spcPts val="580"/>
                        </a:spcBef>
                      </a:pPr>
                      <a:r>
                        <a:rPr dirty="0" sz="1400">
                          <a:solidFill>
                            <a:srgbClr val="FFFFFF"/>
                          </a:solidFill>
                          <a:latin typeface="等线"/>
                          <a:cs typeface="等线"/>
                        </a:rPr>
                        <a:t>双</a:t>
                      </a:r>
                      <a:endParaRPr sz="1400">
                        <a:latin typeface="等线"/>
                        <a:cs typeface="等线"/>
                      </a:endParaRPr>
                    </a:p>
                  </a:txBody>
                  <a:tcPr marL="0" marR="0" marB="0" marT="73660">
                    <a:solidFill>
                      <a:srgbClr val="0E6EC5"/>
                    </a:solidFill>
                  </a:tcPr>
                </a:tc>
              </a:tr>
              <a:tr h="178308">
                <a:tc>
                  <a:txBody>
                    <a:bodyPr/>
                    <a:lstStyle/>
                    <a:p>
                      <a:pPr marL="59055">
                        <a:lnSpc>
                          <a:spcPts val="1305"/>
                        </a:lnSpc>
                      </a:pPr>
                      <a:r>
                        <a:rPr dirty="0" sz="1400">
                          <a:solidFill>
                            <a:srgbClr val="FFFFFF"/>
                          </a:solidFill>
                          <a:latin typeface="等线"/>
                          <a:cs typeface="等线"/>
                        </a:rPr>
                        <a:t>层</a:t>
                      </a:r>
                      <a:endParaRPr sz="1400">
                        <a:latin typeface="等线"/>
                        <a:cs typeface="等线"/>
                      </a:endParaRPr>
                    </a:p>
                  </a:txBody>
                  <a:tcPr marL="0" marR="0" marB="0" marT="0">
                    <a:solidFill>
                      <a:srgbClr val="0E6EC5"/>
                    </a:solidFill>
                  </a:tcPr>
                </a:tc>
              </a:tr>
              <a:tr h="178307">
                <a:tc>
                  <a:txBody>
                    <a:bodyPr/>
                    <a:lstStyle/>
                    <a:p>
                      <a:pPr marL="59055">
                        <a:lnSpc>
                          <a:spcPts val="1305"/>
                        </a:lnSpc>
                      </a:pPr>
                      <a:r>
                        <a:rPr dirty="0" sz="1400">
                          <a:solidFill>
                            <a:srgbClr val="FFFFFF"/>
                          </a:solidFill>
                          <a:latin typeface="等线"/>
                          <a:cs typeface="等线"/>
                        </a:rPr>
                        <a:t>结</a:t>
                      </a:r>
                      <a:endParaRPr sz="1400">
                        <a:latin typeface="等线"/>
                        <a:cs typeface="等线"/>
                      </a:endParaRPr>
                    </a:p>
                  </a:txBody>
                  <a:tcPr marL="0" marR="0" marB="0" marT="0">
                    <a:solidFill>
                      <a:srgbClr val="0E6EC5"/>
                    </a:solidFill>
                  </a:tcPr>
                </a:tc>
              </a:tr>
              <a:tr h="178308">
                <a:tc>
                  <a:txBody>
                    <a:bodyPr/>
                    <a:lstStyle/>
                    <a:p>
                      <a:pPr marL="59055">
                        <a:lnSpc>
                          <a:spcPts val="1305"/>
                        </a:lnSpc>
                      </a:pPr>
                      <a:r>
                        <a:rPr dirty="0" sz="1400">
                          <a:solidFill>
                            <a:srgbClr val="FFFFFF"/>
                          </a:solidFill>
                          <a:latin typeface="等线"/>
                          <a:cs typeface="等线"/>
                        </a:rPr>
                        <a:t>构</a:t>
                      </a:r>
                      <a:endParaRPr sz="1400">
                        <a:latin typeface="等线"/>
                        <a:cs typeface="等线"/>
                      </a:endParaRPr>
                    </a:p>
                  </a:txBody>
                  <a:tcPr marL="0" marR="0" marB="0" marT="0">
                    <a:solidFill>
                      <a:srgbClr val="0E6EC5"/>
                    </a:solidFill>
                  </a:tcPr>
                </a:tc>
              </a:tr>
              <a:tr h="178307">
                <a:tc>
                  <a:txBody>
                    <a:bodyPr/>
                    <a:lstStyle/>
                    <a:p>
                      <a:pPr marL="59055">
                        <a:lnSpc>
                          <a:spcPts val="1305"/>
                        </a:lnSpc>
                      </a:pPr>
                      <a:r>
                        <a:rPr dirty="0" sz="1400">
                          <a:solidFill>
                            <a:srgbClr val="FFFFFF"/>
                          </a:solidFill>
                          <a:latin typeface="等线"/>
                          <a:cs typeface="等线"/>
                        </a:rPr>
                        <a:t>预</a:t>
                      </a:r>
                      <a:endParaRPr sz="1400">
                        <a:latin typeface="等线"/>
                        <a:cs typeface="等线"/>
                      </a:endParaRPr>
                    </a:p>
                  </a:txBody>
                  <a:tcPr marL="0" marR="0" marB="0" marT="0">
                    <a:solidFill>
                      <a:srgbClr val="0E6EC5"/>
                    </a:solidFill>
                  </a:tcPr>
                </a:tc>
              </a:tr>
              <a:tr h="178308">
                <a:tc>
                  <a:txBody>
                    <a:bodyPr/>
                    <a:lstStyle/>
                    <a:p>
                      <a:pPr marL="59055">
                        <a:lnSpc>
                          <a:spcPts val="1305"/>
                        </a:lnSpc>
                      </a:pPr>
                      <a:r>
                        <a:rPr dirty="0" sz="1400">
                          <a:solidFill>
                            <a:srgbClr val="FFFFFF"/>
                          </a:solidFill>
                          <a:latin typeface="等线"/>
                          <a:cs typeface="等线"/>
                        </a:rPr>
                        <a:t>测</a:t>
                      </a:r>
                      <a:endParaRPr sz="1400">
                        <a:latin typeface="等线"/>
                        <a:cs typeface="等线"/>
                      </a:endParaRPr>
                    </a:p>
                  </a:txBody>
                  <a:tcPr marL="0" marR="0" marB="0" marT="0">
                    <a:solidFill>
                      <a:srgbClr val="0E6EC5"/>
                    </a:solidFill>
                  </a:tcPr>
                </a:tc>
              </a:tr>
              <a:tr h="178307">
                <a:tc>
                  <a:txBody>
                    <a:bodyPr/>
                    <a:lstStyle/>
                    <a:p>
                      <a:pPr marL="59055">
                        <a:lnSpc>
                          <a:spcPts val="1305"/>
                        </a:lnSpc>
                      </a:pPr>
                      <a:r>
                        <a:rPr dirty="0" sz="1400">
                          <a:solidFill>
                            <a:srgbClr val="FFFFFF"/>
                          </a:solidFill>
                          <a:latin typeface="等线"/>
                          <a:cs typeface="等线"/>
                        </a:rPr>
                        <a:t>控</a:t>
                      </a:r>
                      <a:endParaRPr sz="1400">
                        <a:latin typeface="等线"/>
                        <a:cs typeface="等线"/>
                      </a:endParaRPr>
                    </a:p>
                  </a:txBody>
                  <a:tcPr marL="0" marR="0" marB="0" marT="0">
                    <a:solidFill>
                      <a:srgbClr val="0E6EC5"/>
                    </a:solidFill>
                  </a:tcPr>
                </a:tc>
              </a:tr>
              <a:tr h="279126">
                <a:tc>
                  <a:txBody>
                    <a:bodyPr/>
                    <a:lstStyle/>
                    <a:p>
                      <a:pPr marL="59055">
                        <a:lnSpc>
                          <a:spcPts val="1390"/>
                        </a:lnSpc>
                      </a:pPr>
                      <a:r>
                        <a:rPr dirty="0" sz="1400">
                          <a:solidFill>
                            <a:srgbClr val="FFFFFF"/>
                          </a:solidFill>
                          <a:latin typeface="等线"/>
                          <a:cs typeface="等线"/>
                        </a:rPr>
                        <a:t>制</a:t>
                      </a:r>
                      <a:endParaRPr sz="1400">
                        <a:latin typeface="等线"/>
                        <a:cs typeface="等线"/>
                      </a:endParaRPr>
                    </a:p>
                  </a:txBody>
                  <a:tcPr marL="0" marR="0" marB="0" marT="0">
                    <a:solidFill>
                      <a:srgbClr val="0E6EC5"/>
                    </a:solidFill>
                  </a:tcPr>
                </a:tc>
              </a:tr>
            </a:tbl>
          </a:graphicData>
        </a:graphic>
      </p:graphicFrame>
      <p:sp>
        <p:nvSpPr>
          <p:cNvPr id="47" name="object 47"/>
          <p:cNvSpPr txBox="1"/>
          <p:nvPr/>
        </p:nvSpPr>
        <p:spPr>
          <a:xfrm>
            <a:off x="8278368" y="3246120"/>
            <a:ext cx="760730" cy="558165"/>
          </a:xfrm>
          <a:prstGeom prst="rect">
            <a:avLst/>
          </a:prstGeom>
          <a:solidFill>
            <a:srgbClr val="0E6EC5"/>
          </a:solidFill>
          <a:ln w="12192">
            <a:solidFill>
              <a:srgbClr val="085091"/>
            </a:solidFill>
          </a:ln>
        </p:spPr>
        <p:txBody>
          <a:bodyPr wrap="square" lIns="0" tIns="55244" rIns="0" bIns="0" rtlCol="0" vert="horz">
            <a:spAutoFit/>
          </a:bodyPr>
          <a:lstStyle/>
          <a:p>
            <a:pPr marL="113030">
              <a:lnSpc>
                <a:spcPct val="100000"/>
              </a:lnSpc>
              <a:spcBef>
                <a:spcPts val="434"/>
              </a:spcBef>
            </a:pPr>
            <a:r>
              <a:rPr dirty="0" sz="1400">
                <a:solidFill>
                  <a:srgbClr val="FFFFFF"/>
                </a:solidFill>
                <a:latin typeface="等线"/>
                <a:cs typeface="等线"/>
              </a:rPr>
              <a:t>稳态目</a:t>
            </a:r>
            <a:endParaRPr sz="1400">
              <a:latin typeface="等线"/>
              <a:cs typeface="等线"/>
            </a:endParaRPr>
          </a:p>
          <a:p>
            <a:pPr marL="113030">
              <a:lnSpc>
                <a:spcPct val="100000"/>
              </a:lnSpc>
            </a:pPr>
            <a:r>
              <a:rPr dirty="0" sz="1400">
                <a:solidFill>
                  <a:srgbClr val="FFFFFF"/>
                </a:solidFill>
                <a:latin typeface="等线"/>
                <a:cs typeface="等线"/>
              </a:rPr>
              <a:t>标计算</a:t>
            </a:r>
            <a:endParaRPr sz="1400">
              <a:latin typeface="等线"/>
              <a:cs typeface="等线"/>
            </a:endParaRPr>
          </a:p>
        </p:txBody>
      </p:sp>
      <p:sp>
        <p:nvSpPr>
          <p:cNvPr id="48" name="object 48"/>
          <p:cNvSpPr txBox="1"/>
          <p:nvPr/>
        </p:nvSpPr>
        <p:spPr>
          <a:xfrm>
            <a:off x="8177783" y="4131564"/>
            <a:ext cx="929640" cy="455930"/>
          </a:xfrm>
          <a:prstGeom prst="rect">
            <a:avLst/>
          </a:prstGeom>
          <a:solidFill>
            <a:srgbClr val="0E6EC5"/>
          </a:solidFill>
          <a:ln w="12192">
            <a:solidFill>
              <a:srgbClr val="085091"/>
            </a:solidFill>
          </a:ln>
        </p:spPr>
        <p:txBody>
          <a:bodyPr wrap="square" lIns="0" tIns="109855" rIns="0" bIns="0" rtlCol="0" vert="horz">
            <a:spAutoFit/>
          </a:bodyPr>
          <a:lstStyle/>
          <a:p>
            <a:pPr marL="108585">
              <a:lnSpc>
                <a:spcPct val="100000"/>
              </a:lnSpc>
              <a:spcBef>
                <a:spcPts val="865"/>
              </a:spcBef>
            </a:pPr>
            <a:r>
              <a:rPr dirty="0" sz="1400">
                <a:solidFill>
                  <a:srgbClr val="FFFFFF"/>
                </a:solidFill>
                <a:latin typeface="等线"/>
                <a:cs typeface="等线"/>
              </a:rPr>
              <a:t>动态控制</a:t>
            </a:r>
            <a:endParaRPr sz="1400">
              <a:latin typeface="等线"/>
              <a:cs typeface="等线"/>
            </a:endParaRPr>
          </a:p>
        </p:txBody>
      </p:sp>
      <p:sp>
        <p:nvSpPr>
          <p:cNvPr id="49" name="object 49"/>
          <p:cNvSpPr txBox="1"/>
          <p:nvPr/>
        </p:nvSpPr>
        <p:spPr>
          <a:xfrm>
            <a:off x="9300971" y="3383279"/>
            <a:ext cx="329565" cy="1091565"/>
          </a:xfrm>
          <a:prstGeom prst="rect">
            <a:avLst/>
          </a:prstGeom>
          <a:solidFill>
            <a:srgbClr val="0E6EC5"/>
          </a:solidFill>
          <a:ln w="12192">
            <a:solidFill>
              <a:srgbClr val="085091"/>
            </a:solidFill>
          </a:ln>
        </p:spPr>
        <p:txBody>
          <a:bodyPr wrap="square" lIns="0" tIns="1270" rIns="0" bIns="0" rtlCol="0" vert="horz">
            <a:spAutoFit/>
          </a:bodyPr>
          <a:lstStyle/>
          <a:p>
            <a:pPr>
              <a:lnSpc>
                <a:spcPct val="100000"/>
              </a:lnSpc>
              <a:spcBef>
                <a:spcPts val="10"/>
              </a:spcBef>
            </a:pPr>
            <a:endParaRPr sz="1300">
              <a:latin typeface="Times New Roman"/>
              <a:cs typeface="Times New Roman"/>
            </a:endParaRPr>
          </a:p>
          <a:p>
            <a:pPr algn="just" marL="64769" marR="78105">
              <a:lnSpc>
                <a:spcPts val="1400"/>
              </a:lnSpc>
            </a:pPr>
            <a:r>
              <a:rPr dirty="0" sz="1400">
                <a:solidFill>
                  <a:srgbClr val="FFFFFF"/>
                </a:solidFill>
                <a:latin typeface="等线"/>
                <a:cs typeface="等线"/>
              </a:rPr>
              <a:t>预 测 模 块</a:t>
            </a:r>
            <a:endParaRPr sz="1400">
              <a:latin typeface="等线"/>
              <a:cs typeface="等线"/>
            </a:endParaRPr>
          </a:p>
        </p:txBody>
      </p:sp>
      <p:grpSp>
        <p:nvGrpSpPr>
          <p:cNvPr id="50" name="object 50"/>
          <p:cNvGrpSpPr/>
          <p:nvPr/>
        </p:nvGrpSpPr>
        <p:grpSpPr>
          <a:xfrm>
            <a:off x="8363711" y="1443989"/>
            <a:ext cx="912494" cy="4041140"/>
            <a:chOff x="8363711" y="1443989"/>
            <a:chExt cx="912494" cy="4041140"/>
          </a:xfrm>
        </p:grpSpPr>
        <p:sp>
          <p:nvSpPr>
            <p:cNvPr id="51" name="object 51"/>
            <p:cNvSpPr/>
            <p:nvPr/>
          </p:nvSpPr>
          <p:spPr>
            <a:xfrm>
              <a:off x="8363712" y="2544317"/>
              <a:ext cx="634365" cy="2940685"/>
            </a:xfrm>
            <a:custGeom>
              <a:avLst/>
              <a:gdLst/>
              <a:ahLst/>
              <a:cxnLst/>
              <a:rect l="l" t="t" r="r" b="b"/>
              <a:pathLst>
                <a:path w="634365" h="2940685">
                  <a:moveTo>
                    <a:pt x="114300" y="2826385"/>
                  </a:moveTo>
                  <a:lnTo>
                    <a:pt x="76200" y="2826385"/>
                  </a:lnTo>
                  <a:lnTo>
                    <a:pt x="76200" y="2328672"/>
                  </a:lnTo>
                  <a:lnTo>
                    <a:pt x="38100" y="2328672"/>
                  </a:lnTo>
                  <a:lnTo>
                    <a:pt x="38100" y="2826385"/>
                  </a:lnTo>
                  <a:lnTo>
                    <a:pt x="0" y="2826385"/>
                  </a:lnTo>
                  <a:lnTo>
                    <a:pt x="57150" y="2940685"/>
                  </a:lnTo>
                  <a:lnTo>
                    <a:pt x="104775" y="2845435"/>
                  </a:lnTo>
                  <a:lnTo>
                    <a:pt x="114300" y="2826385"/>
                  </a:lnTo>
                  <a:close/>
                </a:path>
                <a:path w="634365" h="2940685">
                  <a:moveTo>
                    <a:pt x="342900" y="389636"/>
                  </a:moveTo>
                  <a:lnTo>
                    <a:pt x="304800" y="389636"/>
                  </a:lnTo>
                  <a:lnTo>
                    <a:pt x="304800" y="0"/>
                  </a:lnTo>
                  <a:lnTo>
                    <a:pt x="266700" y="0"/>
                  </a:lnTo>
                  <a:lnTo>
                    <a:pt x="266700" y="389636"/>
                  </a:lnTo>
                  <a:lnTo>
                    <a:pt x="228600" y="389636"/>
                  </a:lnTo>
                  <a:lnTo>
                    <a:pt x="285750" y="503936"/>
                  </a:lnTo>
                  <a:lnTo>
                    <a:pt x="333375" y="408686"/>
                  </a:lnTo>
                  <a:lnTo>
                    <a:pt x="342900" y="389636"/>
                  </a:lnTo>
                  <a:close/>
                </a:path>
                <a:path w="634365" h="2940685">
                  <a:moveTo>
                    <a:pt x="633984" y="2430780"/>
                  </a:moveTo>
                  <a:lnTo>
                    <a:pt x="624459" y="2411730"/>
                  </a:lnTo>
                  <a:lnTo>
                    <a:pt x="576834" y="2316480"/>
                  </a:lnTo>
                  <a:lnTo>
                    <a:pt x="519684" y="2430780"/>
                  </a:lnTo>
                  <a:lnTo>
                    <a:pt x="557784" y="2430780"/>
                  </a:lnTo>
                  <a:lnTo>
                    <a:pt x="557784" y="2928493"/>
                  </a:lnTo>
                  <a:lnTo>
                    <a:pt x="595884" y="2928493"/>
                  </a:lnTo>
                  <a:lnTo>
                    <a:pt x="595884" y="2430780"/>
                  </a:lnTo>
                  <a:lnTo>
                    <a:pt x="633984" y="2430780"/>
                  </a:lnTo>
                  <a:close/>
                </a:path>
              </a:pathLst>
            </a:custGeom>
            <a:solidFill>
              <a:srgbClr val="0E6EC5"/>
            </a:solidFill>
          </p:spPr>
          <p:txBody>
            <a:bodyPr wrap="square" lIns="0" tIns="0" rIns="0" bIns="0" rtlCol="0"/>
            <a:lstStyle/>
            <a:p/>
          </p:txBody>
        </p:sp>
        <p:sp>
          <p:nvSpPr>
            <p:cNvPr id="52" name="object 52"/>
            <p:cNvSpPr/>
            <p:nvPr/>
          </p:nvSpPr>
          <p:spPr>
            <a:xfrm>
              <a:off x="8602979" y="3792473"/>
              <a:ext cx="114300" cy="324485"/>
            </a:xfrm>
            <a:custGeom>
              <a:avLst/>
              <a:gdLst/>
              <a:ahLst/>
              <a:cxnLst/>
              <a:rect l="l" t="t" r="r" b="b"/>
              <a:pathLst>
                <a:path w="114300" h="324485">
                  <a:moveTo>
                    <a:pt x="38100" y="209676"/>
                  </a:moveTo>
                  <a:lnTo>
                    <a:pt x="0" y="209676"/>
                  </a:lnTo>
                  <a:lnTo>
                    <a:pt x="57150" y="323976"/>
                  </a:lnTo>
                  <a:lnTo>
                    <a:pt x="104775" y="228726"/>
                  </a:lnTo>
                  <a:lnTo>
                    <a:pt x="38100" y="228726"/>
                  </a:lnTo>
                  <a:lnTo>
                    <a:pt x="38100" y="209676"/>
                  </a:lnTo>
                  <a:close/>
                </a:path>
                <a:path w="114300" h="324485">
                  <a:moveTo>
                    <a:pt x="76200" y="0"/>
                  </a:moveTo>
                  <a:lnTo>
                    <a:pt x="38100" y="0"/>
                  </a:lnTo>
                  <a:lnTo>
                    <a:pt x="38100" y="228726"/>
                  </a:lnTo>
                  <a:lnTo>
                    <a:pt x="76200" y="228726"/>
                  </a:lnTo>
                  <a:lnTo>
                    <a:pt x="76200" y="0"/>
                  </a:lnTo>
                  <a:close/>
                </a:path>
                <a:path w="114300" h="324485">
                  <a:moveTo>
                    <a:pt x="114300" y="209676"/>
                  </a:moveTo>
                  <a:lnTo>
                    <a:pt x="76200" y="209676"/>
                  </a:lnTo>
                  <a:lnTo>
                    <a:pt x="76200" y="228726"/>
                  </a:lnTo>
                  <a:lnTo>
                    <a:pt x="104775" y="228726"/>
                  </a:lnTo>
                  <a:lnTo>
                    <a:pt x="114300" y="209676"/>
                  </a:lnTo>
                  <a:close/>
                </a:path>
              </a:pathLst>
            </a:custGeom>
            <a:solidFill>
              <a:srgbClr val="009DD9"/>
            </a:solidFill>
          </p:spPr>
          <p:txBody>
            <a:bodyPr wrap="square" lIns="0" tIns="0" rIns="0" bIns="0" rtlCol="0"/>
            <a:lstStyle/>
            <a:p/>
          </p:txBody>
        </p:sp>
        <p:pic>
          <p:nvPicPr>
            <p:cNvPr id="53" name="object 53"/>
            <p:cNvPicPr/>
            <p:nvPr/>
          </p:nvPicPr>
          <p:blipFill>
            <a:blip r:embed="rId2" cstate="print"/>
            <a:stretch>
              <a:fillRect/>
            </a:stretch>
          </p:blipFill>
          <p:spPr>
            <a:xfrm>
              <a:off x="9042653" y="3523488"/>
              <a:ext cx="216026" cy="114300"/>
            </a:xfrm>
            <a:prstGeom prst="rect">
              <a:avLst/>
            </a:prstGeom>
          </p:spPr>
        </p:pic>
        <p:pic>
          <p:nvPicPr>
            <p:cNvPr id="54" name="object 54"/>
            <p:cNvPicPr/>
            <p:nvPr/>
          </p:nvPicPr>
          <p:blipFill>
            <a:blip r:embed="rId3" cstate="print"/>
            <a:stretch>
              <a:fillRect/>
            </a:stretch>
          </p:blipFill>
          <p:spPr>
            <a:xfrm>
              <a:off x="9095993" y="4236719"/>
              <a:ext cx="179958" cy="114300"/>
            </a:xfrm>
            <a:prstGeom prst="rect">
              <a:avLst/>
            </a:prstGeom>
          </p:spPr>
        </p:pic>
        <p:sp>
          <p:nvSpPr>
            <p:cNvPr id="55" name="object 55"/>
            <p:cNvSpPr/>
            <p:nvPr/>
          </p:nvSpPr>
          <p:spPr>
            <a:xfrm>
              <a:off x="8583167" y="1443989"/>
              <a:ext cx="114300" cy="540385"/>
            </a:xfrm>
            <a:custGeom>
              <a:avLst/>
              <a:gdLst/>
              <a:ahLst/>
              <a:cxnLst/>
              <a:rect l="l" t="t" r="r" b="b"/>
              <a:pathLst>
                <a:path w="114300" h="540385">
                  <a:moveTo>
                    <a:pt x="38100" y="425704"/>
                  </a:moveTo>
                  <a:lnTo>
                    <a:pt x="0" y="425704"/>
                  </a:lnTo>
                  <a:lnTo>
                    <a:pt x="57150" y="540004"/>
                  </a:lnTo>
                  <a:lnTo>
                    <a:pt x="104775" y="444754"/>
                  </a:lnTo>
                  <a:lnTo>
                    <a:pt x="38100" y="444754"/>
                  </a:lnTo>
                  <a:lnTo>
                    <a:pt x="38100" y="425704"/>
                  </a:lnTo>
                  <a:close/>
                </a:path>
                <a:path w="114300" h="540385">
                  <a:moveTo>
                    <a:pt x="76200" y="0"/>
                  </a:moveTo>
                  <a:lnTo>
                    <a:pt x="38100" y="0"/>
                  </a:lnTo>
                  <a:lnTo>
                    <a:pt x="38100" y="444754"/>
                  </a:lnTo>
                  <a:lnTo>
                    <a:pt x="76200" y="444754"/>
                  </a:lnTo>
                  <a:lnTo>
                    <a:pt x="76200" y="0"/>
                  </a:lnTo>
                  <a:close/>
                </a:path>
                <a:path w="114300" h="540385">
                  <a:moveTo>
                    <a:pt x="114300" y="425704"/>
                  </a:moveTo>
                  <a:lnTo>
                    <a:pt x="76200" y="425704"/>
                  </a:lnTo>
                  <a:lnTo>
                    <a:pt x="76200" y="444754"/>
                  </a:lnTo>
                  <a:lnTo>
                    <a:pt x="104775" y="444754"/>
                  </a:lnTo>
                  <a:lnTo>
                    <a:pt x="114300" y="425704"/>
                  </a:lnTo>
                  <a:close/>
                </a:path>
              </a:pathLst>
            </a:custGeom>
            <a:solidFill>
              <a:srgbClr val="0E6EC5"/>
            </a:solidFill>
          </p:spPr>
          <p:txBody>
            <a:bodyPr wrap="square" lIns="0" tIns="0" rIns="0" bIns="0" rtlCol="0"/>
            <a:lstStyle/>
            <a:p/>
          </p:txBody>
        </p:sp>
      </p:grpSp>
      <p:sp>
        <p:nvSpPr>
          <p:cNvPr id="56" name="object 5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57" name="object 5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6277736" y="213486"/>
            <a:ext cx="1189990" cy="635000"/>
          </a:xfrm>
          <a:prstGeom prst="rect"/>
        </p:spPr>
        <p:txBody>
          <a:bodyPr wrap="square" lIns="0" tIns="12065" rIns="0" bIns="0" rtlCol="0" vert="horz">
            <a:spAutoFit/>
          </a:bodyPr>
          <a:lstStyle/>
          <a:p>
            <a:pPr marL="12700">
              <a:lnSpc>
                <a:spcPct val="100000"/>
              </a:lnSpc>
              <a:spcBef>
                <a:spcPts val="95"/>
              </a:spcBef>
            </a:pPr>
            <a:r>
              <a:rPr dirty="0" spc="-5"/>
              <a:t>目</a:t>
            </a:r>
            <a:r>
              <a:rPr dirty="0" spc="-20"/>
              <a:t> </a:t>
            </a:r>
            <a:r>
              <a:rPr dirty="0" spc="-5"/>
              <a:t>录</a:t>
            </a:r>
          </a:p>
        </p:txBody>
      </p:sp>
      <p:pic>
        <p:nvPicPr>
          <p:cNvPr id="4" name="object 4"/>
          <p:cNvPicPr/>
          <p:nvPr/>
        </p:nvPicPr>
        <p:blipFill>
          <a:blip r:embed="rId2" cstate="print"/>
          <a:stretch>
            <a:fillRect/>
          </a:stretch>
        </p:blipFill>
        <p:spPr>
          <a:xfrm>
            <a:off x="0" y="1272539"/>
            <a:ext cx="4006689" cy="4659630"/>
          </a:xfrm>
          <a:prstGeom prst="rect">
            <a:avLst/>
          </a:prstGeom>
        </p:spPr>
      </p:pic>
      <p:grpSp>
        <p:nvGrpSpPr>
          <p:cNvPr id="5" name="object 5"/>
          <p:cNvGrpSpPr/>
          <p:nvPr/>
        </p:nvGrpSpPr>
        <p:grpSpPr>
          <a:xfrm>
            <a:off x="4802123" y="1674876"/>
            <a:ext cx="660400" cy="716280"/>
            <a:chOff x="4802123" y="1674876"/>
            <a:chExt cx="660400" cy="716280"/>
          </a:xfrm>
        </p:grpSpPr>
        <p:sp>
          <p:nvSpPr>
            <p:cNvPr id="6" name="object 6"/>
            <p:cNvSpPr/>
            <p:nvPr/>
          </p:nvSpPr>
          <p:spPr>
            <a:xfrm>
              <a:off x="4806695" y="1679448"/>
              <a:ext cx="650875" cy="707390"/>
            </a:xfrm>
            <a:custGeom>
              <a:avLst/>
              <a:gdLst/>
              <a:ahLst/>
              <a:cxnLst/>
              <a:rect l="l" t="t" r="r" b="b"/>
              <a:pathLst>
                <a:path w="650875" h="707389">
                  <a:moveTo>
                    <a:pt x="650748" y="0"/>
                  </a:moveTo>
                  <a:lnTo>
                    <a:pt x="101473" y="0"/>
                  </a:lnTo>
                  <a:lnTo>
                    <a:pt x="61989" y="9253"/>
                  </a:lnTo>
                  <a:lnTo>
                    <a:pt x="29733" y="34496"/>
                  </a:lnTo>
                  <a:lnTo>
                    <a:pt x="7979" y="71955"/>
                  </a:lnTo>
                  <a:lnTo>
                    <a:pt x="0" y="117855"/>
                  </a:lnTo>
                  <a:lnTo>
                    <a:pt x="0" y="707136"/>
                  </a:lnTo>
                  <a:lnTo>
                    <a:pt x="650748" y="707136"/>
                  </a:lnTo>
                  <a:lnTo>
                    <a:pt x="650748" y="0"/>
                  </a:lnTo>
                  <a:close/>
                </a:path>
              </a:pathLst>
            </a:custGeom>
            <a:solidFill>
              <a:srgbClr val="C00000"/>
            </a:solidFill>
          </p:spPr>
          <p:txBody>
            <a:bodyPr wrap="square" lIns="0" tIns="0" rIns="0" bIns="0" rtlCol="0"/>
            <a:lstStyle/>
            <a:p/>
          </p:txBody>
        </p:sp>
        <p:sp>
          <p:nvSpPr>
            <p:cNvPr id="7" name="object 7"/>
            <p:cNvSpPr/>
            <p:nvPr/>
          </p:nvSpPr>
          <p:spPr>
            <a:xfrm>
              <a:off x="4806695" y="1679448"/>
              <a:ext cx="650875" cy="707390"/>
            </a:xfrm>
            <a:custGeom>
              <a:avLst/>
              <a:gdLst/>
              <a:ahLst/>
              <a:cxnLst/>
              <a:rect l="l" t="t" r="r" b="b"/>
              <a:pathLst>
                <a:path w="650875" h="707389">
                  <a:moveTo>
                    <a:pt x="650748" y="0"/>
                  </a:moveTo>
                  <a:lnTo>
                    <a:pt x="101473" y="0"/>
                  </a:lnTo>
                  <a:lnTo>
                    <a:pt x="61989" y="9253"/>
                  </a:lnTo>
                  <a:lnTo>
                    <a:pt x="29733" y="34496"/>
                  </a:lnTo>
                  <a:lnTo>
                    <a:pt x="7979" y="71955"/>
                  </a:lnTo>
                  <a:lnTo>
                    <a:pt x="0" y="117855"/>
                  </a:lnTo>
                  <a:lnTo>
                    <a:pt x="0" y="707136"/>
                  </a:lnTo>
                  <a:lnTo>
                    <a:pt x="650748" y="707136"/>
                  </a:lnTo>
                  <a:lnTo>
                    <a:pt x="650748" y="0"/>
                  </a:lnTo>
                  <a:close/>
                </a:path>
              </a:pathLst>
            </a:custGeom>
            <a:ln w="9144">
              <a:solidFill>
                <a:srgbClr val="0000CC"/>
              </a:solidFill>
            </a:ln>
          </p:spPr>
          <p:txBody>
            <a:bodyPr wrap="square" lIns="0" tIns="0" rIns="0" bIns="0" rtlCol="0"/>
            <a:lstStyle/>
            <a:p/>
          </p:txBody>
        </p:sp>
      </p:grpSp>
      <p:sp>
        <p:nvSpPr>
          <p:cNvPr id="8" name="object 8"/>
          <p:cNvSpPr txBox="1"/>
          <p:nvPr/>
        </p:nvSpPr>
        <p:spPr>
          <a:xfrm>
            <a:off x="4999990" y="1761870"/>
            <a:ext cx="264160" cy="513715"/>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1</a:t>
            </a:r>
            <a:endParaRPr sz="3200">
              <a:latin typeface="微软雅黑"/>
              <a:cs typeface="微软雅黑"/>
            </a:endParaRPr>
          </a:p>
        </p:txBody>
      </p:sp>
      <p:sp>
        <p:nvSpPr>
          <p:cNvPr id="9" name="object 9"/>
          <p:cNvSpPr txBox="1"/>
          <p:nvPr/>
        </p:nvSpPr>
        <p:spPr>
          <a:xfrm>
            <a:off x="5462015" y="1679448"/>
            <a:ext cx="3927475" cy="707390"/>
          </a:xfrm>
          <a:prstGeom prst="rect">
            <a:avLst/>
          </a:prstGeom>
          <a:solidFill>
            <a:srgbClr val="DCE6F1"/>
          </a:solidFill>
          <a:ln w="9144">
            <a:solidFill>
              <a:srgbClr val="000000"/>
            </a:solidFill>
          </a:ln>
        </p:spPr>
        <p:txBody>
          <a:bodyPr wrap="square" lIns="0" tIns="95250" rIns="0" bIns="0" rtlCol="0" vert="horz">
            <a:spAutoFit/>
          </a:bodyPr>
          <a:lstStyle/>
          <a:p>
            <a:pPr marL="946785">
              <a:lnSpc>
                <a:spcPct val="100000"/>
              </a:lnSpc>
              <a:spcBef>
                <a:spcPts val="750"/>
              </a:spcBef>
            </a:pPr>
            <a:r>
              <a:rPr dirty="0" sz="3200" b="1">
                <a:solidFill>
                  <a:srgbClr val="0C1F36"/>
                </a:solidFill>
                <a:latin typeface="微软雅黑"/>
                <a:cs typeface="微软雅黑"/>
              </a:rPr>
              <a:t>能源与化工</a:t>
            </a:r>
            <a:endParaRPr sz="3200">
              <a:latin typeface="微软雅黑"/>
              <a:cs typeface="微软雅黑"/>
            </a:endParaRPr>
          </a:p>
        </p:txBody>
      </p:sp>
      <p:sp>
        <p:nvSpPr>
          <p:cNvPr id="10" name="object 10"/>
          <p:cNvSpPr/>
          <p:nvPr/>
        </p:nvSpPr>
        <p:spPr>
          <a:xfrm>
            <a:off x="4797552" y="4134611"/>
            <a:ext cx="650875" cy="704215"/>
          </a:xfrm>
          <a:custGeom>
            <a:avLst/>
            <a:gdLst/>
            <a:ahLst/>
            <a:cxnLst/>
            <a:rect l="l" t="t" r="r" b="b"/>
            <a:pathLst>
              <a:path w="650875" h="704214">
                <a:moveTo>
                  <a:pt x="650748" y="0"/>
                </a:moveTo>
                <a:lnTo>
                  <a:pt x="101473" y="0"/>
                </a:lnTo>
                <a:lnTo>
                  <a:pt x="61989" y="9227"/>
                </a:lnTo>
                <a:lnTo>
                  <a:pt x="29733" y="34385"/>
                </a:lnTo>
                <a:lnTo>
                  <a:pt x="7979" y="71687"/>
                </a:lnTo>
                <a:lnTo>
                  <a:pt x="0" y="117348"/>
                </a:lnTo>
                <a:lnTo>
                  <a:pt x="0" y="704088"/>
                </a:lnTo>
                <a:lnTo>
                  <a:pt x="650748" y="704088"/>
                </a:lnTo>
                <a:lnTo>
                  <a:pt x="650748" y="0"/>
                </a:lnTo>
                <a:close/>
              </a:path>
            </a:pathLst>
          </a:custGeom>
          <a:solidFill>
            <a:srgbClr val="C00000"/>
          </a:solidFill>
        </p:spPr>
        <p:txBody>
          <a:bodyPr wrap="square" lIns="0" tIns="0" rIns="0" bIns="0" rtlCol="0"/>
          <a:lstStyle/>
          <a:p/>
        </p:txBody>
      </p:sp>
      <p:sp>
        <p:nvSpPr>
          <p:cNvPr id="11" name="object 11"/>
          <p:cNvSpPr txBox="1"/>
          <p:nvPr/>
        </p:nvSpPr>
        <p:spPr>
          <a:xfrm>
            <a:off x="4991227" y="4216400"/>
            <a:ext cx="264160" cy="513715"/>
          </a:xfrm>
          <a:prstGeom prst="rect">
            <a:avLst/>
          </a:prstGeom>
        </p:spPr>
        <p:txBody>
          <a:bodyPr wrap="square" lIns="0" tIns="12700" rIns="0" bIns="0" rtlCol="0" vert="horz">
            <a:spAutoFit/>
          </a:bodyPr>
          <a:lstStyle/>
          <a:p>
            <a:pPr marL="12700">
              <a:lnSpc>
                <a:spcPct val="100000"/>
              </a:lnSpc>
              <a:spcBef>
                <a:spcPts val="100"/>
              </a:spcBef>
            </a:pPr>
            <a:r>
              <a:rPr dirty="0" sz="3200">
                <a:solidFill>
                  <a:srgbClr val="FFFFFF"/>
                </a:solidFill>
                <a:latin typeface="微软雅黑"/>
                <a:cs typeface="微软雅黑"/>
              </a:rPr>
              <a:t>3</a:t>
            </a:r>
            <a:endParaRPr sz="3200">
              <a:latin typeface="微软雅黑"/>
              <a:cs typeface="微软雅黑"/>
            </a:endParaRPr>
          </a:p>
        </p:txBody>
      </p:sp>
      <p:sp>
        <p:nvSpPr>
          <p:cNvPr id="12" name="object 12"/>
          <p:cNvSpPr txBox="1"/>
          <p:nvPr/>
        </p:nvSpPr>
        <p:spPr>
          <a:xfrm>
            <a:off x="5452871" y="4139184"/>
            <a:ext cx="3919854" cy="704215"/>
          </a:xfrm>
          <a:prstGeom prst="rect">
            <a:avLst/>
          </a:prstGeom>
          <a:solidFill>
            <a:srgbClr val="DCE6F1"/>
          </a:solidFill>
        </p:spPr>
        <p:txBody>
          <a:bodyPr wrap="square" lIns="0" tIns="94615" rIns="0" bIns="0" rtlCol="0" vert="horz">
            <a:spAutoFit/>
          </a:bodyPr>
          <a:lstStyle/>
          <a:p>
            <a:pPr marL="1146175">
              <a:lnSpc>
                <a:spcPct val="100000"/>
              </a:lnSpc>
              <a:spcBef>
                <a:spcPts val="745"/>
              </a:spcBef>
            </a:pPr>
            <a:r>
              <a:rPr dirty="0" sz="3200" b="1">
                <a:solidFill>
                  <a:srgbClr val="0000CC"/>
                </a:solidFill>
                <a:latin typeface="微软雅黑"/>
                <a:cs typeface="微软雅黑"/>
              </a:rPr>
              <a:t>智能化工</a:t>
            </a:r>
            <a:endParaRPr sz="3200">
              <a:latin typeface="微软雅黑"/>
              <a:cs typeface="微软雅黑"/>
            </a:endParaRPr>
          </a:p>
        </p:txBody>
      </p:sp>
      <p:sp>
        <p:nvSpPr>
          <p:cNvPr id="13" name="object 13"/>
          <p:cNvSpPr/>
          <p:nvPr/>
        </p:nvSpPr>
        <p:spPr>
          <a:xfrm>
            <a:off x="4824984" y="2907792"/>
            <a:ext cx="706120" cy="704215"/>
          </a:xfrm>
          <a:custGeom>
            <a:avLst/>
            <a:gdLst/>
            <a:ahLst/>
            <a:cxnLst/>
            <a:rect l="l" t="t" r="r" b="b"/>
            <a:pathLst>
              <a:path w="706120" h="704214">
                <a:moveTo>
                  <a:pt x="705612" y="0"/>
                </a:moveTo>
                <a:lnTo>
                  <a:pt x="110108" y="0"/>
                </a:lnTo>
                <a:lnTo>
                  <a:pt x="67240" y="9227"/>
                </a:lnTo>
                <a:lnTo>
                  <a:pt x="32242" y="34385"/>
                </a:lnTo>
                <a:lnTo>
                  <a:pt x="8649" y="71687"/>
                </a:lnTo>
                <a:lnTo>
                  <a:pt x="0" y="117348"/>
                </a:lnTo>
                <a:lnTo>
                  <a:pt x="0" y="704088"/>
                </a:lnTo>
                <a:lnTo>
                  <a:pt x="705612" y="704088"/>
                </a:lnTo>
                <a:lnTo>
                  <a:pt x="705612" y="0"/>
                </a:lnTo>
                <a:close/>
              </a:path>
            </a:pathLst>
          </a:custGeom>
          <a:solidFill>
            <a:srgbClr val="C00000"/>
          </a:solidFill>
        </p:spPr>
        <p:txBody>
          <a:bodyPr wrap="square" lIns="0" tIns="0" rIns="0" bIns="0" rtlCol="0"/>
          <a:lstStyle/>
          <a:p/>
        </p:txBody>
      </p:sp>
      <p:sp>
        <p:nvSpPr>
          <p:cNvPr id="14" name="object 14"/>
          <p:cNvSpPr txBox="1"/>
          <p:nvPr/>
        </p:nvSpPr>
        <p:spPr>
          <a:xfrm>
            <a:off x="5046345" y="2989326"/>
            <a:ext cx="264160" cy="513715"/>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2</a:t>
            </a:r>
            <a:endParaRPr sz="3200">
              <a:latin typeface="微软雅黑"/>
              <a:cs typeface="微软雅黑"/>
            </a:endParaRPr>
          </a:p>
        </p:txBody>
      </p:sp>
      <p:sp>
        <p:nvSpPr>
          <p:cNvPr id="15" name="object 15"/>
          <p:cNvSpPr txBox="1"/>
          <p:nvPr/>
        </p:nvSpPr>
        <p:spPr>
          <a:xfrm>
            <a:off x="5530596" y="2910839"/>
            <a:ext cx="3860800" cy="706120"/>
          </a:xfrm>
          <a:prstGeom prst="rect">
            <a:avLst/>
          </a:prstGeom>
          <a:solidFill>
            <a:srgbClr val="DCE6F1"/>
          </a:solidFill>
        </p:spPr>
        <p:txBody>
          <a:bodyPr wrap="square" lIns="0" tIns="94615" rIns="0" bIns="0" rtlCol="0" vert="horz">
            <a:spAutoFit/>
          </a:bodyPr>
          <a:lstStyle/>
          <a:p>
            <a:pPr marL="1115695">
              <a:lnSpc>
                <a:spcPct val="100000"/>
              </a:lnSpc>
              <a:spcBef>
                <a:spcPts val="745"/>
              </a:spcBef>
            </a:pPr>
            <a:r>
              <a:rPr dirty="0" sz="3200" b="1">
                <a:solidFill>
                  <a:srgbClr val="0C1F36"/>
                </a:solidFill>
                <a:latin typeface="微软雅黑"/>
                <a:cs typeface="微软雅黑"/>
              </a:rPr>
              <a:t>智慧能源</a:t>
            </a:r>
            <a:endParaRPr sz="3200">
              <a:latin typeface="微软雅黑"/>
              <a:cs typeface="微软雅黑"/>
            </a:endParaRPr>
          </a:p>
        </p:txBody>
      </p:sp>
      <p:sp>
        <p:nvSpPr>
          <p:cNvPr id="16" name="object 16"/>
          <p:cNvSpPr/>
          <p:nvPr/>
        </p:nvSpPr>
        <p:spPr>
          <a:xfrm>
            <a:off x="4797552" y="5266944"/>
            <a:ext cx="650875" cy="704215"/>
          </a:xfrm>
          <a:custGeom>
            <a:avLst/>
            <a:gdLst/>
            <a:ahLst/>
            <a:cxnLst/>
            <a:rect l="l" t="t" r="r" b="b"/>
            <a:pathLst>
              <a:path w="650875" h="704214">
                <a:moveTo>
                  <a:pt x="650748" y="0"/>
                </a:moveTo>
                <a:lnTo>
                  <a:pt x="101473" y="0"/>
                </a:lnTo>
                <a:lnTo>
                  <a:pt x="61989" y="9227"/>
                </a:lnTo>
                <a:lnTo>
                  <a:pt x="29733" y="34385"/>
                </a:lnTo>
                <a:lnTo>
                  <a:pt x="7979" y="71687"/>
                </a:lnTo>
                <a:lnTo>
                  <a:pt x="0" y="117347"/>
                </a:lnTo>
                <a:lnTo>
                  <a:pt x="0" y="704087"/>
                </a:lnTo>
                <a:lnTo>
                  <a:pt x="650748" y="704087"/>
                </a:lnTo>
                <a:lnTo>
                  <a:pt x="650748" y="0"/>
                </a:lnTo>
                <a:close/>
              </a:path>
            </a:pathLst>
          </a:custGeom>
          <a:solidFill>
            <a:srgbClr val="C00000"/>
          </a:solidFill>
        </p:spPr>
        <p:txBody>
          <a:bodyPr wrap="square" lIns="0" tIns="0" rIns="0" bIns="0" rtlCol="0"/>
          <a:lstStyle/>
          <a:p/>
        </p:txBody>
      </p:sp>
      <p:sp>
        <p:nvSpPr>
          <p:cNvPr id="17" name="object 17"/>
          <p:cNvSpPr txBox="1"/>
          <p:nvPr/>
        </p:nvSpPr>
        <p:spPr>
          <a:xfrm>
            <a:off x="4991227" y="5348427"/>
            <a:ext cx="264795" cy="514350"/>
          </a:xfrm>
          <a:prstGeom prst="rect">
            <a:avLst/>
          </a:prstGeom>
        </p:spPr>
        <p:txBody>
          <a:bodyPr wrap="square" lIns="0" tIns="13335" rIns="0" bIns="0" rtlCol="0" vert="horz">
            <a:spAutoFit/>
          </a:bodyPr>
          <a:lstStyle/>
          <a:p>
            <a:pPr marL="12700">
              <a:lnSpc>
                <a:spcPct val="100000"/>
              </a:lnSpc>
              <a:spcBef>
                <a:spcPts val="105"/>
              </a:spcBef>
            </a:pPr>
            <a:r>
              <a:rPr dirty="0" sz="3200">
                <a:solidFill>
                  <a:srgbClr val="FFFFFF"/>
                </a:solidFill>
                <a:latin typeface="微软雅黑"/>
                <a:cs typeface="微软雅黑"/>
              </a:rPr>
              <a:t>4</a:t>
            </a:r>
            <a:endParaRPr sz="3200">
              <a:latin typeface="微软雅黑"/>
              <a:cs typeface="微软雅黑"/>
            </a:endParaRPr>
          </a:p>
        </p:txBody>
      </p:sp>
      <p:sp>
        <p:nvSpPr>
          <p:cNvPr id="19" name="object 19"/>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20" name="object 20"/>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8" name="object 18"/>
          <p:cNvSpPr txBox="1"/>
          <p:nvPr/>
        </p:nvSpPr>
        <p:spPr>
          <a:xfrm>
            <a:off x="5452871" y="5271515"/>
            <a:ext cx="3919854" cy="704215"/>
          </a:xfrm>
          <a:prstGeom prst="rect">
            <a:avLst/>
          </a:prstGeom>
          <a:solidFill>
            <a:srgbClr val="DCE6F1"/>
          </a:solidFill>
        </p:spPr>
        <p:txBody>
          <a:bodyPr wrap="square" lIns="0" tIns="94615" rIns="0" bIns="0" rtlCol="0" vert="horz">
            <a:spAutoFit/>
          </a:bodyPr>
          <a:lstStyle/>
          <a:p>
            <a:pPr algn="ctr">
              <a:lnSpc>
                <a:spcPct val="100000"/>
              </a:lnSpc>
              <a:spcBef>
                <a:spcPts val="745"/>
              </a:spcBef>
            </a:pPr>
            <a:r>
              <a:rPr dirty="0" sz="3200" b="1">
                <a:solidFill>
                  <a:srgbClr val="0C1F36"/>
                </a:solidFill>
                <a:latin typeface="微软雅黑"/>
                <a:cs typeface="微软雅黑"/>
              </a:rPr>
              <a:t>展</a:t>
            </a:r>
            <a:r>
              <a:rPr dirty="0" sz="3200" spc="944" b="1">
                <a:solidFill>
                  <a:srgbClr val="0C1F36"/>
                </a:solidFill>
                <a:latin typeface="微软雅黑"/>
                <a:cs typeface="微软雅黑"/>
              </a:rPr>
              <a:t> </a:t>
            </a:r>
            <a:r>
              <a:rPr dirty="0" sz="3200" b="1">
                <a:solidFill>
                  <a:srgbClr val="0C1F36"/>
                </a:solidFill>
                <a:latin typeface="微软雅黑"/>
                <a:cs typeface="微软雅黑"/>
              </a:rPr>
              <a:t>望</a:t>
            </a:r>
            <a:endParaRPr sz="3200">
              <a:latin typeface="微软雅黑"/>
              <a:cs typeface="微软雅黑"/>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840229" y="258317"/>
            <a:ext cx="31616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3.1</a:t>
            </a:r>
            <a:r>
              <a:rPr dirty="0" spc="1100">
                <a:latin typeface="Tahoma"/>
                <a:cs typeface="Tahoma"/>
              </a:rPr>
              <a:t> </a:t>
            </a:r>
            <a:r>
              <a:rPr dirty="0" spc="-5"/>
              <a:t>人工智能</a:t>
            </a:r>
          </a:p>
        </p:txBody>
      </p:sp>
      <p:grpSp>
        <p:nvGrpSpPr>
          <p:cNvPr id="4" name="object 4"/>
          <p:cNvGrpSpPr/>
          <p:nvPr/>
        </p:nvGrpSpPr>
        <p:grpSpPr>
          <a:xfrm>
            <a:off x="1228153" y="1523809"/>
            <a:ext cx="4473575" cy="2346325"/>
            <a:chOff x="1228153" y="1523809"/>
            <a:chExt cx="4473575" cy="2346325"/>
          </a:xfrm>
        </p:grpSpPr>
        <p:sp>
          <p:nvSpPr>
            <p:cNvPr id="5" name="object 5"/>
            <p:cNvSpPr/>
            <p:nvPr/>
          </p:nvSpPr>
          <p:spPr>
            <a:xfrm>
              <a:off x="1232916" y="1528572"/>
              <a:ext cx="4464050" cy="2336800"/>
            </a:xfrm>
            <a:custGeom>
              <a:avLst/>
              <a:gdLst/>
              <a:ahLst/>
              <a:cxnLst/>
              <a:rect l="l" t="t" r="r" b="b"/>
              <a:pathLst>
                <a:path w="4464050" h="2336800">
                  <a:moveTo>
                    <a:pt x="4463796" y="0"/>
                  </a:moveTo>
                  <a:lnTo>
                    <a:pt x="0" y="0"/>
                  </a:lnTo>
                  <a:lnTo>
                    <a:pt x="0" y="2336291"/>
                  </a:lnTo>
                  <a:lnTo>
                    <a:pt x="4463796" y="2336291"/>
                  </a:lnTo>
                  <a:lnTo>
                    <a:pt x="4463796" y="0"/>
                  </a:lnTo>
                  <a:close/>
                </a:path>
              </a:pathLst>
            </a:custGeom>
            <a:solidFill>
              <a:srgbClr val="C8F9FB"/>
            </a:solidFill>
          </p:spPr>
          <p:txBody>
            <a:bodyPr wrap="square" lIns="0" tIns="0" rIns="0" bIns="0" rtlCol="0"/>
            <a:lstStyle/>
            <a:p/>
          </p:txBody>
        </p:sp>
        <p:sp>
          <p:nvSpPr>
            <p:cNvPr id="6" name="object 6"/>
            <p:cNvSpPr/>
            <p:nvPr/>
          </p:nvSpPr>
          <p:spPr>
            <a:xfrm>
              <a:off x="1232916" y="1528572"/>
              <a:ext cx="4464050" cy="2336800"/>
            </a:xfrm>
            <a:custGeom>
              <a:avLst/>
              <a:gdLst/>
              <a:ahLst/>
              <a:cxnLst/>
              <a:rect l="l" t="t" r="r" b="b"/>
              <a:pathLst>
                <a:path w="4464050" h="2336800">
                  <a:moveTo>
                    <a:pt x="0" y="2336291"/>
                  </a:moveTo>
                  <a:lnTo>
                    <a:pt x="4463796" y="2336291"/>
                  </a:lnTo>
                  <a:lnTo>
                    <a:pt x="4463796" y="0"/>
                  </a:lnTo>
                  <a:lnTo>
                    <a:pt x="0" y="0"/>
                  </a:lnTo>
                  <a:lnTo>
                    <a:pt x="0" y="2336291"/>
                  </a:lnTo>
                  <a:close/>
                </a:path>
              </a:pathLst>
            </a:custGeom>
            <a:ln w="9143">
              <a:solidFill>
                <a:srgbClr val="C00000"/>
              </a:solidFill>
            </a:ln>
          </p:spPr>
          <p:txBody>
            <a:bodyPr wrap="square" lIns="0" tIns="0" rIns="0" bIns="0" rtlCol="0"/>
            <a:lstStyle/>
            <a:p/>
          </p:txBody>
        </p:sp>
      </p:grpSp>
      <p:sp>
        <p:nvSpPr>
          <p:cNvPr id="7" name="object 7"/>
          <p:cNvSpPr txBox="1"/>
          <p:nvPr/>
        </p:nvSpPr>
        <p:spPr>
          <a:xfrm>
            <a:off x="1311910" y="1964862"/>
            <a:ext cx="4140835" cy="1855470"/>
          </a:xfrm>
          <a:prstGeom prst="rect">
            <a:avLst/>
          </a:prstGeom>
        </p:spPr>
        <p:txBody>
          <a:bodyPr wrap="square" lIns="0" tIns="104775" rIns="0" bIns="0" rtlCol="0" vert="horz">
            <a:spAutoFit/>
          </a:bodyPr>
          <a:lstStyle/>
          <a:p>
            <a:pPr marL="469900" indent="-457834">
              <a:lnSpc>
                <a:spcPct val="100000"/>
              </a:lnSpc>
              <a:spcBef>
                <a:spcPts val="825"/>
              </a:spcBef>
              <a:buFont typeface="Wingdings"/>
              <a:buChar char=""/>
              <a:tabLst>
                <a:tab pos="469900" algn="l"/>
                <a:tab pos="470534" algn="l"/>
              </a:tabLst>
            </a:pPr>
            <a:r>
              <a:rPr dirty="0" sz="2400" spc="-5">
                <a:latin typeface="黑体"/>
                <a:cs typeface="黑体"/>
              </a:rPr>
              <a:t>知识与能力的总和</a:t>
            </a:r>
            <a:endParaRPr sz="2400">
              <a:latin typeface="黑体"/>
              <a:cs typeface="黑体"/>
            </a:endParaRPr>
          </a:p>
          <a:p>
            <a:pPr marL="469900" indent="-457834">
              <a:lnSpc>
                <a:spcPct val="100000"/>
              </a:lnSpc>
              <a:spcBef>
                <a:spcPts val="720"/>
              </a:spcBef>
              <a:buFont typeface="Wingdings"/>
              <a:buChar char=""/>
              <a:tabLst>
                <a:tab pos="469900" algn="l"/>
                <a:tab pos="470534" algn="l"/>
              </a:tabLst>
            </a:pPr>
            <a:r>
              <a:rPr dirty="0" sz="2400">
                <a:latin typeface="黑体"/>
                <a:cs typeface="黑体"/>
              </a:rPr>
              <a:t>知识是一切智能行为的基础</a:t>
            </a:r>
            <a:endParaRPr sz="2400">
              <a:latin typeface="黑体"/>
              <a:cs typeface="黑体"/>
            </a:endParaRPr>
          </a:p>
          <a:p>
            <a:pPr marL="469900" marR="5080" indent="-457834">
              <a:lnSpc>
                <a:spcPct val="125000"/>
              </a:lnSpc>
              <a:buFont typeface="Wingdings"/>
              <a:buChar char=""/>
              <a:tabLst>
                <a:tab pos="469900" algn="l"/>
                <a:tab pos="470534" algn="l"/>
              </a:tabLst>
            </a:pPr>
            <a:r>
              <a:rPr dirty="0" sz="2400">
                <a:latin typeface="黑体"/>
                <a:cs typeface="黑体"/>
              </a:rPr>
              <a:t>智力是获取知识并应用知识 </a:t>
            </a:r>
            <a:r>
              <a:rPr dirty="0" sz="2400" spc="-5">
                <a:latin typeface="黑体"/>
                <a:cs typeface="黑体"/>
              </a:rPr>
              <a:t>求解问题的能力</a:t>
            </a:r>
            <a:endParaRPr sz="2400">
              <a:latin typeface="黑体"/>
              <a:cs typeface="黑体"/>
            </a:endParaRPr>
          </a:p>
        </p:txBody>
      </p:sp>
      <p:grpSp>
        <p:nvGrpSpPr>
          <p:cNvPr id="8" name="object 8"/>
          <p:cNvGrpSpPr/>
          <p:nvPr/>
        </p:nvGrpSpPr>
        <p:grpSpPr>
          <a:xfrm>
            <a:off x="7122985" y="1505521"/>
            <a:ext cx="3566795" cy="2347595"/>
            <a:chOff x="7122985" y="1505521"/>
            <a:chExt cx="3566795" cy="2347595"/>
          </a:xfrm>
        </p:grpSpPr>
        <p:sp>
          <p:nvSpPr>
            <p:cNvPr id="9" name="object 9"/>
            <p:cNvSpPr/>
            <p:nvPr/>
          </p:nvSpPr>
          <p:spPr>
            <a:xfrm>
              <a:off x="7127747" y="1510283"/>
              <a:ext cx="3557270" cy="2338070"/>
            </a:xfrm>
            <a:custGeom>
              <a:avLst/>
              <a:gdLst/>
              <a:ahLst/>
              <a:cxnLst/>
              <a:rect l="l" t="t" r="r" b="b"/>
              <a:pathLst>
                <a:path w="3557270" h="2338070">
                  <a:moveTo>
                    <a:pt x="3557015" y="0"/>
                  </a:moveTo>
                  <a:lnTo>
                    <a:pt x="0" y="0"/>
                  </a:lnTo>
                  <a:lnTo>
                    <a:pt x="0" y="2337816"/>
                  </a:lnTo>
                  <a:lnTo>
                    <a:pt x="3557015" y="2337816"/>
                  </a:lnTo>
                  <a:lnTo>
                    <a:pt x="3557015" y="0"/>
                  </a:lnTo>
                  <a:close/>
                </a:path>
              </a:pathLst>
            </a:custGeom>
            <a:solidFill>
              <a:srgbClr val="C8F9FB"/>
            </a:solidFill>
          </p:spPr>
          <p:txBody>
            <a:bodyPr wrap="square" lIns="0" tIns="0" rIns="0" bIns="0" rtlCol="0"/>
            <a:lstStyle/>
            <a:p/>
          </p:txBody>
        </p:sp>
        <p:sp>
          <p:nvSpPr>
            <p:cNvPr id="10" name="object 10"/>
            <p:cNvSpPr/>
            <p:nvPr/>
          </p:nvSpPr>
          <p:spPr>
            <a:xfrm>
              <a:off x="7127747" y="1510283"/>
              <a:ext cx="3557270" cy="2338070"/>
            </a:xfrm>
            <a:custGeom>
              <a:avLst/>
              <a:gdLst/>
              <a:ahLst/>
              <a:cxnLst/>
              <a:rect l="l" t="t" r="r" b="b"/>
              <a:pathLst>
                <a:path w="3557270" h="2338070">
                  <a:moveTo>
                    <a:pt x="0" y="2337816"/>
                  </a:moveTo>
                  <a:lnTo>
                    <a:pt x="3557015" y="2337816"/>
                  </a:lnTo>
                  <a:lnTo>
                    <a:pt x="3557015" y="0"/>
                  </a:lnTo>
                  <a:lnTo>
                    <a:pt x="0" y="0"/>
                  </a:lnTo>
                  <a:lnTo>
                    <a:pt x="0" y="2337816"/>
                  </a:lnTo>
                  <a:close/>
                </a:path>
              </a:pathLst>
            </a:custGeom>
            <a:ln w="9144">
              <a:solidFill>
                <a:srgbClr val="C00000"/>
              </a:solidFill>
            </a:ln>
          </p:spPr>
          <p:txBody>
            <a:bodyPr wrap="square" lIns="0" tIns="0" rIns="0" bIns="0" rtlCol="0"/>
            <a:lstStyle/>
            <a:p/>
          </p:txBody>
        </p:sp>
      </p:grpSp>
      <p:sp>
        <p:nvSpPr>
          <p:cNvPr id="11" name="object 11"/>
          <p:cNvSpPr txBox="1"/>
          <p:nvPr/>
        </p:nvSpPr>
        <p:spPr>
          <a:xfrm>
            <a:off x="7208011" y="1947209"/>
            <a:ext cx="2921635" cy="1855470"/>
          </a:xfrm>
          <a:prstGeom prst="rect">
            <a:avLst/>
          </a:prstGeom>
        </p:spPr>
        <p:txBody>
          <a:bodyPr wrap="square" lIns="0" tIns="104775" rIns="0" bIns="0" rtlCol="0" vert="horz">
            <a:spAutoFit/>
          </a:bodyPr>
          <a:lstStyle/>
          <a:p>
            <a:pPr marL="469900" indent="-457834">
              <a:lnSpc>
                <a:spcPct val="100000"/>
              </a:lnSpc>
              <a:spcBef>
                <a:spcPts val="825"/>
              </a:spcBef>
              <a:buFont typeface="Wingdings"/>
              <a:buChar char=""/>
              <a:tabLst>
                <a:tab pos="469900" algn="l"/>
                <a:tab pos="470534" algn="l"/>
              </a:tabLst>
            </a:pPr>
            <a:r>
              <a:rPr dirty="0" sz="2400" spc="-5">
                <a:latin typeface="黑体"/>
                <a:cs typeface="黑体"/>
              </a:rPr>
              <a:t>感知能力</a:t>
            </a:r>
            <a:endParaRPr sz="2400">
              <a:latin typeface="黑体"/>
              <a:cs typeface="黑体"/>
            </a:endParaRPr>
          </a:p>
          <a:p>
            <a:pPr marL="469900" indent="-457834">
              <a:lnSpc>
                <a:spcPct val="100000"/>
              </a:lnSpc>
              <a:spcBef>
                <a:spcPts val="720"/>
              </a:spcBef>
              <a:buFont typeface="Wingdings"/>
              <a:buChar char=""/>
              <a:tabLst>
                <a:tab pos="469900" algn="l"/>
                <a:tab pos="470534" algn="l"/>
              </a:tabLst>
            </a:pPr>
            <a:r>
              <a:rPr dirty="0" sz="2400">
                <a:latin typeface="黑体"/>
                <a:cs typeface="黑体"/>
              </a:rPr>
              <a:t>记忆与思维能力</a:t>
            </a:r>
            <a:endParaRPr sz="2400">
              <a:latin typeface="黑体"/>
              <a:cs typeface="黑体"/>
            </a:endParaRPr>
          </a:p>
          <a:p>
            <a:pPr marL="469900" indent="-457834">
              <a:lnSpc>
                <a:spcPct val="100000"/>
              </a:lnSpc>
              <a:spcBef>
                <a:spcPts val="720"/>
              </a:spcBef>
              <a:buFont typeface="Wingdings"/>
              <a:buChar char=""/>
              <a:tabLst>
                <a:tab pos="469900" algn="l"/>
                <a:tab pos="470534" algn="l"/>
              </a:tabLst>
            </a:pPr>
            <a:r>
              <a:rPr dirty="0" sz="2400">
                <a:latin typeface="黑体"/>
                <a:cs typeface="黑体"/>
              </a:rPr>
              <a:t>学习能力</a:t>
            </a:r>
            <a:endParaRPr sz="2400">
              <a:latin typeface="黑体"/>
              <a:cs typeface="黑体"/>
            </a:endParaRPr>
          </a:p>
          <a:p>
            <a:pPr marL="469900" indent="-457834">
              <a:lnSpc>
                <a:spcPct val="100000"/>
              </a:lnSpc>
              <a:spcBef>
                <a:spcPts val="720"/>
              </a:spcBef>
              <a:buFont typeface="Wingdings"/>
              <a:buChar char=""/>
              <a:tabLst>
                <a:tab pos="469900" algn="l"/>
                <a:tab pos="470534" algn="l"/>
              </a:tabLst>
            </a:pPr>
            <a:r>
              <a:rPr dirty="0" sz="2400" spc="-5">
                <a:latin typeface="黑体"/>
                <a:cs typeface="黑体"/>
              </a:rPr>
              <a:t>行为（表达）能力</a:t>
            </a:r>
            <a:endParaRPr sz="2400">
              <a:latin typeface="黑体"/>
              <a:cs typeface="黑体"/>
            </a:endParaRPr>
          </a:p>
        </p:txBody>
      </p:sp>
      <p:pic>
        <p:nvPicPr>
          <p:cNvPr id="12" name="object 12"/>
          <p:cNvPicPr/>
          <p:nvPr/>
        </p:nvPicPr>
        <p:blipFill>
          <a:blip r:embed="rId2" cstate="print"/>
          <a:stretch>
            <a:fillRect/>
          </a:stretch>
        </p:blipFill>
        <p:spPr>
          <a:xfrm>
            <a:off x="8755380" y="4764023"/>
            <a:ext cx="2935224" cy="1123721"/>
          </a:xfrm>
          <a:prstGeom prst="rect">
            <a:avLst/>
          </a:prstGeom>
        </p:spPr>
      </p:pic>
      <p:sp>
        <p:nvSpPr>
          <p:cNvPr id="13" name="object 13"/>
          <p:cNvSpPr txBox="1"/>
          <p:nvPr/>
        </p:nvSpPr>
        <p:spPr>
          <a:xfrm>
            <a:off x="9107805" y="5956808"/>
            <a:ext cx="330200" cy="208279"/>
          </a:xfrm>
          <a:prstGeom prst="rect">
            <a:avLst/>
          </a:prstGeom>
        </p:spPr>
        <p:txBody>
          <a:bodyPr wrap="square" lIns="0" tIns="12700" rIns="0" bIns="0" rtlCol="0" vert="horz">
            <a:spAutoFit/>
          </a:bodyPr>
          <a:lstStyle/>
          <a:p>
            <a:pPr marL="12700">
              <a:lnSpc>
                <a:spcPct val="100000"/>
              </a:lnSpc>
              <a:spcBef>
                <a:spcPts val="100"/>
              </a:spcBef>
            </a:pPr>
            <a:r>
              <a:rPr dirty="0" sz="1200" spc="-5" b="1">
                <a:latin typeface="黑体"/>
                <a:cs typeface="黑体"/>
              </a:rPr>
              <a:t>智者</a:t>
            </a:r>
            <a:endParaRPr sz="1200">
              <a:latin typeface="黑体"/>
              <a:cs typeface="黑体"/>
            </a:endParaRPr>
          </a:p>
        </p:txBody>
      </p:sp>
      <p:sp>
        <p:nvSpPr>
          <p:cNvPr id="14" name="object 14"/>
          <p:cNvSpPr txBox="1"/>
          <p:nvPr/>
        </p:nvSpPr>
        <p:spPr>
          <a:xfrm>
            <a:off x="10856214" y="5989421"/>
            <a:ext cx="482600" cy="208279"/>
          </a:xfrm>
          <a:prstGeom prst="rect">
            <a:avLst/>
          </a:prstGeom>
        </p:spPr>
        <p:txBody>
          <a:bodyPr wrap="square" lIns="0" tIns="12700" rIns="0" bIns="0" rtlCol="0" vert="horz">
            <a:spAutoFit/>
          </a:bodyPr>
          <a:lstStyle/>
          <a:p>
            <a:pPr marL="12700">
              <a:lnSpc>
                <a:spcPct val="100000"/>
              </a:lnSpc>
              <a:spcBef>
                <a:spcPts val="100"/>
              </a:spcBef>
            </a:pPr>
            <a:r>
              <a:rPr dirty="0" sz="1200" spc="-5" b="1">
                <a:latin typeface="黑体"/>
                <a:cs typeface="黑体"/>
              </a:rPr>
              <a:t>询问者</a:t>
            </a:r>
            <a:endParaRPr sz="1200">
              <a:latin typeface="黑体"/>
              <a:cs typeface="黑体"/>
            </a:endParaRPr>
          </a:p>
        </p:txBody>
      </p:sp>
      <p:grpSp>
        <p:nvGrpSpPr>
          <p:cNvPr id="15" name="object 15"/>
          <p:cNvGrpSpPr/>
          <p:nvPr/>
        </p:nvGrpSpPr>
        <p:grpSpPr>
          <a:xfrm>
            <a:off x="1228153" y="4274629"/>
            <a:ext cx="4577080" cy="2347595"/>
            <a:chOff x="1228153" y="4274629"/>
            <a:chExt cx="4577080" cy="2347595"/>
          </a:xfrm>
        </p:grpSpPr>
        <p:sp>
          <p:nvSpPr>
            <p:cNvPr id="16" name="object 16"/>
            <p:cNvSpPr/>
            <p:nvPr/>
          </p:nvSpPr>
          <p:spPr>
            <a:xfrm>
              <a:off x="1232916" y="4279391"/>
              <a:ext cx="4567555" cy="2338070"/>
            </a:xfrm>
            <a:custGeom>
              <a:avLst/>
              <a:gdLst/>
              <a:ahLst/>
              <a:cxnLst/>
              <a:rect l="l" t="t" r="r" b="b"/>
              <a:pathLst>
                <a:path w="4567555" h="2338070">
                  <a:moveTo>
                    <a:pt x="4567428" y="0"/>
                  </a:moveTo>
                  <a:lnTo>
                    <a:pt x="0" y="0"/>
                  </a:lnTo>
                  <a:lnTo>
                    <a:pt x="0" y="2337816"/>
                  </a:lnTo>
                  <a:lnTo>
                    <a:pt x="4567428" y="2337816"/>
                  </a:lnTo>
                  <a:lnTo>
                    <a:pt x="4567428" y="0"/>
                  </a:lnTo>
                  <a:close/>
                </a:path>
              </a:pathLst>
            </a:custGeom>
            <a:solidFill>
              <a:srgbClr val="C8F9FB"/>
            </a:solidFill>
          </p:spPr>
          <p:txBody>
            <a:bodyPr wrap="square" lIns="0" tIns="0" rIns="0" bIns="0" rtlCol="0"/>
            <a:lstStyle/>
            <a:p/>
          </p:txBody>
        </p:sp>
        <p:sp>
          <p:nvSpPr>
            <p:cNvPr id="17" name="object 17"/>
            <p:cNvSpPr/>
            <p:nvPr/>
          </p:nvSpPr>
          <p:spPr>
            <a:xfrm>
              <a:off x="1232916" y="4279391"/>
              <a:ext cx="4567555" cy="2338070"/>
            </a:xfrm>
            <a:custGeom>
              <a:avLst/>
              <a:gdLst/>
              <a:ahLst/>
              <a:cxnLst/>
              <a:rect l="l" t="t" r="r" b="b"/>
              <a:pathLst>
                <a:path w="4567555" h="2338070">
                  <a:moveTo>
                    <a:pt x="0" y="2337816"/>
                  </a:moveTo>
                  <a:lnTo>
                    <a:pt x="4567428" y="2337816"/>
                  </a:lnTo>
                  <a:lnTo>
                    <a:pt x="4567428" y="0"/>
                  </a:lnTo>
                  <a:lnTo>
                    <a:pt x="0" y="0"/>
                  </a:lnTo>
                  <a:lnTo>
                    <a:pt x="0" y="2337816"/>
                  </a:lnTo>
                  <a:close/>
                </a:path>
              </a:pathLst>
            </a:custGeom>
            <a:ln w="9144">
              <a:solidFill>
                <a:srgbClr val="C00000"/>
              </a:solidFill>
            </a:ln>
          </p:spPr>
          <p:txBody>
            <a:bodyPr wrap="square" lIns="0" tIns="0" rIns="0" bIns="0" rtlCol="0"/>
            <a:lstStyle/>
            <a:p/>
          </p:txBody>
        </p:sp>
      </p:grpSp>
      <p:sp>
        <p:nvSpPr>
          <p:cNvPr id="18" name="object 18"/>
          <p:cNvSpPr txBox="1"/>
          <p:nvPr/>
        </p:nvSpPr>
        <p:spPr>
          <a:xfrm>
            <a:off x="1311910" y="4641595"/>
            <a:ext cx="4140835" cy="1854835"/>
          </a:xfrm>
          <a:prstGeom prst="rect">
            <a:avLst/>
          </a:prstGeom>
        </p:spPr>
        <p:txBody>
          <a:bodyPr wrap="square" lIns="0" tIns="12700" rIns="0" bIns="0" rtlCol="0" vert="horz">
            <a:spAutoFit/>
          </a:bodyPr>
          <a:lstStyle/>
          <a:p>
            <a:pPr marL="469900" marR="5080" indent="-457834">
              <a:lnSpc>
                <a:spcPct val="125000"/>
              </a:lnSpc>
              <a:spcBef>
                <a:spcPts val="100"/>
              </a:spcBef>
              <a:buFont typeface="Wingdings"/>
              <a:buChar char=""/>
              <a:tabLst>
                <a:tab pos="469900" algn="l"/>
                <a:tab pos="470534" algn="l"/>
              </a:tabLst>
            </a:pPr>
            <a:r>
              <a:rPr dirty="0" sz="2400">
                <a:latin typeface="黑体"/>
                <a:cs typeface="黑体"/>
              </a:rPr>
              <a:t>用人工的方法在机器（计算 机）上实现的智能</a:t>
            </a:r>
            <a:endParaRPr sz="2400">
              <a:latin typeface="黑体"/>
              <a:cs typeface="黑体"/>
            </a:endParaRPr>
          </a:p>
          <a:p>
            <a:pPr marL="469900" indent="-457834">
              <a:lnSpc>
                <a:spcPct val="100000"/>
              </a:lnSpc>
              <a:spcBef>
                <a:spcPts val="720"/>
              </a:spcBef>
              <a:buFont typeface="Wingdings"/>
              <a:buChar char=""/>
              <a:tabLst>
                <a:tab pos="469900" algn="l"/>
                <a:tab pos="470534" algn="l"/>
              </a:tabLst>
            </a:pPr>
            <a:r>
              <a:rPr dirty="0" sz="2400" spc="-5">
                <a:latin typeface="黑体"/>
                <a:cs typeface="黑体"/>
              </a:rPr>
              <a:t>人们使机器具有类似于人的</a:t>
            </a:r>
            <a:endParaRPr sz="2400">
              <a:latin typeface="黑体"/>
              <a:cs typeface="黑体"/>
            </a:endParaRPr>
          </a:p>
          <a:p>
            <a:pPr marL="469900">
              <a:lnSpc>
                <a:spcPct val="100000"/>
              </a:lnSpc>
              <a:spcBef>
                <a:spcPts val="720"/>
              </a:spcBef>
            </a:pPr>
            <a:r>
              <a:rPr dirty="0" sz="2400">
                <a:latin typeface="黑体"/>
                <a:cs typeface="黑体"/>
              </a:rPr>
              <a:t>智能</a:t>
            </a:r>
            <a:endParaRPr sz="2400">
              <a:latin typeface="黑体"/>
              <a:cs typeface="黑体"/>
            </a:endParaRPr>
          </a:p>
        </p:txBody>
      </p:sp>
      <p:pic>
        <p:nvPicPr>
          <p:cNvPr id="19" name="object 19"/>
          <p:cNvPicPr/>
          <p:nvPr/>
        </p:nvPicPr>
        <p:blipFill>
          <a:blip r:embed="rId3" cstate="print"/>
          <a:stretch>
            <a:fillRect/>
          </a:stretch>
        </p:blipFill>
        <p:spPr>
          <a:xfrm>
            <a:off x="2193035" y="1161288"/>
            <a:ext cx="2134362" cy="1340358"/>
          </a:xfrm>
          <a:prstGeom prst="rect">
            <a:avLst/>
          </a:prstGeom>
        </p:spPr>
      </p:pic>
      <p:sp>
        <p:nvSpPr>
          <p:cNvPr id="20" name="object 20"/>
          <p:cNvSpPr txBox="1"/>
          <p:nvPr/>
        </p:nvSpPr>
        <p:spPr>
          <a:xfrm>
            <a:off x="2435479" y="1240916"/>
            <a:ext cx="1653539" cy="513715"/>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C00000"/>
                </a:solidFill>
                <a:latin typeface="等线"/>
                <a:cs typeface="等线"/>
              </a:rPr>
              <a:t>智能定义</a:t>
            </a:r>
            <a:endParaRPr sz="3200">
              <a:latin typeface="等线"/>
              <a:cs typeface="等线"/>
            </a:endParaRPr>
          </a:p>
        </p:txBody>
      </p:sp>
      <p:pic>
        <p:nvPicPr>
          <p:cNvPr id="21" name="object 21"/>
          <p:cNvPicPr/>
          <p:nvPr/>
        </p:nvPicPr>
        <p:blipFill>
          <a:blip r:embed="rId4" cstate="print"/>
          <a:stretch>
            <a:fillRect/>
          </a:stretch>
        </p:blipFill>
        <p:spPr>
          <a:xfrm>
            <a:off x="7834883" y="1158239"/>
            <a:ext cx="2202942" cy="1334262"/>
          </a:xfrm>
          <a:prstGeom prst="rect">
            <a:avLst/>
          </a:prstGeom>
        </p:spPr>
      </p:pic>
      <p:sp>
        <p:nvSpPr>
          <p:cNvPr id="22" name="object 22"/>
          <p:cNvSpPr txBox="1"/>
          <p:nvPr/>
        </p:nvSpPr>
        <p:spPr>
          <a:xfrm>
            <a:off x="8077327" y="1236726"/>
            <a:ext cx="1654810" cy="513715"/>
          </a:xfrm>
          <a:prstGeom prst="rect">
            <a:avLst/>
          </a:prstGeom>
        </p:spPr>
        <p:txBody>
          <a:bodyPr wrap="square" lIns="0" tIns="13335" rIns="0" bIns="0" rtlCol="0" vert="horz">
            <a:spAutoFit/>
          </a:bodyPr>
          <a:lstStyle/>
          <a:p>
            <a:pPr marL="12700">
              <a:lnSpc>
                <a:spcPct val="100000"/>
              </a:lnSpc>
              <a:spcBef>
                <a:spcPts val="105"/>
              </a:spcBef>
            </a:pPr>
            <a:r>
              <a:rPr dirty="0" sz="3200" b="1">
                <a:solidFill>
                  <a:srgbClr val="C00000"/>
                </a:solidFill>
                <a:latin typeface="等线"/>
                <a:cs typeface="等线"/>
              </a:rPr>
              <a:t>智能特征</a:t>
            </a:r>
            <a:endParaRPr sz="3200">
              <a:latin typeface="等线"/>
              <a:cs typeface="等线"/>
            </a:endParaRPr>
          </a:p>
        </p:txBody>
      </p:sp>
      <p:pic>
        <p:nvPicPr>
          <p:cNvPr id="23" name="object 23"/>
          <p:cNvPicPr/>
          <p:nvPr/>
        </p:nvPicPr>
        <p:blipFill>
          <a:blip r:embed="rId5" cstate="print"/>
          <a:stretch>
            <a:fillRect/>
          </a:stretch>
        </p:blipFill>
        <p:spPr>
          <a:xfrm>
            <a:off x="2295144" y="3904488"/>
            <a:ext cx="2132837" cy="1337310"/>
          </a:xfrm>
          <a:prstGeom prst="rect">
            <a:avLst/>
          </a:prstGeom>
        </p:spPr>
      </p:pic>
      <p:sp>
        <p:nvSpPr>
          <p:cNvPr id="24" name="object 24"/>
          <p:cNvSpPr txBox="1"/>
          <p:nvPr/>
        </p:nvSpPr>
        <p:spPr>
          <a:xfrm>
            <a:off x="2536317" y="3983863"/>
            <a:ext cx="1654810" cy="513715"/>
          </a:xfrm>
          <a:prstGeom prst="rect">
            <a:avLst/>
          </a:prstGeom>
        </p:spPr>
        <p:txBody>
          <a:bodyPr wrap="square" lIns="0" tIns="12700" rIns="0" bIns="0" rtlCol="0" vert="horz">
            <a:spAutoFit/>
          </a:bodyPr>
          <a:lstStyle/>
          <a:p>
            <a:pPr marL="12700">
              <a:lnSpc>
                <a:spcPct val="100000"/>
              </a:lnSpc>
              <a:spcBef>
                <a:spcPts val="100"/>
              </a:spcBef>
            </a:pPr>
            <a:r>
              <a:rPr dirty="0" sz="3200" b="1">
                <a:solidFill>
                  <a:srgbClr val="C00000"/>
                </a:solidFill>
                <a:latin typeface="等线"/>
                <a:cs typeface="等线"/>
              </a:rPr>
              <a:t>人工智能</a:t>
            </a:r>
            <a:endParaRPr sz="3200">
              <a:latin typeface="等线"/>
              <a:cs typeface="等线"/>
            </a:endParaRPr>
          </a:p>
        </p:txBody>
      </p:sp>
      <p:sp>
        <p:nvSpPr>
          <p:cNvPr id="26" name="object 2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27" name="object 2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5" name="object 25"/>
          <p:cNvSpPr txBox="1"/>
          <p:nvPr/>
        </p:nvSpPr>
        <p:spPr>
          <a:xfrm>
            <a:off x="5800344" y="4828032"/>
            <a:ext cx="2847340" cy="1412875"/>
          </a:xfrm>
          <a:prstGeom prst="rect">
            <a:avLst/>
          </a:prstGeom>
          <a:solidFill>
            <a:srgbClr val="C8F9FB"/>
          </a:solidFill>
          <a:ln w="9144">
            <a:solidFill>
              <a:srgbClr val="C00000"/>
            </a:solidFill>
          </a:ln>
        </p:spPr>
        <p:txBody>
          <a:bodyPr wrap="square" lIns="0" tIns="83820" rIns="0" bIns="0" rtlCol="0" vert="horz">
            <a:spAutoFit/>
          </a:bodyPr>
          <a:lstStyle/>
          <a:p>
            <a:pPr marL="549910" indent="-457834">
              <a:lnSpc>
                <a:spcPct val="100000"/>
              </a:lnSpc>
              <a:spcBef>
                <a:spcPts val="660"/>
              </a:spcBef>
              <a:buFont typeface="Wingdings"/>
              <a:buChar char=""/>
              <a:tabLst>
                <a:tab pos="549275" algn="l"/>
                <a:tab pos="549910" algn="l"/>
              </a:tabLst>
            </a:pPr>
            <a:r>
              <a:rPr dirty="0" sz="2400">
                <a:latin typeface="黑体"/>
                <a:cs typeface="黑体"/>
              </a:rPr>
              <a:t>智商与情商皆有</a:t>
            </a:r>
            <a:endParaRPr sz="2400">
              <a:latin typeface="黑体"/>
              <a:cs typeface="黑体"/>
            </a:endParaRPr>
          </a:p>
          <a:p>
            <a:pPr marL="549910" indent="-457834">
              <a:lnSpc>
                <a:spcPct val="100000"/>
              </a:lnSpc>
              <a:spcBef>
                <a:spcPts val="725"/>
              </a:spcBef>
              <a:buFont typeface="Wingdings"/>
              <a:buChar char=""/>
              <a:tabLst>
                <a:tab pos="549275" algn="l"/>
                <a:tab pos="549910" algn="l"/>
              </a:tabLst>
            </a:pPr>
            <a:r>
              <a:rPr dirty="0" sz="2400">
                <a:latin typeface="黑体"/>
                <a:cs typeface="黑体"/>
              </a:rPr>
              <a:t>计算与算计并用</a:t>
            </a:r>
            <a:endParaRPr sz="2400">
              <a:latin typeface="黑体"/>
              <a:cs typeface="黑体"/>
            </a:endParaRPr>
          </a:p>
          <a:p>
            <a:pPr marL="549910" indent="-457834">
              <a:lnSpc>
                <a:spcPct val="100000"/>
              </a:lnSpc>
              <a:spcBef>
                <a:spcPts val="720"/>
              </a:spcBef>
              <a:buFont typeface="Wingdings"/>
              <a:buChar char=""/>
              <a:tabLst>
                <a:tab pos="549275" algn="l"/>
                <a:tab pos="549910" algn="l"/>
              </a:tabLst>
            </a:pPr>
            <a:r>
              <a:rPr dirty="0" sz="2400">
                <a:latin typeface="黑体"/>
                <a:cs typeface="黑体"/>
              </a:rPr>
              <a:t>专才与通才兼顾</a:t>
            </a:r>
            <a:endParaRPr sz="2400">
              <a:latin typeface="黑体"/>
              <a:cs typeface="黑体"/>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50412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3.2</a:t>
            </a:r>
            <a:r>
              <a:rPr dirty="0" spc="-55">
                <a:latin typeface="Tahoma"/>
                <a:cs typeface="Tahoma"/>
              </a:rPr>
              <a:t> </a:t>
            </a:r>
            <a:r>
              <a:rPr dirty="0" spc="-10"/>
              <a:t>化工过程基本特征</a:t>
            </a:r>
          </a:p>
        </p:txBody>
      </p:sp>
      <p:grpSp>
        <p:nvGrpSpPr>
          <p:cNvPr id="4" name="object 4"/>
          <p:cNvGrpSpPr/>
          <p:nvPr/>
        </p:nvGrpSpPr>
        <p:grpSpPr>
          <a:xfrm>
            <a:off x="858589" y="2394085"/>
            <a:ext cx="4528820" cy="4095115"/>
            <a:chOff x="858589" y="2394085"/>
            <a:chExt cx="4528820" cy="4095115"/>
          </a:xfrm>
        </p:grpSpPr>
        <p:pic>
          <p:nvPicPr>
            <p:cNvPr id="5" name="object 5"/>
            <p:cNvPicPr/>
            <p:nvPr/>
          </p:nvPicPr>
          <p:blipFill>
            <a:blip r:embed="rId2" cstate="print"/>
            <a:stretch>
              <a:fillRect/>
            </a:stretch>
          </p:blipFill>
          <p:spPr>
            <a:xfrm>
              <a:off x="858589" y="2394085"/>
              <a:ext cx="4528806" cy="4094814"/>
            </a:xfrm>
            <a:prstGeom prst="rect">
              <a:avLst/>
            </a:prstGeom>
          </p:spPr>
        </p:pic>
        <p:pic>
          <p:nvPicPr>
            <p:cNvPr id="6" name="object 6"/>
            <p:cNvPicPr/>
            <p:nvPr/>
          </p:nvPicPr>
          <p:blipFill>
            <a:blip r:embed="rId3" cstate="print"/>
            <a:stretch>
              <a:fillRect/>
            </a:stretch>
          </p:blipFill>
          <p:spPr>
            <a:xfrm>
              <a:off x="2322576" y="3893820"/>
              <a:ext cx="1479803" cy="310895"/>
            </a:xfrm>
            <a:prstGeom prst="rect">
              <a:avLst/>
            </a:prstGeom>
          </p:spPr>
        </p:pic>
      </p:grpSp>
      <p:sp>
        <p:nvSpPr>
          <p:cNvPr id="7" name="object 7"/>
          <p:cNvSpPr txBox="1"/>
          <p:nvPr/>
        </p:nvSpPr>
        <p:spPr>
          <a:xfrm>
            <a:off x="2606801" y="3725926"/>
            <a:ext cx="1102995" cy="513080"/>
          </a:xfrm>
          <a:prstGeom prst="rect">
            <a:avLst/>
          </a:prstGeom>
        </p:spPr>
        <p:txBody>
          <a:bodyPr wrap="square" lIns="0" tIns="12065" rIns="0" bIns="0" rtlCol="0" vert="horz">
            <a:spAutoFit/>
          </a:bodyPr>
          <a:lstStyle/>
          <a:p>
            <a:pPr marL="247015" marR="5080" indent="-234950">
              <a:lnSpc>
                <a:spcPct val="100000"/>
              </a:lnSpc>
              <a:spcBef>
                <a:spcPts val="95"/>
              </a:spcBef>
            </a:pPr>
            <a:r>
              <a:rPr dirty="0" sz="1600" spc="5">
                <a:solidFill>
                  <a:srgbClr val="FFFFFF"/>
                </a:solidFill>
                <a:latin typeface="黑体"/>
                <a:cs typeface="黑体"/>
              </a:rPr>
              <a:t>能量</a:t>
            </a:r>
            <a:r>
              <a:rPr dirty="0" sz="1600" spc="-5">
                <a:solidFill>
                  <a:srgbClr val="FFFFFF"/>
                </a:solidFill>
                <a:latin typeface="Times New Roman"/>
                <a:cs typeface="Times New Roman"/>
              </a:rPr>
              <a:t>/</a:t>
            </a:r>
            <a:r>
              <a:rPr dirty="0" sz="1600" spc="5">
                <a:solidFill>
                  <a:srgbClr val="FFFFFF"/>
                </a:solidFill>
                <a:latin typeface="黑体"/>
                <a:cs typeface="黑体"/>
              </a:rPr>
              <a:t>质量交 </a:t>
            </a:r>
            <a:r>
              <a:rPr dirty="0" sz="1600" spc="5">
                <a:solidFill>
                  <a:srgbClr val="FFFFFF"/>
                </a:solidFill>
                <a:latin typeface="黑体"/>
                <a:cs typeface="黑体"/>
              </a:rPr>
              <a:t>换</a:t>
            </a:r>
            <a:r>
              <a:rPr dirty="0" sz="1600" spc="-5">
                <a:solidFill>
                  <a:srgbClr val="FFFFFF"/>
                </a:solidFill>
                <a:latin typeface="黑体"/>
                <a:cs typeface="黑体"/>
              </a:rPr>
              <a:t>网络</a:t>
            </a:r>
            <a:endParaRPr sz="1600">
              <a:latin typeface="黑体"/>
              <a:cs typeface="黑体"/>
            </a:endParaRPr>
          </a:p>
        </p:txBody>
      </p:sp>
      <p:sp>
        <p:nvSpPr>
          <p:cNvPr id="8" name="object 8"/>
          <p:cNvSpPr txBox="1"/>
          <p:nvPr/>
        </p:nvSpPr>
        <p:spPr>
          <a:xfrm>
            <a:off x="541019" y="1075944"/>
            <a:ext cx="11393805" cy="1015365"/>
          </a:xfrm>
          <a:prstGeom prst="rect">
            <a:avLst/>
          </a:prstGeom>
          <a:solidFill>
            <a:srgbClr val="F8B56D"/>
          </a:solidFill>
        </p:spPr>
        <p:txBody>
          <a:bodyPr wrap="square" lIns="0" tIns="35560" rIns="0" bIns="0" rtlCol="0" vert="horz">
            <a:spAutoFit/>
          </a:bodyPr>
          <a:lstStyle/>
          <a:p>
            <a:pPr marL="90805" marR="104139">
              <a:lnSpc>
                <a:spcPct val="100000"/>
              </a:lnSpc>
              <a:spcBef>
                <a:spcPts val="280"/>
              </a:spcBef>
            </a:pPr>
            <a:r>
              <a:rPr dirty="0" sz="2000" b="1">
                <a:latin typeface="微软雅黑"/>
                <a:cs typeface="微软雅黑"/>
              </a:rPr>
              <a:t>“三传一反”是化工过</a:t>
            </a:r>
            <a:r>
              <a:rPr dirty="0" sz="2000" spc="-15" b="1">
                <a:latin typeface="微软雅黑"/>
                <a:cs typeface="微软雅黑"/>
              </a:rPr>
              <a:t>程</a:t>
            </a:r>
            <a:r>
              <a:rPr dirty="0" sz="2000" spc="5" b="1">
                <a:latin typeface="微软雅黑"/>
                <a:cs typeface="微软雅黑"/>
              </a:rPr>
              <a:t>的</a:t>
            </a:r>
            <a:r>
              <a:rPr dirty="0" sz="2000" b="1">
                <a:solidFill>
                  <a:srgbClr val="FF0000"/>
                </a:solidFill>
                <a:latin typeface="微软雅黑"/>
                <a:cs typeface="微软雅黑"/>
              </a:rPr>
              <a:t>基</a:t>
            </a:r>
            <a:r>
              <a:rPr dirty="0" sz="2000" spc="-15" b="1">
                <a:solidFill>
                  <a:srgbClr val="FF0000"/>
                </a:solidFill>
                <a:latin typeface="微软雅黑"/>
                <a:cs typeface="微软雅黑"/>
              </a:rPr>
              <a:t>本</a:t>
            </a:r>
            <a:r>
              <a:rPr dirty="0" sz="2000" b="1">
                <a:solidFill>
                  <a:srgbClr val="FF0000"/>
                </a:solidFill>
                <a:latin typeface="微软雅黑"/>
                <a:cs typeface="微软雅黑"/>
              </a:rPr>
              <a:t>特征</a:t>
            </a:r>
            <a:r>
              <a:rPr dirty="0" sz="2000" b="1">
                <a:latin typeface="微软雅黑"/>
                <a:cs typeface="微软雅黑"/>
              </a:rPr>
              <a:t>。</a:t>
            </a:r>
            <a:r>
              <a:rPr dirty="0" sz="2000" spc="-30" b="1">
                <a:latin typeface="微软雅黑"/>
                <a:cs typeface="微软雅黑"/>
              </a:rPr>
              <a:t> </a:t>
            </a:r>
            <a:r>
              <a:rPr dirty="0" sz="2000" b="1">
                <a:latin typeface="微软雅黑"/>
                <a:cs typeface="微软雅黑"/>
              </a:rPr>
              <a:t>“三传”为</a:t>
            </a:r>
            <a:r>
              <a:rPr dirty="0" sz="2000" b="1">
                <a:solidFill>
                  <a:srgbClr val="FF0000"/>
                </a:solidFill>
                <a:latin typeface="微软雅黑"/>
                <a:cs typeface="微软雅黑"/>
              </a:rPr>
              <a:t>动量传递</a:t>
            </a:r>
            <a:r>
              <a:rPr dirty="0" sz="2000" b="1">
                <a:latin typeface="微软雅黑"/>
                <a:cs typeface="微软雅黑"/>
              </a:rPr>
              <a:t>（流</a:t>
            </a:r>
            <a:r>
              <a:rPr dirty="0" sz="2000" spc="-15" b="1">
                <a:latin typeface="微软雅黑"/>
                <a:cs typeface="微软雅黑"/>
              </a:rPr>
              <a:t>体</a:t>
            </a:r>
            <a:r>
              <a:rPr dirty="0" sz="2000" b="1">
                <a:latin typeface="微软雅黑"/>
                <a:cs typeface="微软雅黑"/>
              </a:rPr>
              <a:t>输送</a:t>
            </a:r>
            <a:r>
              <a:rPr dirty="0" sz="2000" spc="-15" b="1">
                <a:latin typeface="微软雅黑"/>
                <a:cs typeface="微软雅黑"/>
              </a:rPr>
              <a:t>、</a:t>
            </a:r>
            <a:r>
              <a:rPr dirty="0" sz="2000" b="1">
                <a:latin typeface="微软雅黑"/>
                <a:cs typeface="微软雅黑"/>
              </a:rPr>
              <a:t>过滤</a:t>
            </a:r>
            <a:r>
              <a:rPr dirty="0" sz="2000" spc="-15" b="1">
                <a:latin typeface="微软雅黑"/>
                <a:cs typeface="微软雅黑"/>
              </a:rPr>
              <a:t>、</a:t>
            </a:r>
            <a:r>
              <a:rPr dirty="0" sz="2000" b="1">
                <a:latin typeface="微软雅黑"/>
                <a:cs typeface="微软雅黑"/>
              </a:rPr>
              <a:t>沉降</a:t>
            </a:r>
            <a:r>
              <a:rPr dirty="0" sz="2000" spc="-15" b="1">
                <a:latin typeface="微软雅黑"/>
                <a:cs typeface="微软雅黑"/>
              </a:rPr>
              <a:t>、</a:t>
            </a:r>
            <a:r>
              <a:rPr dirty="0" sz="2000" b="1">
                <a:latin typeface="微软雅黑"/>
                <a:cs typeface="微软雅黑"/>
              </a:rPr>
              <a:t>固体</a:t>
            </a:r>
            <a:r>
              <a:rPr dirty="0" sz="2000" spc="-15" b="1">
                <a:latin typeface="微软雅黑"/>
                <a:cs typeface="微软雅黑"/>
              </a:rPr>
              <a:t>流</a:t>
            </a:r>
            <a:r>
              <a:rPr dirty="0" sz="2000" b="1">
                <a:latin typeface="微软雅黑"/>
                <a:cs typeface="微软雅黑"/>
              </a:rPr>
              <a:t>态化 等，遵循流体动力学基</a:t>
            </a:r>
            <a:r>
              <a:rPr dirty="0" sz="2000" spc="-10" b="1">
                <a:latin typeface="微软雅黑"/>
                <a:cs typeface="微软雅黑"/>
              </a:rPr>
              <a:t>本</a:t>
            </a:r>
            <a:r>
              <a:rPr dirty="0" sz="2000" b="1">
                <a:latin typeface="微软雅黑"/>
                <a:cs typeface="微软雅黑"/>
              </a:rPr>
              <a:t>规律</a:t>
            </a:r>
            <a:r>
              <a:rPr dirty="0" sz="2000" spc="-10" b="1">
                <a:latin typeface="微软雅黑"/>
                <a:cs typeface="微软雅黑"/>
              </a:rPr>
              <a:t>）</a:t>
            </a:r>
            <a:r>
              <a:rPr dirty="0" sz="2000" spc="5" b="1">
                <a:latin typeface="微软雅黑"/>
                <a:cs typeface="微软雅黑"/>
              </a:rPr>
              <a:t>、</a:t>
            </a:r>
            <a:r>
              <a:rPr dirty="0" sz="2000" spc="5" b="1">
                <a:solidFill>
                  <a:srgbClr val="FF0000"/>
                </a:solidFill>
                <a:latin typeface="微软雅黑"/>
                <a:cs typeface="微软雅黑"/>
              </a:rPr>
              <a:t>热</a:t>
            </a:r>
            <a:r>
              <a:rPr dirty="0" sz="2000" spc="-15" b="1">
                <a:solidFill>
                  <a:srgbClr val="FF0000"/>
                </a:solidFill>
                <a:latin typeface="微软雅黑"/>
                <a:cs typeface="微软雅黑"/>
              </a:rPr>
              <a:t>量</a:t>
            </a:r>
            <a:r>
              <a:rPr dirty="0" sz="2000" spc="5" b="1">
                <a:solidFill>
                  <a:srgbClr val="FF0000"/>
                </a:solidFill>
                <a:latin typeface="微软雅黑"/>
                <a:cs typeface="微软雅黑"/>
              </a:rPr>
              <a:t>传</a:t>
            </a:r>
            <a:r>
              <a:rPr dirty="0" sz="2000" spc="-5" b="1">
                <a:solidFill>
                  <a:srgbClr val="FF0000"/>
                </a:solidFill>
                <a:latin typeface="微软雅黑"/>
                <a:cs typeface="微软雅黑"/>
              </a:rPr>
              <a:t>递</a:t>
            </a:r>
            <a:r>
              <a:rPr dirty="0" sz="2000" spc="-10" b="1">
                <a:latin typeface="微软雅黑"/>
                <a:cs typeface="微软雅黑"/>
              </a:rPr>
              <a:t>（</a:t>
            </a:r>
            <a:r>
              <a:rPr dirty="0" sz="2000" spc="5" b="1">
                <a:latin typeface="微软雅黑"/>
                <a:cs typeface="微软雅黑"/>
              </a:rPr>
              <a:t>加热</a:t>
            </a:r>
            <a:r>
              <a:rPr dirty="0" sz="2000" spc="-10" b="1">
                <a:latin typeface="微软雅黑"/>
                <a:cs typeface="微软雅黑"/>
              </a:rPr>
              <a:t>、</a:t>
            </a:r>
            <a:r>
              <a:rPr dirty="0" sz="2000" spc="5" b="1">
                <a:latin typeface="微软雅黑"/>
                <a:cs typeface="微软雅黑"/>
              </a:rPr>
              <a:t>冷却</a:t>
            </a:r>
            <a:r>
              <a:rPr dirty="0" sz="2000" spc="-10" b="1">
                <a:latin typeface="微软雅黑"/>
                <a:cs typeface="微软雅黑"/>
              </a:rPr>
              <a:t>、</a:t>
            </a:r>
            <a:r>
              <a:rPr dirty="0" sz="2000" spc="5" b="1">
                <a:latin typeface="微软雅黑"/>
                <a:cs typeface="微软雅黑"/>
              </a:rPr>
              <a:t>蒸发</a:t>
            </a:r>
            <a:r>
              <a:rPr dirty="0" sz="2000" spc="-10" b="1">
                <a:latin typeface="微软雅黑"/>
                <a:cs typeface="微软雅黑"/>
              </a:rPr>
              <a:t>、</a:t>
            </a:r>
            <a:r>
              <a:rPr dirty="0" sz="2000" spc="5" b="1">
                <a:latin typeface="微软雅黑"/>
                <a:cs typeface="微软雅黑"/>
              </a:rPr>
              <a:t>冷凝</a:t>
            </a:r>
            <a:r>
              <a:rPr dirty="0" sz="2000" spc="-10" b="1">
                <a:latin typeface="微软雅黑"/>
                <a:cs typeface="微软雅黑"/>
              </a:rPr>
              <a:t>等</a:t>
            </a:r>
            <a:r>
              <a:rPr dirty="0" sz="2000" spc="5" b="1">
                <a:latin typeface="微软雅黑"/>
                <a:cs typeface="微软雅黑"/>
              </a:rPr>
              <a:t>，遵</a:t>
            </a:r>
            <a:r>
              <a:rPr dirty="0" sz="2000" spc="-10" b="1">
                <a:latin typeface="微软雅黑"/>
                <a:cs typeface="微软雅黑"/>
              </a:rPr>
              <a:t>循</a:t>
            </a:r>
            <a:r>
              <a:rPr dirty="0" sz="2000" spc="5" b="1">
                <a:latin typeface="微软雅黑"/>
                <a:cs typeface="微软雅黑"/>
              </a:rPr>
              <a:t>热量</a:t>
            </a:r>
            <a:r>
              <a:rPr dirty="0" sz="2000" spc="-10" b="1">
                <a:latin typeface="微软雅黑"/>
                <a:cs typeface="微软雅黑"/>
              </a:rPr>
              <a:t>传</a:t>
            </a:r>
            <a:r>
              <a:rPr dirty="0" sz="2000" spc="5" b="1">
                <a:latin typeface="微软雅黑"/>
                <a:cs typeface="微软雅黑"/>
              </a:rPr>
              <a:t>递基</a:t>
            </a:r>
            <a:r>
              <a:rPr dirty="0" sz="2000" spc="-10" b="1">
                <a:latin typeface="微软雅黑"/>
                <a:cs typeface="微软雅黑"/>
              </a:rPr>
              <a:t>本</a:t>
            </a:r>
            <a:r>
              <a:rPr dirty="0" sz="2000" spc="5" b="1">
                <a:latin typeface="微软雅黑"/>
                <a:cs typeface="微软雅黑"/>
              </a:rPr>
              <a:t>规律）  </a:t>
            </a:r>
            <a:r>
              <a:rPr dirty="0" sz="2000" b="1">
                <a:latin typeface="微软雅黑"/>
                <a:cs typeface="微软雅黑"/>
              </a:rPr>
              <a:t>和</a:t>
            </a:r>
            <a:r>
              <a:rPr dirty="0" sz="2000" b="1">
                <a:solidFill>
                  <a:srgbClr val="FF0000"/>
                </a:solidFill>
                <a:latin typeface="微软雅黑"/>
                <a:cs typeface="微软雅黑"/>
              </a:rPr>
              <a:t>质量传</a:t>
            </a:r>
            <a:r>
              <a:rPr dirty="0" sz="2000" spc="-10" b="1">
                <a:solidFill>
                  <a:srgbClr val="FF0000"/>
                </a:solidFill>
                <a:latin typeface="微软雅黑"/>
                <a:cs typeface="微软雅黑"/>
              </a:rPr>
              <a:t>递</a:t>
            </a:r>
            <a:r>
              <a:rPr dirty="0" sz="2000" b="1">
                <a:latin typeface="微软雅黑"/>
                <a:cs typeface="微软雅黑"/>
              </a:rPr>
              <a:t>（蒸馏、吸</a:t>
            </a:r>
            <a:r>
              <a:rPr dirty="0" sz="2000" spc="-15" b="1">
                <a:latin typeface="微软雅黑"/>
                <a:cs typeface="微软雅黑"/>
              </a:rPr>
              <a:t>收</a:t>
            </a:r>
            <a:r>
              <a:rPr dirty="0" sz="2000" b="1">
                <a:latin typeface="微软雅黑"/>
                <a:cs typeface="微软雅黑"/>
              </a:rPr>
              <a:t>、萃</a:t>
            </a:r>
            <a:r>
              <a:rPr dirty="0" sz="2000" spc="-15" b="1">
                <a:latin typeface="微软雅黑"/>
                <a:cs typeface="微软雅黑"/>
              </a:rPr>
              <a:t>取</a:t>
            </a:r>
            <a:r>
              <a:rPr dirty="0" sz="2000" b="1">
                <a:latin typeface="微软雅黑"/>
                <a:cs typeface="微软雅黑"/>
              </a:rPr>
              <a:t>、干</a:t>
            </a:r>
            <a:r>
              <a:rPr dirty="0" sz="2000" spc="-15" b="1">
                <a:latin typeface="微软雅黑"/>
                <a:cs typeface="微软雅黑"/>
              </a:rPr>
              <a:t>燥</a:t>
            </a:r>
            <a:r>
              <a:rPr dirty="0" sz="2000" b="1">
                <a:latin typeface="微软雅黑"/>
                <a:cs typeface="微软雅黑"/>
              </a:rPr>
              <a:t>等，</a:t>
            </a:r>
            <a:r>
              <a:rPr dirty="0" sz="2000" spc="-15" b="1">
                <a:latin typeface="微软雅黑"/>
                <a:cs typeface="微软雅黑"/>
              </a:rPr>
              <a:t>遵</a:t>
            </a:r>
            <a:r>
              <a:rPr dirty="0" sz="2000" b="1">
                <a:latin typeface="微软雅黑"/>
                <a:cs typeface="微软雅黑"/>
              </a:rPr>
              <a:t>循质</a:t>
            </a:r>
            <a:r>
              <a:rPr dirty="0" sz="2000" spc="-15" b="1">
                <a:latin typeface="微软雅黑"/>
                <a:cs typeface="微软雅黑"/>
              </a:rPr>
              <a:t>量</a:t>
            </a:r>
            <a:r>
              <a:rPr dirty="0" sz="2000" b="1">
                <a:latin typeface="微软雅黑"/>
                <a:cs typeface="微软雅黑"/>
              </a:rPr>
              <a:t>传递</a:t>
            </a:r>
            <a:r>
              <a:rPr dirty="0" sz="2000" spc="-15" b="1">
                <a:latin typeface="微软雅黑"/>
                <a:cs typeface="微软雅黑"/>
              </a:rPr>
              <a:t>基</a:t>
            </a:r>
            <a:r>
              <a:rPr dirty="0" sz="2000" b="1">
                <a:latin typeface="微软雅黑"/>
                <a:cs typeface="微软雅黑"/>
              </a:rPr>
              <a:t>本规</a:t>
            </a:r>
            <a:r>
              <a:rPr dirty="0" sz="2000" spc="-15" b="1">
                <a:latin typeface="微软雅黑"/>
                <a:cs typeface="微软雅黑"/>
              </a:rPr>
              <a:t>律</a:t>
            </a:r>
            <a:r>
              <a:rPr dirty="0" sz="2000" spc="-5" b="1">
                <a:latin typeface="微软雅黑"/>
                <a:cs typeface="微软雅黑"/>
              </a:rPr>
              <a:t>），“</a:t>
            </a:r>
            <a:r>
              <a:rPr dirty="0" sz="2000" b="1">
                <a:latin typeface="微软雅黑"/>
                <a:cs typeface="微软雅黑"/>
              </a:rPr>
              <a:t>一反</a:t>
            </a:r>
            <a:r>
              <a:rPr dirty="0" sz="2000" spc="-15" b="1">
                <a:latin typeface="微软雅黑"/>
                <a:cs typeface="微软雅黑"/>
              </a:rPr>
              <a:t>”</a:t>
            </a:r>
            <a:r>
              <a:rPr dirty="0" sz="2000" b="1">
                <a:latin typeface="微软雅黑"/>
                <a:cs typeface="微软雅黑"/>
              </a:rPr>
              <a:t>为化</a:t>
            </a:r>
            <a:r>
              <a:rPr dirty="0" sz="2000" spc="-15" b="1">
                <a:latin typeface="微软雅黑"/>
                <a:cs typeface="微软雅黑"/>
              </a:rPr>
              <a:t>学</a:t>
            </a:r>
            <a:r>
              <a:rPr dirty="0" sz="2000" b="1">
                <a:latin typeface="微软雅黑"/>
                <a:cs typeface="微软雅黑"/>
              </a:rPr>
              <a:t>反应</a:t>
            </a:r>
            <a:r>
              <a:rPr dirty="0" sz="2000" spc="-15" b="1">
                <a:latin typeface="微软雅黑"/>
                <a:cs typeface="微软雅黑"/>
              </a:rPr>
              <a:t>过</a:t>
            </a:r>
            <a:r>
              <a:rPr dirty="0" sz="2000" b="1">
                <a:latin typeface="微软雅黑"/>
                <a:cs typeface="微软雅黑"/>
              </a:rPr>
              <a:t>程。</a:t>
            </a:r>
            <a:endParaRPr sz="2000">
              <a:latin typeface="微软雅黑"/>
              <a:cs typeface="微软雅黑"/>
            </a:endParaRPr>
          </a:p>
        </p:txBody>
      </p:sp>
      <p:pic>
        <p:nvPicPr>
          <p:cNvPr id="9" name="object 9"/>
          <p:cNvPicPr/>
          <p:nvPr/>
        </p:nvPicPr>
        <p:blipFill>
          <a:blip r:embed="rId4" cstate="print"/>
          <a:stretch>
            <a:fillRect/>
          </a:stretch>
        </p:blipFill>
        <p:spPr>
          <a:xfrm>
            <a:off x="8116823" y="2255513"/>
            <a:ext cx="4072889" cy="3798576"/>
          </a:xfrm>
          <a:prstGeom prst="rect">
            <a:avLst/>
          </a:prstGeom>
        </p:spPr>
      </p:pic>
      <p:sp>
        <p:nvSpPr>
          <p:cNvPr id="10" name="object 10"/>
          <p:cNvSpPr txBox="1"/>
          <p:nvPr/>
        </p:nvSpPr>
        <p:spPr>
          <a:xfrm>
            <a:off x="9858502" y="2335783"/>
            <a:ext cx="836294"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等线"/>
                <a:cs typeface="等线"/>
              </a:rPr>
              <a:t>决策支持</a:t>
            </a:r>
            <a:endParaRPr sz="1600">
              <a:latin typeface="等线"/>
              <a:cs typeface="等线"/>
            </a:endParaRPr>
          </a:p>
        </p:txBody>
      </p:sp>
      <p:sp>
        <p:nvSpPr>
          <p:cNvPr id="11" name="object 11"/>
          <p:cNvSpPr txBox="1"/>
          <p:nvPr/>
        </p:nvSpPr>
        <p:spPr>
          <a:xfrm>
            <a:off x="9858247" y="3029838"/>
            <a:ext cx="836294" cy="517525"/>
          </a:xfrm>
          <a:prstGeom prst="rect">
            <a:avLst/>
          </a:prstGeom>
        </p:spPr>
        <p:txBody>
          <a:bodyPr wrap="square" lIns="0" tIns="12065" rIns="0" bIns="0" rtlCol="0" vert="horz">
            <a:spAutoFit/>
          </a:bodyPr>
          <a:lstStyle/>
          <a:p>
            <a:pPr algn="ctr">
              <a:lnSpc>
                <a:spcPct val="100000"/>
              </a:lnSpc>
              <a:spcBef>
                <a:spcPts val="95"/>
              </a:spcBef>
            </a:pPr>
            <a:r>
              <a:rPr dirty="0" sz="1600" spc="-5" b="1">
                <a:latin typeface="等线"/>
                <a:cs typeface="等线"/>
              </a:rPr>
              <a:t>企业资源</a:t>
            </a:r>
            <a:endParaRPr sz="1600">
              <a:latin typeface="等线"/>
              <a:cs typeface="等线"/>
            </a:endParaRPr>
          </a:p>
          <a:p>
            <a:pPr algn="ctr">
              <a:lnSpc>
                <a:spcPct val="100000"/>
              </a:lnSpc>
              <a:spcBef>
                <a:spcPts val="35"/>
              </a:spcBef>
            </a:pPr>
            <a:r>
              <a:rPr dirty="0" sz="1600" spc="-10" b="1">
                <a:latin typeface="等线"/>
                <a:cs typeface="等线"/>
              </a:rPr>
              <a:t>计划</a:t>
            </a:r>
            <a:endParaRPr sz="1600">
              <a:latin typeface="等线"/>
              <a:cs typeface="等线"/>
            </a:endParaRPr>
          </a:p>
        </p:txBody>
      </p:sp>
      <p:sp>
        <p:nvSpPr>
          <p:cNvPr id="12" name="object 12"/>
          <p:cNvSpPr txBox="1"/>
          <p:nvPr/>
        </p:nvSpPr>
        <p:spPr>
          <a:xfrm>
            <a:off x="9655556" y="3986606"/>
            <a:ext cx="1242060" cy="269240"/>
          </a:xfrm>
          <a:prstGeom prst="rect">
            <a:avLst/>
          </a:prstGeom>
        </p:spPr>
        <p:txBody>
          <a:bodyPr wrap="square" lIns="0" tIns="12065" rIns="0" bIns="0" rtlCol="0" vert="horz">
            <a:spAutoFit/>
          </a:bodyPr>
          <a:lstStyle/>
          <a:p>
            <a:pPr marL="12700">
              <a:lnSpc>
                <a:spcPct val="100000"/>
              </a:lnSpc>
              <a:spcBef>
                <a:spcPts val="95"/>
              </a:spcBef>
            </a:pPr>
            <a:r>
              <a:rPr dirty="0" sz="1600" spc="-10" b="1">
                <a:latin typeface="等线"/>
                <a:cs typeface="等线"/>
              </a:rPr>
              <a:t>生产执行系统</a:t>
            </a:r>
            <a:endParaRPr sz="1600">
              <a:latin typeface="等线"/>
              <a:cs typeface="等线"/>
            </a:endParaRPr>
          </a:p>
        </p:txBody>
      </p:sp>
      <p:sp>
        <p:nvSpPr>
          <p:cNvPr id="13" name="object 13"/>
          <p:cNvSpPr txBox="1"/>
          <p:nvPr/>
        </p:nvSpPr>
        <p:spPr>
          <a:xfrm>
            <a:off x="9655809" y="4805298"/>
            <a:ext cx="124206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等线"/>
                <a:cs typeface="等线"/>
              </a:rPr>
              <a:t>过程控制系统</a:t>
            </a:r>
            <a:endParaRPr sz="1600">
              <a:latin typeface="等线"/>
              <a:cs typeface="等线"/>
            </a:endParaRPr>
          </a:p>
        </p:txBody>
      </p:sp>
      <p:sp>
        <p:nvSpPr>
          <p:cNvPr id="14" name="object 14"/>
          <p:cNvSpPr txBox="1"/>
          <p:nvPr/>
        </p:nvSpPr>
        <p:spPr>
          <a:xfrm>
            <a:off x="9656191" y="5638291"/>
            <a:ext cx="1242060" cy="26924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等线"/>
                <a:cs typeface="等线"/>
              </a:rPr>
              <a:t>设备、仪表等</a:t>
            </a:r>
            <a:endParaRPr sz="1600">
              <a:latin typeface="等线"/>
              <a:cs typeface="等线"/>
            </a:endParaRPr>
          </a:p>
        </p:txBody>
      </p:sp>
      <p:grpSp>
        <p:nvGrpSpPr>
          <p:cNvPr id="15" name="object 15"/>
          <p:cNvGrpSpPr/>
          <p:nvPr/>
        </p:nvGrpSpPr>
        <p:grpSpPr>
          <a:xfrm>
            <a:off x="5780532" y="2289048"/>
            <a:ext cx="4527550" cy="3743325"/>
            <a:chOff x="5780532" y="2289048"/>
            <a:chExt cx="4527550" cy="3743325"/>
          </a:xfrm>
        </p:grpSpPr>
        <p:sp>
          <p:nvSpPr>
            <p:cNvPr id="16" name="object 16"/>
            <p:cNvSpPr/>
            <p:nvPr/>
          </p:nvSpPr>
          <p:spPr>
            <a:xfrm>
              <a:off x="5780532" y="2295144"/>
              <a:ext cx="4527550" cy="3731260"/>
            </a:xfrm>
            <a:custGeom>
              <a:avLst/>
              <a:gdLst/>
              <a:ahLst/>
              <a:cxnLst/>
              <a:rect l="l" t="t" r="r" b="b"/>
              <a:pathLst>
                <a:path w="4527550" h="3731260">
                  <a:moveTo>
                    <a:pt x="2393188" y="3730752"/>
                  </a:moveTo>
                  <a:lnTo>
                    <a:pt x="92963" y="3730752"/>
                  </a:lnTo>
                </a:path>
                <a:path w="4527550" h="3731260">
                  <a:moveTo>
                    <a:pt x="2772537" y="3005328"/>
                  </a:moveTo>
                  <a:lnTo>
                    <a:pt x="92963" y="3005328"/>
                  </a:lnTo>
                </a:path>
                <a:path w="4527550" h="3731260">
                  <a:moveTo>
                    <a:pt x="3214242" y="2196083"/>
                  </a:moveTo>
                  <a:lnTo>
                    <a:pt x="82295" y="2196083"/>
                  </a:lnTo>
                </a:path>
                <a:path w="4527550" h="3731260">
                  <a:moveTo>
                    <a:pt x="3644899" y="1470659"/>
                  </a:moveTo>
                  <a:lnTo>
                    <a:pt x="71627" y="1473834"/>
                  </a:lnTo>
                </a:path>
                <a:path w="4527550" h="3731260">
                  <a:moveTo>
                    <a:pt x="4097400" y="707135"/>
                  </a:moveTo>
                  <a:lnTo>
                    <a:pt x="71627" y="707135"/>
                  </a:lnTo>
                </a:path>
                <a:path w="4527550" h="3731260">
                  <a:moveTo>
                    <a:pt x="4527295" y="0"/>
                  </a:moveTo>
                  <a:lnTo>
                    <a:pt x="0" y="0"/>
                  </a:lnTo>
                </a:path>
              </a:pathLst>
            </a:custGeom>
            <a:ln w="12192">
              <a:solidFill>
                <a:srgbClr val="089CA2"/>
              </a:solidFill>
            </a:ln>
          </p:spPr>
          <p:txBody>
            <a:bodyPr wrap="square" lIns="0" tIns="0" rIns="0" bIns="0" rtlCol="0"/>
            <a:lstStyle/>
            <a:p/>
          </p:txBody>
        </p:sp>
        <p:sp>
          <p:nvSpPr>
            <p:cNvPr id="17" name="object 17"/>
            <p:cNvSpPr/>
            <p:nvPr/>
          </p:nvSpPr>
          <p:spPr>
            <a:xfrm>
              <a:off x="6001004" y="2295143"/>
              <a:ext cx="84455" cy="3713479"/>
            </a:xfrm>
            <a:custGeom>
              <a:avLst/>
              <a:gdLst/>
              <a:ahLst/>
              <a:cxnLst/>
              <a:rect l="l" t="t" r="r" b="b"/>
              <a:pathLst>
                <a:path w="84454" h="3713479">
                  <a:moveTo>
                    <a:pt x="83693" y="631317"/>
                  </a:moveTo>
                  <a:lnTo>
                    <a:pt x="51892" y="631748"/>
                  </a:lnTo>
                  <a:lnTo>
                    <a:pt x="44488" y="76123"/>
                  </a:lnTo>
                  <a:lnTo>
                    <a:pt x="76200" y="75692"/>
                  </a:lnTo>
                  <a:lnTo>
                    <a:pt x="69824" y="63373"/>
                  </a:lnTo>
                  <a:lnTo>
                    <a:pt x="37084" y="0"/>
                  </a:lnTo>
                  <a:lnTo>
                    <a:pt x="0" y="76708"/>
                  </a:lnTo>
                  <a:lnTo>
                    <a:pt x="31788" y="76288"/>
                  </a:lnTo>
                  <a:lnTo>
                    <a:pt x="39192" y="631913"/>
                  </a:lnTo>
                  <a:lnTo>
                    <a:pt x="7493" y="632333"/>
                  </a:lnTo>
                  <a:lnTo>
                    <a:pt x="46609" y="708025"/>
                  </a:lnTo>
                  <a:lnTo>
                    <a:pt x="77241" y="644652"/>
                  </a:lnTo>
                  <a:lnTo>
                    <a:pt x="83693" y="631317"/>
                  </a:lnTo>
                  <a:close/>
                </a:path>
                <a:path w="84454" h="3713479">
                  <a:moveTo>
                    <a:pt x="84328" y="3081528"/>
                  </a:moveTo>
                  <a:lnTo>
                    <a:pt x="77978" y="3068828"/>
                  </a:lnTo>
                  <a:lnTo>
                    <a:pt x="46228" y="3005328"/>
                  </a:lnTo>
                  <a:lnTo>
                    <a:pt x="8128" y="3081528"/>
                  </a:lnTo>
                  <a:lnTo>
                    <a:pt x="39878" y="3081528"/>
                  </a:lnTo>
                  <a:lnTo>
                    <a:pt x="39878" y="3637153"/>
                  </a:lnTo>
                  <a:lnTo>
                    <a:pt x="8128" y="3637153"/>
                  </a:lnTo>
                  <a:lnTo>
                    <a:pt x="46228" y="3713353"/>
                  </a:lnTo>
                  <a:lnTo>
                    <a:pt x="77978" y="3649853"/>
                  </a:lnTo>
                  <a:lnTo>
                    <a:pt x="84328" y="3637153"/>
                  </a:lnTo>
                  <a:lnTo>
                    <a:pt x="52578" y="3637153"/>
                  </a:lnTo>
                  <a:lnTo>
                    <a:pt x="52578" y="3081528"/>
                  </a:lnTo>
                  <a:lnTo>
                    <a:pt x="84328" y="3081528"/>
                  </a:lnTo>
                  <a:close/>
                </a:path>
                <a:path w="84454" h="3713479">
                  <a:moveTo>
                    <a:pt x="84328" y="786384"/>
                  </a:moveTo>
                  <a:lnTo>
                    <a:pt x="77978" y="773684"/>
                  </a:lnTo>
                  <a:lnTo>
                    <a:pt x="46228" y="710184"/>
                  </a:lnTo>
                  <a:lnTo>
                    <a:pt x="8128" y="786384"/>
                  </a:lnTo>
                  <a:lnTo>
                    <a:pt x="39878" y="786384"/>
                  </a:lnTo>
                  <a:lnTo>
                    <a:pt x="39878" y="1411859"/>
                  </a:lnTo>
                  <a:lnTo>
                    <a:pt x="8128" y="1411859"/>
                  </a:lnTo>
                  <a:lnTo>
                    <a:pt x="36576" y="1468780"/>
                  </a:lnTo>
                  <a:lnTo>
                    <a:pt x="4064" y="1534922"/>
                  </a:lnTo>
                  <a:lnTo>
                    <a:pt x="35763" y="1534718"/>
                  </a:lnTo>
                  <a:lnTo>
                    <a:pt x="39535" y="2120493"/>
                  </a:lnTo>
                  <a:lnTo>
                    <a:pt x="7874" y="2120646"/>
                  </a:lnTo>
                  <a:lnTo>
                    <a:pt x="46151" y="2196223"/>
                  </a:lnTo>
                  <a:lnTo>
                    <a:pt x="8128" y="2272284"/>
                  </a:lnTo>
                  <a:lnTo>
                    <a:pt x="39878" y="2272284"/>
                  </a:lnTo>
                  <a:lnTo>
                    <a:pt x="39878" y="2913634"/>
                  </a:lnTo>
                  <a:lnTo>
                    <a:pt x="8128" y="2913634"/>
                  </a:lnTo>
                  <a:lnTo>
                    <a:pt x="46228" y="2989834"/>
                  </a:lnTo>
                  <a:lnTo>
                    <a:pt x="77978" y="2926334"/>
                  </a:lnTo>
                  <a:lnTo>
                    <a:pt x="84328" y="2913634"/>
                  </a:lnTo>
                  <a:lnTo>
                    <a:pt x="52578" y="2913634"/>
                  </a:lnTo>
                  <a:lnTo>
                    <a:pt x="52578" y="2272284"/>
                  </a:lnTo>
                  <a:lnTo>
                    <a:pt x="84328" y="2272284"/>
                  </a:lnTo>
                  <a:lnTo>
                    <a:pt x="77978" y="2259584"/>
                  </a:lnTo>
                  <a:lnTo>
                    <a:pt x="46405" y="2196465"/>
                  </a:lnTo>
                  <a:lnTo>
                    <a:pt x="77660" y="2133219"/>
                  </a:lnTo>
                  <a:lnTo>
                    <a:pt x="84074" y="2120265"/>
                  </a:lnTo>
                  <a:lnTo>
                    <a:pt x="52235" y="2120430"/>
                  </a:lnTo>
                  <a:lnTo>
                    <a:pt x="48463" y="1534629"/>
                  </a:lnTo>
                  <a:lnTo>
                    <a:pt x="80264" y="1534414"/>
                  </a:lnTo>
                  <a:lnTo>
                    <a:pt x="73926" y="1521968"/>
                  </a:lnTo>
                  <a:lnTo>
                    <a:pt x="51409" y="1477683"/>
                  </a:lnTo>
                  <a:lnTo>
                    <a:pt x="77978" y="1424559"/>
                  </a:lnTo>
                  <a:lnTo>
                    <a:pt x="84328" y="1411859"/>
                  </a:lnTo>
                  <a:lnTo>
                    <a:pt x="52578" y="1411859"/>
                  </a:lnTo>
                  <a:lnTo>
                    <a:pt x="52578" y="786384"/>
                  </a:lnTo>
                  <a:lnTo>
                    <a:pt x="84328" y="786384"/>
                  </a:lnTo>
                  <a:close/>
                </a:path>
              </a:pathLst>
            </a:custGeom>
            <a:solidFill>
              <a:srgbClr val="089CA2"/>
            </a:solidFill>
          </p:spPr>
          <p:txBody>
            <a:bodyPr wrap="square" lIns="0" tIns="0" rIns="0" bIns="0" rtlCol="0"/>
            <a:lstStyle/>
            <a:p/>
          </p:txBody>
        </p:sp>
      </p:grpSp>
      <p:sp>
        <p:nvSpPr>
          <p:cNvPr id="18" name="object 18"/>
          <p:cNvSpPr txBox="1"/>
          <p:nvPr/>
        </p:nvSpPr>
        <p:spPr>
          <a:xfrm>
            <a:off x="6179058" y="2404617"/>
            <a:ext cx="2306955" cy="51308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Arial"/>
                <a:cs typeface="Arial"/>
              </a:rPr>
              <a:t>L5—</a:t>
            </a:r>
            <a:r>
              <a:rPr dirty="0" sz="1600" spc="-5" b="1">
                <a:latin typeface="微软雅黑"/>
                <a:cs typeface="微软雅黑"/>
              </a:rPr>
              <a:t>集团管理</a:t>
            </a:r>
            <a:endParaRPr sz="1600">
              <a:latin typeface="微软雅黑"/>
              <a:cs typeface="微软雅黑"/>
            </a:endParaRPr>
          </a:p>
          <a:p>
            <a:pPr marL="469265">
              <a:lnSpc>
                <a:spcPct val="100000"/>
              </a:lnSpc>
            </a:pPr>
            <a:r>
              <a:rPr dirty="0" sz="1600" spc="-5">
                <a:latin typeface="微软雅黑"/>
                <a:cs typeface="微软雅黑"/>
              </a:rPr>
              <a:t>战略管理、商业分析</a:t>
            </a:r>
            <a:endParaRPr sz="1600">
              <a:latin typeface="微软雅黑"/>
              <a:cs typeface="微软雅黑"/>
            </a:endParaRPr>
          </a:p>
        </p:txBody>
      </p:sp>
      <p:sp>
        <p:nvSpPr>
          <p:cNvPr id="24" name="object 24"/>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25" name="object 2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9" name="object 19"/>
          <p:cNvSpPr txBox="1"/>
          <p:nvPr/>
        </p:nvSpPr>
        <p:spPr>
          <a:xfrm>
            <a:off x="6211061" y="3209670"/>
            <a:ext cx="2712720" cy="51308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Arial"/>
                <a:cs typeface="Arial"/>
              </a:rPr>
              <a:t>L4—</a:t>
            </a:r>
            <a:r>
              <a:rPr dirty="0" sz="1600" spc="-5" b="1">
                <a:latin typeface="微软雅黑"/>
                <a:cs typeface="微软雅黑"/>
              </a:rPr>
              <a:t>公司管理</a:t>
            </a:r>
            <a:endParaRPr sz="1600">
              <a:latin typeface="微软雅黑"/>
              <a:cs typeface="微软雅黑"/>
            </a:endParaRPr>
          </a:p>
          <a:p>
            <a:pPr marL="469265">
              <a:lnSpc>
                <a:spcPct val="100000"/>
              </a:lnSpc>
            </a:pPr>
            <a:r>
              <a:rPr dirty="0" sz="1600" spc="-5">
                <a:latin typeface="微软雅黑"/>
                <a:cs typeface="微软雅黑"/>
              </a:rPr>
              <a:t>产、供、销、人、财、物</a:t>
            </a:r>
            <a:endParaRPr sz="1600">
              <a:latin typeface="微软雅黑"/>
              <a:cs typeface="微软雅黑"/>
            </a:endParaRPr>
          </a:p>
        </p:txBody>
      </p:sp>
      <p:sp>
        <p:nvSpPr>
          <p:cNvPr id="20" name="object 20"/>
          <p:cNvSpPr txBox="1"/>
          <p:nvPr/>
        </p:nvSpPr>
        <p:spPr>
          <a:xfrm>
            <a:off x="6210427" y="3892422"/>
            <a:ext cx="1755775" cy="513080"/>
          </a:xfrm>
          <a:prstGeom prst="rect">
            <a:avLst/>
          </a:prstGeom>
        </p:spPr>
        <p:txBody>
          <a:bodyPr wrap="square" lIns="0" tIns="12065" rIns="0" bIns="0" rtlCol="0" vert="horz">
            <a:spAutoFit/>
          </a:bodyPr>
          <a:lstStyle/>
          <a:p>
            <a:pPr marL="12700">
              <a:lnSpc>
                <a:spcPct val="100000"/>
              </a:lnSpc>
              <a:spcBef>
                <a:spcPts val="95"/>
              </a:spcBef>
            </a:pPr>
            <a:r>
              <a:rPr dirty="0" sz="1600" spc="-5" b="1">
                <a:latin typeface="Arial"/>
                <a:cs typeface="Arial"/>
              </a:rPr>
              <a:t>L3—</a:t>
            </a:r>
            <a:r>
              <a:rPr dirty="0" sz="1600" spc="-5" b="1">
                <a:latin typeface="微软雅黑"/>
                <a:cs typeface="微软雅黑"/>
              </a:rPr>
              <a:t>工厂管理</a:t>
            </a:r>
            <a:endParaRPr sz="1600">
              <a:latin typeface="微软雅黑"/>
              <a:cs typeface="微软雅黑"/>
            </a:endParaRPr>
          </a:p>
          <a:p>
            <a:pPr marL="469900">
              <a:lnSpc>
                <a:spcPct val="100000"/>
              </a:lnSpc>
            </a:pPr>
            <a:r>
              <a:rPr dirty="0" sz="1600" spc="-5">
                <a:latin typeface="微软雅黑"/>
                <a:cs typeface="微软雅黑"/>
              </a:rPr>
              <a:t>生产管理</a:t>
            </a:r>
            <a:r>
              <a:rPr dirty="0" sz="1600" spc="-5">
                <a:latin typeface="Arial"/>
                <a:cs typeface="Arial"/>
              </a:rPr>
              <a:t>/</a:t>
            </a:r>
            <a:r>
              <a:rPr dirty="0" sz="1600" spc="-5">
                <a:latin typeface="微软雅黑"/>
                <a:cs typeface="微软雅黑"/>
              </a:rPr>
              <a:t>控制</a:t>
            </a:r>
            <a:endParaRPr sz="1600">
              <a:latin typeface="微软雅黑"/>
              <a:cs typeface="微软雅黑"/>
            </a:endParaRPr>
          </a:p>
        </p:txBody>
      </p:sp>
      <p:sp>
        <p:nvSpPr>
          <p:cNvPr id="21" name="object 21"/>
          <p:cNvSpPr txBox="1"/>
          <p:nvPr/>
        </p:nvSpPr>
        <p:spPr>
          <a:xfrm>
            <a:off x="6210427" y="4720209"/>
            <a:ext cx="1275080" cy="269240"/>
          </a:xfrm>
          <a:prstGeom prst="rect">
            <a:avLst/>
          </a:prstGeom>
        </p:spPr>
        <p:txBody>
          <a:bodyPr wrap="square" lIns="0" tIns="12065" rIns="0" bIns="0" rtlCol="0" vert="horz">
            <a:spAutoFit/>
          </a:bodyPr>
          <a:lstStyle/>
          <a:p>
            <a:pPr marL="12700">
              <a:lnSpc>
                <a:spcPct val="100000"/>
              </a:lnSpc>
              <a:spcBef>
                <a:spcPts val="95"/>
              </a:spcBef>
            </a:pPr>
            <a:r>
              <a:rPr dirty="0" sz="1600" spc="-10" b="1">
                <a:latin typeface="Arial"/>
                <a:cs typeface="Arial"/>
              </a:rPr>
              <a:t>L</a:t>
            </a:r>
            <a:r>
              <a:rPr dirty="0" sz="1600" spc="-5" b="1">
                <a:latin typeface="Arial"/>
                <a:cs typeface="Arial"/>
              </a:rPr>
              <a:t>2—</a:t>
            </a:r>
            <a:r>
              <a:rPr dirty="0" sz="1600" spc="-5" b="1">
                <a:latin typeface="微软雅黑"/>
                <a:cs typeface="微软雅黑"/>
              </a:rPr>
              <a:t>产线控制</a:t>
            </a:r>
            <a:endParaRPr sz="1600">
              <a:latin typeface="微软雅黑"/>
              <a:cs typeface="微软雅黑"/>
            </a:endParaRPr>
          </a:p>
        </p:txBody>
      </p:sp>
      <p:sp>
        <p:nvSpPr>
          <p:cNvPr id="22" name="object 22"/>
          <p:cNvSpPr txBox="1"/>
          <p:nvPr/>
        </p:nvSpPr>
        <p:spPr>
          <a:xfrm>
            <a:off x="6210427" y="5501436"/>
            <a:ext cx="1275080" cy="269240"/>
          </a:xfrm>
          <a:prstGeom prst="rect">
            <a:avLst/>
          </a:prstGeom>
        </p:spPr>
        <p:txBody>
          <a:bodyPr wrap="square" lIns="0" tIns="12065" rIns="0" bIns="0" rtlCol="0" vert="horz">
            <a:spAutoFit/>
          </a:bodyPr>
          <a:lstStyle/>
          <a:p>
            <a:pPr marL="12700">
              <a:lnSpc>
                <a:spcPct val="100000"/>
              </a:lnSpc>
              <a:spcBef>
                <a:spcPts val="95"/>
              </a:spcBef>
            </a:pPr>
            <a:r>
              <a:rPr dirty="0" sz="1600" spc="-10" b="1">
                <a:latin typeface="Arial"/>
                <a:cs typeface="Arial"/>
              </a:rPr>
              <a:t>L1—</a:t>
            </a:r>
            <a:r>
              <a:rPr dirty="0" sz="1600" spc="-10" b="1">
                <a:latin typeface="微软雅黑"/>
                <a:cs typeface="微软雅黑"/>
              </a:rPr>
              <a:t>单元控制</a:t>
            </a:r>
            <a:endParaRPr sz="1600">
              <a:latin typeface="微软雅黑"/>
              <a:cs typeface="微软雅黑"/>
            </a:endParaRPr>
          </a:p>
        </p:txBody>
      </p:sp>
      <p:sp>
        <p:nvSpPr>
          <p:cNvPr id="23" name="object 23"/>
          <p:cNvSpPr txBox="1"/>
          <p:nvPr/>
        </p:nvSpPr>
        <p:spPr>
          <a:xfrm>
            <a:off x="8628380" y="6182969"/>
            <a:ext cx="13970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微软雅黑"/>
                <a:cs typeface="微软雅黑"/>
              </a:rPr>
              <a:t>化工企业构建</a:t>
            </a:r>
            <a:endParaRPr sz="1800">
              <a:latin typeface="微软雅黑"/>
              <a:cs typeface="微软雅黑"/>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50412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3.3</a:t>
            </a:r>
            <a:r>
              <a:rPr dirty="0" spc="-55">
                <a:latin typeface="Tahoma"/>
                <a:cs typeface="Tahoma"/>
              </a:rPr>
              <a:t> </a:t>
            </a:r>
            <a:r>
              <a:rPr dirty="0" spc="-10"/>
              <a:t>化工遇见人工智能</a:t>
            </a:r>
          </a:p>
        </p:txBody>
      </p:sp>
      <p:pic>
        <p:nvPicPr>
          <p:cNvPr id="4" name="object 4"/>
          <p:cNvPicPr/>
          <p:nvPr/>
        </p:nvPicPr>
        <p:blipFill>
          <a:blip r:embed="rId2" cstate="print"/>
          <a:stretch>
            <a:fillRect/>
          </a:stretch>
        </p:blipFill>
        <p:spPr>
          <a:xfrm>
            <a:off x="7477164" y="1500744"/>
            <a:ext cx="3604504" cy="1945978"/>
          </a:xfrm>
          <a:prstGeom prst="rect">
            <a:avLst/>
          </a:prstGeom>
        </p:spPr>
      </p:pic>
      <p:grpSp>
        <p:nvGrpSpPr>
          <p:cNvPr id="5" name="object 5"/>
          <p:cNvGrpSpPr/>
          <p:nvPr/>
        </p:nvGrpSpPr>
        <p:grpSpPr>
          <a:xfrm>
            <a:off x="4782311" y="1450847"/>
            <a:ext cx="2487295" cy="3799204"/>
            <a:chOff x="4782311" y="1450847"/>
            <a:chExt cx="2487295" cy="3799204"/>
          </a:xfrm>
        </p:grpSpPr>
        <p:pic>
          <p:nvPicPr>
            <p:cNvPr id="6" name="object 6"/>
            <p:cNvPicPr/>
            <p:nvPr/>
          </p:nvPicPr>
          <p:blipFill>
            <a:blip r:embed="rId3" cstate="print"/>
            <a:stretch>
              <a:fillRect/>
            </a:stretch>
          </p:blipFill>
          <p:spPr>
            <a:xfrm>
              <a:off x="4998307" y="3300983"/>
              <a:ext cx="2270811" cy="1948722"/>
            </a:xfrm>
            <a:prstGeom prst="rect">
              <a:avLst/>
            </a:prstGeom>
          </p:spPr>
        </p:pic>
        <p:pic>
          <p:nvPicPr>
            <p:cNvPr id="7" name="object 7"/>
            <p:cNvPicPr/>
            <p:nvPr/>
          </p:nvPicPr>
          <p:blipFill>
            <a:blip r:embed="rId4" cstate="print"/>
            <a:stretch>
              <a:fillRect/>
            </a:stretch>
          </p:blipFill>
          <p:spPr>
            <a:xfrm>
              <a:off x="5376671" y="3523996"/>
              <a:ext cx="241490" cy="245617"/>
            </a:xfrm>
            <a:prstGeom prst="rect">
              <a:avLst/>
            </a:prstGeom>
          </p:spPr>
        </p:pic>
        <p:sp>
          <p:nvSpPr>
            <p:cNvPr id="8" name="object 8"/>
            <p:cNvSpPr/>
            <p:nvPr/>
          </p:nvSpPr>
          <p:spPr>
            <a:xfrm>
              <a:off x="5507227" y="3723766"/>
              <a:ext cx="278130" cy="274955"/>
            </a:xfrm>
            <a:custGeom>
              <a:avLst/>
              <a:gdLst/>
              <a:ahLst/>
              <a:cxnLst/>
              <a:rect l="l" t="t" r="r" b="b"/>
              <a:pathLst>
                <a:path w="278129" h="274954">
                  <a:moveTo>
                    <a:pt x="158876" y="0"/>
                  </a:moveTo>
                  <a:lnTo>
                    <a:pt x="0" y="110870"/>
                  </a:lnTo>
                  <a:lnTo>
                    <a:pt x="18161" y="136905"/>
                  </a:lnTo>
                  <a:lnTo>
                    <a:pt x="81787" y="92455"/>
                  </a:lnTo>
                  <a:lnTo>
                    <a:pt x="155067" y="197357"/>
                  </a:lnTo>
                  <a:lnTo>
                    <a:pt x="81407" y="248665"/>
                  </a:lnTo>
                  <a:lnTo>
                    <a:pt x="99568" y="274700"/>
                  </a:lnTo>
                  <a:lnTo>
                    <a:pt x="277749" y="150367"/>
                  </a:lnTo>
                  <a:lnTo>
                    <a:pt x="259587" y="124332"/>
                  </a:lnTo>
                  <a:lnTo>
                    <a:pt x="185038" y="176402"/>
                  </a:lnTo>
                  <a:lnTo>
                    <a:pt x="111887" y="71500"/>
                  </a:lnTo>
                  <a:lnTo>
                    <a:pt x="177037" y="26034"/>
                  </a:lnTo>
                  <a:lnTo>
                    <a:pt x="158876" y="0"/>
                  </a:lnTo>
                  <a:close/>
                </a:path>
              </a:pathLst>
            </a:custGeom>
            <a:solidFill>
              <a:srgbClr val="FF0000"/>
            </a:solidFill>
          </p:spPr>
          <p:txBody>
            <a:bodyPr wrap="square" lIns="0" tIns="0" rIns="0" bIns="0" rtlCol="0"/>
            <a:lstStyle/>
            <a:p/>
          </p:txBody>
        </p:sp>
        <p:sp>
          <p:nvSpPr>
            <p:cNvPr id="9" name="object 9"/>
            <p:cNvSpPr/>
            <p:nvPr/>
          </p:nvSpPr>
          <p:spPr>
            <a:xfrm>
              <a:off x="6364731" y="3871721"/>
              <a:ext cx="284480" cy="238760"/>
            </a:xfrm>
            <a:custGeom>
              <a:avLst/>
              <a:gdLst/>
              <a:ahLst/>
              <a:cxnLst/>
              <a:rect l="l" t="t" r="r" b="b"/>
              <a:pathLst>
                <a:path w="284479" h="238760">
                  <a:moveTo>
                    <a:pt x="257301" y="88137"/>
                  </a:moveTo>
                  <a:lnTo>
                    <a:pt x="137794" y="213105"/>
                  </a:lnTo>
                  <a:lnTo>
                    <a:pt x="164337" y="238505"/>
                  </a:lnTo>
                  <a:lnTo>
                    <a:pt x="283971" y="113664"/>
                  </a:lnTo>
                  <a:lnTo>
                    <a:pt x="257301" y="88137"/>
                  </a:lnTo>
                  <a:close/>
                </a:path>
                <a:path w="284479" h="238760">
                  <a:moveTo>
                    <a:pt x="106707" y="89026"/>
                  </a:moveTo>
                  <a:lnTo>
                    <a:pt x="65404" y="89026"/>
                  </a:lnTo>
                  <a:lnTo>
                    <a:pt x="110870" y="132460"/>
                  </a:lnTo>
                  <a:lnTo>
                    <a:pt x="92709" y="170052"/>
                  </a:lnTo>
                  <a:lnTo>
                    <a:pt x="121792" y="197738"/>
                  </a:lnTo>
                  <a:lnTo>
                    <a:pt x="162720" y="105790"/>
                  </a:lnTo>
                  <a:lnTo>
                    <a:pt x="124205" y="105790"/>
                  </a:lnTo>
                  <a:lnTo>
                    <a:pt x="106707" y="89026"/>
                  </a:lnTo>
                  <a:close/>
                </a:path>
                <a:path w="284479" h="238760">
                  <a:moveTo>
                    <a:pt x="165226" y="0"/>
                  </a:moveTo>
                  <a:lnTo>
                    <a:pt x="0" y="81152"/>
                  </a:lnTo>
                  <a:lnTo>
                    <a:pt x="28828" y="108838"/>
                  </a:lnTo>
                  <a:lnTo>
                    <a:pt x="65404" y="89026"/>
                  </a:lnTo>
                  <a:lnTo>
                    <a:pt x="106707" y="89026"/>
                  </a:lnTo>
                  <a:lnTo>
                    <a:pt x="90931" y="73913"/>
                  </a:lnTo>
                  <a:lnTo>
                    <a:pt x="146938" y="44068"/>
                  </a:lnTo>
                  <a:lnTo>
                    <a:pt x="151257" y="41655"/>
                  </a:lnTo>
                  <a:lnTo>
                    <a:pt x="155447" y="38861"/>
                  </a:lnTo>
                  <a:lnTo>
                    <a:pt x="159258" y="35559"/>
                  </a:lnTo>
                  <a:lnTo>
                    <a:pt x="193981" y="35559"/>
                  </a:lnTo>
                  <a:lnTo>
                    <a:pt x="196468" y="29971"/>
                  </a:lnTo>
                  <a:lnTo>
                    <a:pt x="165226" y="0"/>
                  </a:lnTo>
                  <a:close/>
                </a:path>
                <a:path w="284479" h="238760">
                  <a:moveTo>
                    <a:pt x="193981" y="35559"/>
                  </a:moveTo>
                  <a:lnTo>
                    <a:pt x="159258" y="35559"/>
                  </a:lnTo>
                  <a:lnTo>
                    <a:pt x="159892" y="36194"/>
                  </a:lnTo>
                  <a:lnTo>
                    <a:pt x="155956" y="41147"/>
                  </a:lnTo>
                  <a:lnTo>
                    <a:pt x="153162" y="45338"/>
                  </a:lnTo>
                  <a:lnTo>
                    <a:pt x="151511" y="49021"/>
                  </a:lnTo>
                  <a:lnTo>
                    <a:pt x="124205" y="105790"/>
                  </a:lnTo>
                  <a:lnTo>
                    <a:pt x="162720" y="105790"/>
                  </a:lnTo>
                  <a:lnTo>
                    <a:pt x="193981" y="35559"/>
                  </a:lnTo>
                  <a:close/>
                </a:path>
              </a:pathLst>
            </a:custGeom>
            <a:solidFill>
              <a:srgbClr val="0000CC"/>
            </a:solidFill>
          </p:spPr>
          <p:txBody>
            <a:bodyPr wrap="square" lIns="0" tIns="0" rIns="0" bIns="0" rtlCol="0"/>
            <a:lstStyle/>
            <a:p/>
          </p:txBody>
        </p:sp>
        <p:pic>
          <p:nvPicPr>
            <p:cNvPr id="10" name="object 10"/>
            <p:cNvPicPr/>
            <p:nvPr/>
          </p:nvPicPr>
          <p:blipFill>
            <a:blip r:embed="rId5" cstate="print"/>
            <a:stretch>
              <a:fillRect/>
            </a:stretch>
          </p:blipFill>
          <p:spPr>
            <a:xfrm>
              <a:off x="4782311" y="1450847"/>
              <a:ext cx="2449067" cy="1879091"/>
            </a:xfrm>
            <a:prstGeom prst="rect">
              <a:avLst/>
            </a:prstGeom>
          </p:spPr>
        </p:pic>
      </p:grpSp>
      <p:pic>
        <p:nvPicPr>
          <p:cNvPr id="11" name="object 11"/>
          <p:cNvPicPr/>
          <p:nvPr/>
        </p:nvPicPr>
        <p:blipFill>
          <a:blip r:embed="rId6" cstate="print"/>
          <a:stretch>
            <a:fillRect/>
          </a:stretch>
        </p:blipFill>
        <p:spPr>
          <a:xfrm>
            <a:off x="1382267" y="2368295"/>
            <a:ext cx="2945892" cy="1495043"/>
          </a:xfrm>
          <a:prstGeom prst="rect">
            <a:avLst/>
          </a:prstGeom>
        </p:spPr>
      </p:pic>
      <p:sp>
        <p:nvSpPr>
          <p:cNvPr id="12" name="object 12"/>
          <p:cNvSpPr txBox="1"/>
          <p:nvPr/>
        </p:nvSpPr>
        <p:spPr>
          <a:xfrm>
            <a:off x="2167254" y="1884426"/>
            <a:ext cx="1397000" cy="574040"/>
          </a:xfrm>
          <a:prstGeom prst="rect">
            <a:avLst/>
          </a:prstGeom>
        </p:spPr>
        <p:txBody>
          <a:bodyPr wrap="square" lIns="0" tIns="12700" rIns="0" bIns="0" rtlCol="0" vert="horz">
            <a:spAutoFit/>
          </a:bodyPr>
          <a:lstStyle/>
          <a:p>
            <a:pPr marL="178435">
              <a:lnSpc>
                <a:spcPct val="100000"/>
              </a:lnSpc>
              <a:spcBef>
                <a:spcPts val="100"/>
              </a:spcBef>
            </a:pPr>
            <a:r>
              <a:rPr dirty="0" sz="1800" b="1">
                <a:solidFill>
                  <a:srgbClr val="00AF50"/>
                </a:solidFill>
                <a:latin typeface="微软雅黑"/>
                <a:cs typeface="微软雅黑"/>
              </a:rPr>
              <a:t>过程模拟</a:t>
            </a:r>
            <a:endParaRPr sz="1800">
              <a:latin typeface="微软雅黑"/>
              <a:cs typeface="微软雅黑"/>
            </a:endParaRPr>
          </a:p>
          <a:p>
            <a:pPr marL="12700">
              <a:lnSpc>
                <a:spcPct val="100000"/>
              </a:lnSpc>
            </a:pPr>
            <a:r>
              <a:rPr dirty="0" sz="1800" b="1">
                <a:solidFill>
                  <a:srgbClr val="00AF50"/>
                </a:solidFill>
                <a:latin typeface="微软雅黑"/>
                <a:cs typeface="微软雅黑"/>
              </a:rPr>
              <a:t>（数字孪生）</a:t>
            </a:r>
            <a:endParaRPr sz="1800">
              <a:latin typeface="微软雅黑"/>
              <a:cs typeface="微软雅黑"/>
            </a:endParaRPr>
          </a:p>
        </p:txBody>
      </p:sp>
      <p:sp>
        <p:nvSpPr>
          <p:cNvPr id="13" name="object 13"/>
          <p:cNvSpPr txBox="1"/>
          <p:nvPr/>
        </p:nvSpPr>
        <p:spPr>
          <a:xfrm>
            <a:off x="5577966" y="1159509"/>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00AF50"/>
                </a:solidFill>
                <a:latin typeface="微软雅黑"/>
                <a:cs typeface="微软雅黑"/>
              </a:rPr>
              <a:t>过程优化</a:t>
            </a:r>
            <a:endParaRPr sz="1800">
              <a:latin typeface="微软雅黑"/>
              <a:cs typeface="微软雅黑"/>
            </a:endParaRPr>
          </a:p>
        </p:txBody>
      </p:sp>
      <p:sp>
        <p:nvSpPr>
          <p:cNvPr id="14" name="object 14"/>
          <p:cNvSpPr txBox="1"/>
          <p:nvPr/>
        </p:nvSpPr>
        <p:spPr>
          <a:xfrm>
            <a:off x="8038338" y="1937765"/>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00AF50"/>
                </a:solidFill>
                <a:latin typeface="微软雅黑"/>
                <a:cs typeface="微软雅黑"/>
              </a:rPr>
              <a:t>过程控制</a:t>
            </a:r>
            <a:endParaRPr sz="1800">
              <a:latin typeface="微软雅黑"/>
              <a:cs typeface="微软雅黑"/>
            </a:endParaRPr>
          </a:p>
        </p:txBody>
      </p:sp>
      <p:sp>
        <p:nvSpPr>
          <p:cNvPr id="15" name="object 15"/>
          <p:cNvSpPr txBox="1"/>
          <p:nvPr/>
        </p:nvSpPr>
        <p:spPr>
          <a:xfrm>
            <a:off x="2027935" y="5653227"/>
            <a:ext cx="16256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00AF50"/>
                </a:solidFill>
                <a:latin typeface="微软雅黑"/>
                <a:cs typeface="微软雅黑"/>
              </a:rPr>
              <a:t>故障检测与诊断</a:t>
            </a:r>
            <a:endParaRPr sz="1800">
              <a:latin typeface="微软雅黑"/>
              <a:cs typeface="微软雅黑"/>
            </a:endParaRPr>
          </a:p>
        </p:txBody>
      </p:sp>
      <p:pic>
        <p:nvPicPr>
          <p:cNvPr id="16" name="object 16"/>
          <p:cNvPicPr/>
          <p:nvPr/>
        </p:nvPicPr>
        <p:blipFill>
          <a:blip r:embed="rId7" cstate="print"/>
          <a:stretch>
            <a:fillRect/>
          </a:stretch>
        </p:blipFill>
        <p:spPr>
          <a:xfrm>
            <a:off x="1123188" y="4232147"/>
            <a:ext cx="3485388" cy="1395983"/>
          </a:xfrm>
          <a:prstGeom prst="rect">
            <a:avLst/>
          </a:prstGeom>
        </p:spPr>
      </p:pic>
      <p:pic>
        <p:nvPicPr>
          <p:cNvPr id="17" name="object 17"/>
          <p:cNvPicPr/>
          <p:nvPr/>
        </p:nvPicPr>
        <p:blipFill>
          <a:blip r:embed="rId8" cstate="print"/>
          <a:stretch>
            <a:fillRect/>
          </a:stretch>
        </p:blipFill>
        <p:spPr>
          <a:xfrm>
            <a:off x="7819643" y="3732276"/>
            <a:ext cx="2493263" cy="1880615"/>
          </a:xfrm>
          <a:prstGeom prst="rect">
            <a:avLst/>
          </a:prstGeom>
        </p:spPr>
      </p:pic>
      <p:sp>
        <p:nvSpPr>
          <p:cNvPr id="18" name="object 18"/>
          <p:cNvSpPr txBox="1"/>
          <p:nvPr/>
        </p:nvSpPr>
        <p:spPr>
          <a:xfrm>
            <a:off x="8818880" y="5653227"/>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00AF50"/>
                </a:solidFill>
                <a:latin typeface="微软雅黑"/>
                <a:cs typeface="微软雅黑"/>
              </a:rPr>
              <a:t>供应链</a:t>
            </a:r>
            <a:endParaRPr sz="1800">
              <a:latin typeface="微软雅黑"/>
              <a:cs typeface="微软雅黑"/>
            </a:endParaRPr>
          </a:p>
        </p:txBody>
      </p:sp>
      <p:pic>
        <p:nvPicPr>
          <p:cNvPr id="19" name="object 19"/>
          <p:cNvPicPr/>
          <p:nvPr/>
        </p:nvPicPr>
        <p:blipFill>
          <a:blip r:embed="rId9" cstate="print"/>
          <a:stretch>
            <a:fillRect/>
          </a:stretch>
        </p:blipFill>
        <p:spPr>
          <a:xfrm>
            <a:off x="5178552" y="4671059"/>
            <a:ext cx="1947672" cy="1313687"/>
          </a:xfrm>
          <a:prstGeom prst="rect">
            <a:avLst/>
          </a:prstGeom>
        </p:spPr>
      </p:pic>
      <p:sp>
        <p:nvSpPr>
          <p:cNvPr id="20" name="object 20"/>
          <p:cNvSpPr txBox="1"/>
          <p:nvPr/>
        </p:nvSpPr>
        <p:spPr>
          <a:xfrm>
            <a:off x="5747384" y="6022949"/>
            <a:ext cx="941069"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00AF50"/>
                </a:solidFill>
                <a:latin typeface="微软雅黑"/>
                <a:cs typeface="微软雅黑"/>
              </a:rPr>
              <a:t>生产规划</a:t>
            </a:r>
            <a:endParaRPr sz="1800">
              <a:latin typeface="微软雅黑"/>
              <a:cs typeface="微软雅黑"/>
            </a:endParaRPr>
          </a:p>
        </p:txBody>
      </p:sp>
      <p:sp>
        <p:nvSpPr>
          <p:cNvPr id="22" name="object 22"/>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23" name="object 2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1" name="object 21"/>
          <p:cNvSpPr txBox="1"/>
          <p:nvPr/>
        </p:nvSpPr>
        <p:spPr>
          <a:xfrm>
            <a:off x="631342" y="1188211"/>
            <a:ext cx="32258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C00000"/>
                </a:solidFill>
                <a:latin typeface="微软雅黑"/>
                <a:cs typeface="微软雅黑"/>
              </a:rPr>
              <a:t>知识、数据、算法、算力四要素</a:t>
            </a:r>
            <a:endParaRPr sz="1800">
              <a:latin typeface="微软雅黑"/>
              <a:cs typeface="微软雅黑"/>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0259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3.4</a:t>
            </a:r>
            <a:r>
              <a:rPr dirty="0" spc="-60">
                <a:latin typeface="Tahoma"/>
                <a:cs typeface="Tahoma"/>
              </a:rPr>
              <a:t> </a:t>
            </a:r>
            <a:r>
              <a:rPr dirty="0" spc="-10"/>
              <a:t>化工过程仿真</a:t>
            </a:r>
          </a:p>
        </p:txBody>
      </p:sp>
      <p:sp>
        <p:nvSpPr>
          <p:cNvPr id="4" name="object 4"/>
          <p:cNvSpPr txBox="1"/>
          <p:nvPr/>
        </p:nvSpPr>
        <p:spPr>
          <a:xfrm>
            <a:off x="1161084" y="1265253"/>
            <a:ext cx="10798175" cy="1397000"/>
          </a:xfrm>
          <a:prstGeom prst="rect">
            <a:avLst/>
          </a:prstGeom>
        </p:spPr>
        <p:txBody>
          <a:bodyPr wrap="square" lIns="0" tIns="164465" rIns="0" bIns="0" rtlCol="0" vert="horz">
            <a:spAutoFit/>
          </a:bodyPr>
          <a:lstStyle/>
          <a:p>
            <a:pPr marL="12700">
              <a:lnSpc>
                <a:spcPct val="100000"/>
              </a:lnSpc>
              <a:spcBef>
                <a:spcPts val="1295"/>
              </a:spcBef>
            </a:pPr>
            <a:r>
              <a:rPr dirty="0" sz="2000" b="1">
                <a:solidFill>
                  <a:srgbClr val="0000CC"/>
                </a:solidFill>
                <a:latin typeface="微软雅黑"/>
                <a:cs typeface="微软雅黑"/>
              </a:rPr>
              <a:t>化工过程仿真</a:t>
            </a:r>
            <a:r>
              <a:rPr dirty="0" sz="2000" spc="-5" b="1">
                <a:solidFill>
                  <a:srgbClr val="0000CC"/>
                </a:solidFill>
                <a:latin typeface="微软雅黑"/>
                <a:cs typeface="微软雅黑"/>
              </a:rPr>
              <a:t>：</a:t>
            </a:r>
            <a:r>
              <a:rPr dirty="0" sz="2000" b="1">
                <a:solidFill>
                  <a:srgbClr val="333333"/>
                </a:solidFill>
                <a:latin typeface="微软雅黑"/>
                <a:cs typeface="微软雅黑"/>
              </a:rPr>
              <a:t>用表示</a:t>
            </a:r>
            <a:r>
              <a:rPr dirty="0" sz="2000" spc="-15" b="1">
                <a:solidFill>
                  <a:srgbClr val="333333"/>
                </a:solidFill>
                <a:latin typeface="微软雅黑"/>
                <a:cs typeface="微软雅黑"/>
              </a:rPr>
              <a:t>系</a:t>
            </a:r>
            <a:r>
              <a:rPr dirty="0" sz="2000" b="1">
                <a:solidFill>
                  <a:srgbClr val="333333"/>
                </a:solidFill>
                <a:latin typeface="微软雅黑"/>
                <a:cs typeface="微软雅黑"/>
              </a:rPr>
              <a:t>统内</a:t>
            </a:r>
            <a:r>
              <a:rPr dirty="0" sz="2000" spc="-15" b="1">
                <a:solidFill>
                  <a:srgbClr val="333333"/>
                </a:solidFill>
                <a:latin typeface="微软雅黑"/>
                <a:cs typeface="微软雅黑"/>
              </a:rPr>
              <a:t>各</a:t>
            </a:r>
            <a:r>
              <a:rPr dirty="0" sz="2000" b="1">
                <a:solidFill>
                  <a:srgbClr val="333333"/>
                </a:solidFill>
                <a:latin typeface="微软雅黑"/>
                <a:cs typeface="微软雅黑"/>
              </a:rPr>
              <a:t>装置</a:t>
            </a:r>
            <a:r>
              <a:rPr dirty="0" sz="2000" spc="-15" b="1">
                <a:solidFill>
                  <a:srgbClr val="333333"/>
                </a:solidFill>
                <a:latin typeface="微软雅黑"/>
                <a:cs typeface="微软雅黑"/>
              </a:rPr>
              <a:t>特</a:t>
            </a:r>
            <a:r>
              <a:rPr dirty="0" sz="2000" b="1">
                <a:solidFill>
                  <a:srgbClr val="333333"/>
                </a:solidFill>
                <a:latin typeface="微软雅黑"/>
                <a:cs typeface="微软雅黑"/>
              </a:rPr>
              <a:t>性的</a:t>
            </a:r>
            <a:r>
              <a:rPr dirty="0" sz="2000" spc="-15" b="1">
                <a:solidFill>
                  <a:srgbClr val="333333"/>
                </a:solidFill>
                <a:latin typeface="微软雅黑"/>
                <a:cs typeface="微软雅黑"/>
              </a:rPr>
              <a:t>数</a:t>
            </a:r>
            <a:r>
              <a:rPr dirty="0" sz="2000" b="1">
                <a:solidFill>
                  <a:srgbClr val="333333"/>
                </a:solidFill>
                <a:latin typeface="微软雅黑"/>
                <a:cs typeface="微软雅黑"/>
              </a:rPr>
              <a:t>学模</a:t>
            </a:r>
            <a:r>
              <a:rPr dirty="0" sz="2000" spc="-10" b="1">
                <a:solidFill>
                  <a:srgbClr val="333333"/>
                </a:solidFill>
                <a:latin typeface="微软雅黑"/>
                <a:cs typeface="微软雅黑"/>
              </a:rPr>
              <a:t>型</a:t>
            </a:r>
            <a:r>
              <a:rPr dirty="0" sz="2000" spc="-5" b="1">
                <a:solidFill>
                  <a:srgbClr val="333333"/>
                </a:solidFill>
                <a:latin typeface="微软雅黑"/>
                <a:cs typeface="微软雅黑"/>
              </a:rPr>
              <a:t>(</a:t>
            </a:r>
            <a:r>
              <a:rPr dirty="0" sz="2000" b="1">
                <a:solidFill>
                  <a:srgbClr val="333333"/>
                </a:solidFill>
                <a:latin typeface="微软雅黑"/>
                <a:cs typeface="微软雅黑"/>
              </a:rPr>
              <a:t>物</a:t>
            </a:r>
            <a:r>
              <a:rPr dirty="0" sz="2000" spc="-15" b="1">
                <a:solidFill>
                  <a:srgbClr val="333333"/>
                </a:solidFill>
                <a:latin typeface="微软雅黑"/>
                <a:cs typeface="微软雅黑"/>
              </a:rPr>
              <a:t>料</a:t>
            </a:r>
            <a:r>
              <a:rPr dirty="0" sz="2000" b="1">
                <a:solidFill>
                  <a:srgbClr val="333333"/>
                </a:solidFill>
                <a:latin typeface="微软雅黑"/>
                <a:cs typeface="微软雅黑"/>
              </a:rPr>
              <a:t>平衡</a:t>
            </a:r>
            <a:r>
              <a:rPr dirty="0" sz="2000" spc="-15" b="1">
                <a:solidFill>
                  <a:srgbClr val="333333"/>
                </a:solidFill>
                <a:latin typeface="微软雅黑"/>
                <a:cs typeface="微软雅黑"/>
              </a:rPr>
              <a:t>、</a:t>
            </a:r>
            <a:r>
              <a:rPr dirty="0" sz="2000" b="1">
                <a:solidFill>
                  <a:srgbClr val="333333"/>
                </a:solidFill>
                <a:latin typeface="微软雅黑"/>
                <a:cs typeface="微软雅黑"/>
              </a:rPr>
              <a:t>热量</a:t>
            </a:r>
            <a:r>
              <a:rPr dirty="0" sz="2000" spc="-15" b="1">
                <a:solidFill>
                  <a:srgbClr val="333333"/>
                </a:solidFill>
                <a:latin typeface="微软雅黑"/>
                <a:cs typeface="微软雅黑"/>
              </a:rPr>
              <a:t>平</a:t>
            </a:r>
            <a:r>
              <a:rPr dirty="0" sz="2000" b="1">
                <a:solidFill>
                  <a:srgbClr val="333333"/>
                </a:solidFill>
                <a:latin typeface="微软雅黑"/>
                <a:cs typeface="微软雅黑"/>
              </a:rPr>
              <a:t>衡、</a:t>
            </a:r>
            <a:r>
              <a:rPr dirty="0" sz="2000" spc="-15" b="1">
                <a:solidFill>
                  <a:srgbClr val="333333"/>
                </a:solidFill>
                <a:latin typeface="微软雅黑"/>
                <a:cs typeface="微软雅黑"/>
              </a:rPr>
              <a:t>热</a:t>
            </a:r>
            <a:r>
              <a:rPr dirty="0" sz="2000" b="1">
                <a:solidFill>
                  <a:srgbClr val="333333"/>
                </a:solidFill>
                <a:latin typeface="微软雅黑"/>
                <a:cs typeface="微软雅黑"/>
              </a:rPr>
              <a:t>力学</a:t>
            </a:r>
            <a:r>
              <a:rPr dirty="0" sz="2000" spc="-15" b="1">
                <a:solidFill>
                  <a:srgbClr val="333333"/>
                </a:solidFill>
                <a:latin typeface="微软雅黑"/>
                <a:cs typeface="微软雅黑"/>
              </a:rPr>
              <a:t>平</a:t>
            </a:r>
            <a:r>
              <a:rPr dirty="0" sz="2000" b="1">
                <a:solidFill>
                  <a:srgbClr val="333333"/>
                </a:solidFill>
                <a:latin typeface="微软雅黑"/>
                <a:cs typeface="微软雅黑"/>
              </a:rPr>
              <a:t>衡和</a:t>
            </a:r>
            <a:r>
              <a:rPr dirty="0" sz="2000" spc="-15" b="1">
                <a:solidFill>
                  <a:srgbClr val="333333"/>
                </a:solidFill>
                <a:latin typeface="微软雅黑"/>
                <a:cs typeface="微软雅黑"/>
              </a:rPr>
              <a:t>设</a:t>
            </a:r>
            <a:r>
              <a:rPr dirty="0" sz="2000" b="1">
                <a:solidFill>
                  <a:srgbClr val="333333"/>
                </a:solidFill>
                <a:latin typeface="微软雅黑"/>
                <a:cs typeface="微软雅黑"/>
              </a:rPr>
              <a:t>备设</a:t>
            </a:r>
            <a:endParaRPr sz="2000">
              <a:latin typeface="微软雅黑"/>
              <a:cs typeface="微软雅黑"/>
            </a:endParaRPr>
          </a:p>
          <a:p>
            <a:pPr marL="12700">
              <a:lnSpc>
                <a:spcPct val="100000"/>
              </a:lnSpc>
              <a:spcBef>
                <a:spcPts val="1200"/>
              </a:spcBef>
            </a:pPr>
            <a:r>
              <a:rPr dirty="0" sz="2000" b="1">
                <a:solidFill>
                  <a:srgbClr val="333333"/>
                </a:solidFill>
                <a:latin typeface="微软雅黑"/>
                <a:cs typeface="微软雅黑"/>
              </a:rPr>
              <a:t>计方程等</a:t>
            </a:r>
            <a:r>
              <a:rPr dirty="0" sz="2000" spc="-5" b="1">
                <a:solidFill>
                  <a:srgbClr val="333333"/>
                </a:solidFill>
                <a:latin typeface="微软雅黑"/>
                <a:cs typeface="微软雅黑"/>
              </a:rPr>
              <a:t>)</a:t>
            </a:r>
            <a:r>
              <a:rPr dirty="0" sz="2000" spc="5" b="1">
                <a:solidFill>
                  <a:srgbClr val="333333"/>
                </a:solidFill>
                <a:latin typeface="微软雅黑"/>
                <a:cs typeface="微软雅黑"/>
              </a:rPr>
              <a:t>以及</a:t>
            </a:r>
            <a:r>
              <a:rPr dirty="0" sz="2000" spc="-5" b="1">
                <a:solidFill>
                  <a:srgbClr val="333333"/>
                </a:solidFill>
                <a:latin typeface="微软雅黑"/>
                <a:cs typeface="微软雅黑"/>
              </a:rPr>
              <a:t>表</a:t>
            </a:r>
            <a:r>
              <a:rPr dirty="0" sz="2000" spc="5" b="1">
                <a:solidFill>
                  <a:srgbClr val="333333"/>
                </a:solidFill>
                <a:latin typeface="微软雅黑"/>
                <a:cs typeface="微软雅黑"/>
              </a:rPr>
              <a:t>示各</a:t>
            </a:r>
            <a:r>
              <a:rPr dirty="0" sz="2000" spc="-20" b="1">
                <a:solidFill>
                  <a:srgbClr val="333333"/>
                </a:solidFill>
                <a:latin typeface="微软雅黑"/>
                <a:cs typeface="微软雅黑"/>
              </a:rPr>
              <a:t>装</a:t>
            </a:r>
            <a:r>
              <a:rPr dirty="0" sz="2000" spc="5" b="1">
                <a:solidFill>
                  <a:srgbClr val="333333"/>
                </a:solidFill>
                <a:latin typeface="微软雅黑"/>
                <a:cs typeface="微软雅黑"/>
              </a:rPr>
              <a:t>置间</a:t>
            </a:r>
            <a:r>
              <a:rPr dirty="0" sz="2000" spc="-20" b="1">
                <a:solidFill>
                  <a:srgbClr val="333333"/>
                </a:solidFill>
                <a:latin typeface="微软雅黑"/>
                <a:cs typeface="微软雅黑"/>
              </a:rPr>
              <a:t>结</a:t>
            </a:r>
            <a:r>
              <a:rPr dirty="0" sz="2000" spc="5" b="1">
                <a:solidFill>
                  <a:srgbClr val="333333"/>
                </a:solidFill>
                <a:latin typeface="微软雅黑"/>
                <a:cs typeface="微软雅黑"/>
              </a:rPr>
              <a:t>合关</a:t>
            </a:r>
            <a:r>
              <a:rPr dirty="0" sz="2000" spc="-20" b="1">
                <a:solidFill>
                  <a:srgbClr val="333333"/>
                </a:solidFill>
                <a:latin typeface="微软雅黑"/>
                <a:cs typeface="微软雅黑"/>
              </a:rPr>
              <a:t>系</a:t>
            </a:r>
            <a:r>
              <a:rPr dirty="0" sz="2000" spc="5" b="1">
                <a:solidFill>
                  <a:srgbClr val="333333"/>
                </a:solidFill>
                <a:latin typeface="微软雅黑"/>
                <a:cs typeface="微软雅黑"/>
              </a:rPr>
              <a:t>的数</a:t>
            </a:r>
            <a:r>
              <a:rPr dirty="0" sz="2000" spc="-20" b="1">
                <a:solidFill>
                  <a:srgbClr val="333333"/>
                </a:solidFill>
                <a:latin typeface="微软雅黑"/>
                <a:cs typeface="微软雅黑"/>
              </a:rPr>
              <a:t>学</a:t>
            </a:r>
            <a:r>
              <a:rPr dirty="0" sz="2000" spc="5" b="1">
                <a:solidFill>
                  <a:srgbClr val="333333"/>
                </a:solidFill>
                <a:latin typeface="微软雅黑"/>
                <a:cs typeface="微软雅黑"/>
              </a:rPr>
              <a:t>式，</a:t>
            </a:r>
            <a:r>
              <a:rPr dirty="0" sz="2000" spc="-20" b="1">
                <a:solidFill>
                  <a:srgbClr val="333333"/>
                </a:solidFill>
                <a:latin typeface="微软雅黑"/>
                <a:cs typeface="微软雅黑"/>
              </a:rPr>
              <a:t>以</a:t>
            </a:r>
            <a:r>
              <a:rPr dirty="0" sz="2000" spc="5" b="1">
                <a:solidFill>
                  <a:srgbClr val="333333"/>
                </a:solidFill>
                <a:latin typeface="微软雅黑"/>
                <a:cs typeface="微软雅黑"/>
              </a:rPr>
              <a:t>表示</a:t>
            </a:r>
            <a:r>
              <a:rPr dirty="0" sz="2000" spc="-20" b="1">
                <a:solidFill>
                  <a:srgbClr val="333333"/>
                </a:solidFill>
                <a:latin typeface="微软雅黑"/>
                <a:cs typeface="微软雅黑"/>
              </a:rPr>
              <a:t>过</a:t>
            </a:r>
            <a:r>
              <a:rPr dirty="0" sz="2000" spc="5" b="1">
                <a:solidFill>
                  <a:srgbClr val="333333"/>
                </a:solidFill>
                <a:latin typeface="微软雅黑"/>
                <a:cs typeface="微软雅黑"/>
              </a:rPr>
              <a:t>程系</a:t>
            </a:r>
            <a:r>
              <a:rPr dirty="0" sz="2000" spc="-20" b="1">
                <a:solidFill>
                  <a:srgbClr val="333333"/>
                </a:solidFill>
                <a:latin typeface="微软雅黑"/>
                <a:cs typeface="微软雅黑"/>
              </a:rPr>
              <a:t>统</a:t>
            </a:r>
            <a:r>
              <a:rPr dirty="0" sz="2000" spc="5" b="1">
                <a:solidFill>
                  <a:srgbClr val="333333"/>
                </a:solidFill>
                <a:latin typeface="微软雅黑"/>
                <a:cs typeface="微软雅黑"/>
              </a:rPr>
              <a:t>的特</a:t>
            </a:r>
            <a:r>
              <a:rPr dirty="0" sz="2000" spc="-20" b="1">
                <a:solidFill>
                  <a:srgbClr val="333333"/>
                </a:solidFill>
                <a:latin typeface="微软雅黑"/>
                <a:cs typeface="微软雅黑"/>
              </a:rPr>
              <a:t>性</a:t>
            </a:r>
            <a:r>
              <a:rPr dirty="0" sz="2000" spc="5" b="1">
                <a:solidFill>
                  <a:srgbClr val="333333"/>
                </a:solidFill>
                <a:latin typeface="微软雅黑"/>
                <a:cs typeface="微软雅黑"/>
              </a:rPr>
              <a:t>。</a:t>
            </a:r>
            <a:endParaRPr sz="2000">
              <a:latin typeface="微软雅黑"/>
              <a:cs typeface="微软雅黑"/>
            </a:endParaRPr>
          </a:p>
          <a:p>
            <a:pPr marL="12700">
              <a:lnSpc>
                <a:spcPct val="100000"/>
              </a:lnSpc>
              <a:spcBef>
                <a:spcPts val="1200"/>
              </a:spcBef>
            </a:pPr>
            <a:r>
              <a:rPr dirty="0" sz="2000" b="1">
                <a:solidFill>
                  <a:srgbClr val="333333"/>
                </a:solidFill>
                <a:latin typeface="微软雅黑"/>
                <a:cs typeface="微软雅黑"/>
              </a:rPr>
              <a:t>简单来说，就是在一个</a:t>
            </a:r>
            <a:r>
              <a:rPr dirty="0" sz="2000" spc="-15" b="1">
                <a:solidFill>
                  <a:srgbClr val="333333"/>
                </a:solidFill>
                <a:latin typeface="微软雅黑"/>
                <a:cs typeface="微软雅黑"/>
              </a:rPr>
              <a:t>设</a:t>
            </a:r>
            <a:r>
              <a:rPr dirty="0" sz="2000" b="1">
                <a:solidFill>
                  <a:srgbClr val="333333"/>
                </a:solidFill>
                <a:latin typeface="微软雅黑"/>
                <a:cs typeface="微软雅黑"/>
              </a:rPr>
              <a:t>备或</a:t>
            </a:r>
            <a:r>
              <a:rPr dirty="0" sz="2000" spc="-15" b="1">
                <a:solidFill>
                  <a:srgbClr val="333333"/>
                </a:solidFill>
                <a:latin typeface="微软雅黑"/>
                <a:cs typeface="微软雅黑"/>
              </a:rPr>
              <a:t>系</a:t>
            </a:r>
            <a:r>
              <a:rPr dirty="0" sz="2000" b="1">
                <a:solidFill>
                  <a:srgbClr val="333333"/>
                </a:solidFill>
                <a:latin typeface="微软雅黑"/>
                <a:cs typeface="微软雅黑"/>
              </a:rPr>
              <a:t>统的</a:t>
            </a:r>
            <a:r>
              <a:rPr dirty="0" sz="2000" spc="-15" b="1">
                <a:solidFill>
                  <a:srgbClr val="333333"/>
                </a:solidFill>
                <a:latin typeface="微软雅黑"/>
                <a:cs typeface="微软雅黑"/>
              </a:rPr>
              <a:t>基</a:t>
            </a:r>
            <a:r>
              <a:rPr dirty="0" sz="2000" b="1">
                <a:solidFill>
                  <a:srgbClr val="333333"/>
                </a:solidFill>
                <a:latin typeface="微软雅黑"/>
                <a:cs typeface="微软雅黑"/>
              </a:rPr>
              <a:t>础上</a:t>
            </a:r>
            <a:r>
              <a:rPr dirty="0" sz="2000" spc="-15" b="1">
                <a:solidFill>
                  <a:srgbClr val="333333"/>
                </a:solidFill>
                <a:latin typeface="微软雅黑"/>
                <a:cs typeface="微软雅黑"/>
              </a:rPr>
              <a:t>创</a:t>
            </a:r>
            <a:r>
              <a:rPr dirty="0" sz="2000" b="1">
                <a:solidFill>
                  <a:srgbClr val="333333"/>
                </a:solidFill>
                <a:latin typeface="微软雅黑"/>
                <a:cs typeface="微软雅黑"/>
              </a:rPr>
              <a:t>造一</a:t>
            </a:r>
            <a:r>
              <a:rPr dirty="0" sz="2000" spc="-10" b="1">
                <a:solidFill>
                  <a:srgbClr val="333333"/>
                </a:solidFill>
                <a:latin typeface="微软雅黑"/>
                <a:cs typeface="微软雅黑"/>
              </a:rPr>
              <a:t>个</a:t>
            </a:r>
            <a:r>
              <a:rPr dirty="0" sz="2000" b="1">
                <a:solidFill>
                  <a:srgbClr val="0000CC"/>
                </a:solidFill>
                <a:latin typeface="微软雅黑"/>
                <a:cs typeface="微软雅黑"/>
              </a:rPr>
              <a:t>数字</a:t>
            </a:r>
            <a:r>
              <a:rPr dirty="0" sz="2000" spc="-15" b="1">
                <a:solidFill>
                  <a:srgbClr val="0000CC"/>
                </a:solidFill>
                <a:latin typeface="微软雅黑"/>
                <a:cs typeface="微软雅黑"/>
              </a:rPr>
              <a:t>版</a:t>
            </a:r>
            <a:r>
              <a:rPr dirty="0" sz="2000" b="1">
                <a:solidFill>
                  <a:srgbClr val="0000CC"/>
                </a:solidFill>
                <a:latin typeface="微软雅黑"/>
                <a:cs typeface="微软雅黑"/>
              </a:rPr>
              <a:t>的“</a:t>
            </a:r>
            <a:r>
              <a:rPr dirty="0" sz="2000" spc="-15" b="1">
                <a:solidFill>
                  <a:srgbClr val="0000CC"/>
                </a:solidFill>
                <a:latin typeface="微软雅黑"/>
                <a:cs typeface="微软雅黑"/>
              </a:rPr>
              <a:t>克</a:t>
            </a:r>
            <a:r>
              <a:rPr dirty="0" sz="2000" b="1">
                <a:solidFill>
                  <a:srgbClr val="0000CC"/>
                </a:solidFill>
                <a:latin typeface="微软雅黑"/>
                <a:cs typeface="微软雅黑"/>
              </a:rPr>
              <a:t>隆体</a:t>
            </a:r>
            <a:r>
              <a:rPr dirty="0" sz="2000" spc="-5" b="1">
                <a:solidFill>
                  <a:srgbClr val="0000CC"/>
                </a:solidFill>
                <a:latin typeface="微软雅黑"/>
                <a:cs typeface="微软雅黑"/>
              </a:rPr>
              <a:t>”（</a:t>
            </a:r>
            <a:r>
              <a:rPr dirty="0" sz="2000" b="1">
                <a:solidFill>
                  <a:srgbClr val="0000CC"/>
                </a:solidFill>
                <a:latin typeface="微软雅黑"/>
                <a:cs typeface="微软雅黑"/>
              </a:rPr>
              <a:t>数</a:t>
            </a:r>
            <a:r>
              <a:rPr dirty="0" sz="2000" spc="-15" b="1">
                <a:solidFill>
                  <a:srgbClr val="0000CC"/>
                </a:solidFill>
                <a:latin typeface="微软雅黑"/>
                <a:cs typeface="微软雅黑"/>
              </a:rPr>
              <a:t>字</a:t>
            </a:r>
            <a:r>
              <a:rPr dirty="0" sz="2000" b="1">
                <a:solidFill>
                  <a:srgbClr val="0000CC"/>
                </a:solidFill>
                <a:latin typeface="微软雅黑"/>
                <a:cs typeface="微软雅黑"/>
              </a:rPr>
              <a:t>孪生</a:t>
            </a:r>
            <a:r>
              <a:rPr dirty="0" sz="2000" spc="-10" b="1">
                <a:solidFill>
                  <a:srgbClr val="0000CC"/>
                </a:solidFill>
                <a:latin typeface="微软雅黑"/>
                <a:cs typeface="微软雅黑"/>
              </a:rPr>
              <a:t>）</a:t>
            </a:r>
            <a:r>
              <a:rPr dirty="0" sz="2000" b="1">
                <a:solidFill>
                  <a:srgbClr val="333333"/>
                </a:solidFill>
                <a:latin typeface="微软雅黑"/>
                <a:cs typeface="微软雅黑"/>
              </a:rPr>
              <a:t>。</a:t>
            </a:r>
            <a:endParaRPr sz="2000">
              <a:latin typeface="微软雅黑"/>
              <a:cs typeface="微软雅黑"/>
            </a:endParaRPr>
          </a:p>
        </p:txBody>
      </p:sp>
      <p:pic>
        <p:nvPicPr>
          <p:cNvPr id="5" name="object 5"/>
          <p:cNvPicPr/>
          <p:nvPr/>
        </p:nvPicPr>
        <p:blipFill>
          <a:blip r:embed="rId2" cstate="print"/>
          <a:stretch>
            <a:fillRect/>
          </a:stretch>
        </p:blipFill>
        <p:spPr>
          <a:xfrm>
            <a:off x="1365503" y="3099816"/>
            <a:ext cx="4855464" cy="2572512"/>
          </a:xfrm>
          <a:prstGeom prst="rect">
            <a:avLst/>
          </a:prstGeom>
        </p:spPr>
      </p:pic>
      <p:pic>
        <p:nvPicPr>
          <p:cNvPr id="6" name="object 6"/>
          <p:cNvPicPr/>
          <p:nvPr/>
        </p:nvPicPr>
        <p:blipFill>
          <a:blip r:embed="rId3" cstate="print"/>
          <a:stretch>
            <a:fillRect/>
          </a:stretch>
        </p:blipFill>
        <p:spPr>
          <a:xfrm>
            <a:off x="7223759" y="3099816"/>
            <a:ext cx="4474463" cy="2572512"/>
          </a:xfrm>
          <a:prstGeom prst="rect">
            <a:avLst/>
          </a:prstGeom>
        </p:spPr>
      </p:pic>
      <p:sp>
        <p:nvSpPr>
          <p:cNvPr id="7" name="object 7"/>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8" name="object 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0259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3.4</a:t>
            </a:r>
            <a:r>
              <a:rPr dirty="0" spc="-60">
                <a:latin typeface="Tahoma"/>
                <a:cs typeface="Tahoma"/>
              </a:rPr>
              <a:t> </a:t>
            </a:r>
            <a:r>
              <a:rPr dirty="0" spc="-10"/>
              <a:t>化工过程仿真</a:t>
            </a:r>
          </a:p>
        </p:txBody>
      </p:sp>
      <p:sp>
        <p:nvSpPr>
          <p:cNvPr id="4" name="object 4"/>
          <p:cNvSpPr/>
          <p:nvPr/>
        </p:nvSpPr>
        <p:spPr>
          <a:xfrm>
            <a:off x="374904" y="1438655"/>
            <a:ext cx="2859405" cy="3134995"/>
          </a:xfrm>
          <a:custGeom>
            <a:avLst/>
            <a:gdLst/>
            <a:ahLst/>
            <a:cxnLst/>
            <a:rect l="l" t="t" r="r" b="b"/>
            <a:pathLst>
              <a:path w="2859405" h="3134995">
                <a:moveTo>
                  <a:pt x="2859024" y="0"/>
                </a:moveTo>
                <a:lnTo>
                  <a:pt x="0" y="0"/>
                </a:lnTo>
                <a:lnTo>
                  <a:pt x="0" y="3134868"/>
                </a:lnTo>
                <a:lnTo>
                  <a:pt x="2859024" y="3134868"/>
                </a:lnTo>
                <a:lnTo>
                  <a:pt x="2859024" y="0"/>
                </a:lnTo>
                <a:close/>
              </a:path>
            </a:pathLst>
          </a:custGeom>
          <a:solidFill>
            <a:srgbClr val="FFFF99"/>
          </a:solidFill>
        </p:spPr>
        <p:txBody>
          <a:bodyPr wrap="square" lIns="0" tIns="0" rIns="0" bIns="0" rtlCol="0"/>
          <a:lstStyle/>
          <a:p/>
        </p:txBody>
      </p:sp>
      <p:sp>
        <p:nvSpPr>
          <p:cNvPr id="5" name="object 5"/>
          <p:cNvSpPr txBox="1"/>
          <p:nvPr/>
        </p:nvSpPr>
        <p:spPr>
          <a:xfrm>
            <a:off x="466648" y="1503680"/>
            <a:ext cx="2138045" cy="330835"/>
          </a:xfrm>
          <a:prstGeom prst="rect">
            <a:avLst/>
          </a:prstGeom>
        </p:spPr>
        <p:txBody>
          <a:bodyPr wrap="square" lIns="0" tIns="13335" rIns="0" bIns="0" rtlCol="0" vert="horz">
            <a:spAutoFit/>
          </a:bodyPr>
          <a:lstStyle/>
          <a:p>
            <a:pPr>
              <a:lnSpc>
                <a:spcPct val="100000"/>
              </a:lnSpc>
              <a:spcBef>
                <a:spcPts val="105"/>
              </a:spcBef>
            </a:pPr>
            <a:r>
              <a:rPr dirty="0" sz="2000" b="1">
                <a:latin typeface="微软雅黑"/>
                <a:cs typeface="微软雅黑"/>
              </a:rPr>
              <a:t>1.</a:t>
            </a:r>
            <a:r>
              <a:rPr dirty="0" sz="2000" spc="229" b="1">
                <a:latin typeface="微软雅黑"/>
                <a:cs typeface="微软雅黑"/>
              </a:rPr>
              <a:t> </a:t>
            </a:r>
            <a:r>
              <a:rPr dirty="0" sz="2000" b="1">
                <a:latin typeface="微软雅黑"/>
                <a:cs typeface="微软雅黑"/>
              </a:rPr>
              <a:t>反应动力学方程</a:t>
            </a:r>
            <a:endParaRPr sz="2000">
              <a:latin typeface="微软雅黑"/>
              <a:cs typeface="微软雅黑"/>
            </a:endParaRPr>
          </a:p>
        </p:txBody>
      </p:sp>
      <p:sp>
        <p:nvSpPr>
          <p:cNvPr id="6" name="object 6"/>
          <p:cNvSpPr txBox="1"/>
          <p:nvPr/>
        </p:nvSpPr>
        <p:spPr>
          <a:xfrm>
            <a:off x="466648" y="1808835"/>
            <a:ext cx="1883410" cy="1550035"/>
          </a:xfrm>
          <a:prstGeom prst="rect">
            <a:avLst/>
          </a:prstGeom>
        </p:spPr>
        <p:txBody>
          <a:bodyPr wrap="square" lIns="0" tIns="88900" rIns="0" bIns="0" rtlCol="0" vert="horz">
            <a:spAutoFit/>
          </a:bodyPr>
          <a:lstStyle/>
          <a:p>
            <a:pPr marL="342900" indent="-343535">
              <a:lnSpc>
                <a:spcPct val="100000"/>
              </a:lnSpc>
              <a:spcBef>
                <a:spcPts val="700"/>
              </a:spcBef>
              <a:buAutoNum type="arabicPeriod" startAt="2"/>
              <a:tabLst>
                <a:tab pos="343535" algn="l"/>
              </a:tabLst>
            </a:pPr>
            <a:r>
              <a:rPr dirty="0" sz="2000" b="1">
                <a:latin typeface="微软雅黑"/>
                <a:cs typeface="微软雅黑"/>
              </a:rPr>
              <a:t>能量方程</a:t>
            </a:r>
            <a:endParaRPr sz="2000">
              <a:latin typeface="微软雅黑"/>
              <a:cs typeface="微软雅黑"/>
            </a:endParaRPr>
          </a:p>
          <a:p>
            <a:pPr marL="342900" indent="-343535">
              <a:lnSpc>
                <a:spcPct val="100000"/>
              </a:lnSpc>
              <a:spcBef>
                <a:spcPts val="600"/>
              </a:spcBef>
              <a:buAutoNum type="arabicPeriod" startAt="2"/>
              <a:tabLst>
                <a:tab pos="343535" algn="l"/>
              </a:tabLst>
            </a:pPr>
            <a:r>
              <a:rPr dirty="0" sz="2000" b="1">
                <a:latin typeface="微软雅黑"/>
                <a:cs typeface="微软雅黑"/>
              </a:rPr>
              <a:t>质量方程</a:t>
            </a:r>
            <a:endParaRPr sz="2000">
              <a:latin typeface="微软雅黑"/>
              <a:cs typeface="微软雅黑"/>
            </a:endParaRPr>
          </a:p>
          <a:p>
            <a:pPr marL="342900" indent="-343535">
              <a:lnSpc>
                <a:spcPct val="100000"/>
              </a:lnSpc>
              <a:spcBef>
                <a:spcPts val="600"/>
              </a:spcBef>
              <a:buAutoNum type="arabicPeriod" startAt="2"/>
              <a:tabLst>
                <a:tab pos="343535" algn="l"/>
              </a:tabLst>
            </a:pPr>
            <a:r>
              <a:rPr dirty="0" sz="2000" b="1">
                <a:latin typeface="微软雅黑"/>
                <a:cs typeface="微软雅黑"/>
              </a:rPr>
              <a:t>动量方程</a:t>
            </a:r>
            <a:endParaRPr sz="2000">
              <a:latin typeface="微软雅黑"/>
              <a:cs typeface="微软雅黑"/>
            </a:endParaRPr>
          </a:p>
          <a:p>
            <a:pPr marL="342900" indent="-343535">
              <a:lnSpc>
                <a:spcPct val="100000"/>
              </a:lnSpc>
              <a:spcBef>
                <a:spcPts val="600"/>
              </a:spcBef>
              <a:buAutoNum type="arabicPeriod" startAt="2"/>
              <a:tabLst>
                <a:tab pos="343535" algn="l"/>
              </a:tabLst>
            </a:pPr>
            <a:r>
              <a:rPr dirty="0" sz="2000" b="1">
                <a:latin typeface="微软雅黑"/>
                <a:cs typeface="微软雅黑"/>
              </a:rPr>
              <a:t>流体力学方程</a:t>
            </a:r>
            <a:endParaRPr sz="2000">
              <a:latin typeface="微软雅黑"/>
              <a:cs typeface="微软雅黑"/>
            </a:endParaRPr>
          </a:p>
        </p:txBody>
      </p:sp>
      <p:sp>
        <p:nvSpPr>
          <p:cNvPr id="7" name="object 7"/>
          <p:cNvSpPr txBox="1"/>
          <p:nvPr/>
        </p:nvSpPr>
        <p:spPr>
          <a:xfrm>
            <a:off x="466648" y="3332627"/>
            <a:ext cx="2646680" cy="1169670"/>
          </a:xfrm>
          <a:prstGeom prst="rect">
            <a:avLst/>
          </a:prstGeom>
        </p:spPr>
        <p:txBody>
          <a:bodyPr wrap="square" lIns="0" tIns="89535" rIns="0" bIns="0" rtlCol="0" vert="horz">
            <a:spAutoFit/>
          </a:bodyPr>
          <a:lstStyle/>
          <a:p>
            <a:pPr marL="342900" indent="-343535">
              <a:lnSpc>
                <a:spcPct val="100000"/>
              </a:lnSpc>
              <a:spcBef>
                <a:spcPts val="705"/>
              </a:spcBef>
              <a:buAutoNum type="arabicPeriod" startAt="6"/>
              <a:tabLst>
                <a:tab pos="343535" algn="l"/>
              </a:tabLst>
            </a:pPr>
            <a:r>
              <a:rPr dirty="0" sz="2000" b="1">
                <a:latin typeface="微软雅黑"/>
                <a:cs typeface="微软雅黑"/>
              </a:rPr>
              <a:t>过程微观动力学方程</a:t>
            </a:r>
            <a:endParaRPr sz="2000">
              <a:latin typeface="微软雅黑"/>
              <a:cs typeface="微软雅黑"/>
            </a:endParaRPr>
          </a:p>
          <a:p>
            <a:pPr marL="342900" indent="-343535">
              <a:lnSpc>
                <a:spcPct val="100000"/>
              </a:lnSpc>
              <a:spcBef>
                <a:spcPts val="600"/>
              </a:spcBef>
              <a:buAutoNum type="arabicPeriod" startAt="6"/>
              <a:tabLst>
                <a:tab pos="343535" algn="l"/>
              </a:tabLst>
            </a:pPr>
            <a:r>
              <a:rPr dirty="0" sz="2000" b="1">
                <a:latin typeface="微软雅黑"/>
                <a:cs typeface="微软雅黑"/>
              </a:rPr>
              <a:t>过程宏观动力学方程</a:t>
            </a:r>
            <a:endParaRPr sz="2000">
              <a:latin typeface="微软雅黑"/>
              <a:cs typeface="微软雅黑"/>
            </a:endParaRPr>
          </a:p>
          <a:p>
            <a:pPr>
              <a:lnSpc>
                <a:spcPct val="100000"/>
              </a:lnSpc>
              <a:spcBef>
                <a:spcPts val="600"/>
              </a:spcBef>
            </a:pPr>
            <a:r>
              <a:rPr dirty="0" sz="2000" b="1">
                <a:latin typeface="微软雅黑"/>
                <a:cs typeface="微软雅黑"/>
              </a:rPr>
              <a:t>……</a:t>
            </a:r>
            <a:endParaRPr sz="2000">
              <a:latin typeface="微软雅黑"/>
              <a:cs typeface="微软雅黑"/>
            </a:endParaRPr>
          </a:p>
        </p:txBody>
      </p:sp>
      <p:sp>
        <p:nvSpPr>
          <p:cNvPr id="8" name="object 8"/>
          <p:cNvSpPr txBox="1"/>
          <p:nvPr/>
        </p:nvSpPr>
        <p:spPr>
          <a:xfrm>
            <a:off x="885850" y="1057097"/>
            <a:ext cx="1552575" cy="33147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0000CC"/>
                </a:solidFill>
                <a:latin typeface="微软雅黑"/>
                <a:cs typeface="微软雅黑"/>
              </a:rPr>
              <a:t>化工过程建模</a:t>
            </a:r>
            <a:endParaRPr sz="2000">
              <a:latin typeface="微软雅黑"/>
              <a:cs typeface="微软雅黑"/>
            </a:endParaRPr>
          </a:p>
        </p:txBody>
      </p:sp>
      <p:sp>
        <p:nvSpPr>
          <p:cNvPr id="9" name="object 9"/>
          <p:cNvSpPr/>
          <p:nvPr/>
        </p:nvSpPr>
        <p:spPr>
          <a:xfrm>
            <a:off x="1979676" y="1533143"/>
            <a:ext cx="1666239" cy="2169160"/>
          </a:xfrm>
          <a:custGeom>
            <a:avLst/>
            <a:gdLst/>
            <a:ahLst/>
            <a:cxnLst/>
            <a:rect l="l" t="t" r="r" b="b"/>
            <a:pathLst>
              <a:path w="1666239" h="2169160">
                <a:moveTo>
                  <a:pt x="1299578" y="1709166"/>
                </a:moveTo>
                <a:lnTo>
                  <a:pt x="1287767" y="1709166"/>
                </a:lnTo>
                <a:lnTo>
                  <a:pt x="1287767" y="2015502"/>
                </a:lnTo>
                <a:lnTo>
                  <a:pt x="1299578" y="2015502"/>
                </a:lnTo>
                <a:lnTo>
                  <a:pt x="1299578" y="1709166"/>
                </a:lnTo>
                <a:close/>
              </a:path>
              <a:path w="1666239" h="2169160">
                <a:moveTo>
                  <a:pt x="1335024" y="1709166"/>
                </a:moveTo>
                <a:lnTo>
                  <a:pt x="1311402" y="1709166"/>
                </a:lnTo>
                <a:lnTo>
                  <a:pt x="1311402" y="2015502"/>
                </a:lnTo>
                <a:lnTo>
                  <a:pt x="1335024" y="2015502"/>
                </a:lnTo>
                <a:lnTo>
                  <a:pt x="1335024" y="1709166"/>
                </a:lnTo>
                <a:close/>
              </a:path>
              <a:path w="1666239" h="2169160">
                <a:moveTo>
                  <a:pt x="1464564" y="496951"/>
                </a:moveTo>
                <a:lnTo>
                  <a:pt x="1110615" y="488569"/>
                </a:lnTo>
                <a:lnTo>
                  <a:pt x="1220978" y="237236"/>
                </a:lnTo>
                <a:lnTo>
                  <a:pt x="984885" y="432054"/>
                </a:lnTo>
                <a:lnTo>
                  <a:pt x="1002792" y="0"/>
                </a:lnTo>
                <a:lnTo>
                  <a:pt x="777113" y="324739"/>
                </a:lnTo>
                <a:lnTo>
                  <a:pt x="659130" y="141097"/>
                </a:lnTo>
                <a:lnTo>
                  <a:pt x="579755" y="477266"/>
                </a:lnTo>
                <a:lnTo>
                  <a:pt x="305308" y="271145"/>
                </a:lnTo>
                <a:lnTo>
                  <a:pt x="364236" y="584581"/>
                </a:lnTo>
                <a:lnTo>
                  <a:pt x="79502" y="618490"/>
                </a:lnTo>
                <a:lnTo>
                  <a:pt x="266827" y="866902"/>
                </a:lnTo>
                <a:lnTo>
                  <a:pt x="0" y="963041"/>
                </a:lnTo>
                <a:lnTo>
                  <a:pt x="225806" y="1149477"/>
                </a:lnTo>
                <a:lnTo>
                  <a:pt x="87122" y="1333119"/>
                </a:lnTo>
                <a:lnTo>
                  <a:pt x="325755" y="1364107"/>
                </a:lnTo>
                <a:lnTo>
                  <a:pt x="333375" y="1615440"/>
                </a:lnTo>
                <a:lnTo>
                  <a:pt x="510413" y="1355598"/>
                </a:lnTo>
                <a:lnTo>
                  <a:pt x="589915" y="1474216"/>
                </a:lnTo>
                <a:lnTo>
                  <a:pt x="669417" y="1299083"/>
                </a:lnTo>
                <a:lnTo>
                  <a:pt x="787400" y="1409192"/>
                </a:lnTo>
                <a:lnTo>
                  <a:pt x="825881" y="1191768"/>
                </a:lnTo>
                <a:lnTo>
                  <a:pt x="1013079" y="1299083"/>
                </a:lnTo>
                <a:lnTo>
                  <a:pt x="992632" y="1073277"/>
                </a:lnTo>
                <a:lnTo>
                  <a:pt x="1279906" y="1169162"/>
                </a:lnTo>
                <a:lnTo>
                  <a:pt x="1110615" y="920623"/>
                </a:lnTo>
                <a:lnTo>
                  <a:pt x="1238758" y="844423"/>
                </a:lnTo>
                <a:lnTo>
                  <a:pt x="1151636" y="703199"/>
                </a:lnTo>
                <a:lnTo>
                  <a:pt x="1464564" y="496951"/>
                </a:lnTo>
                <a:close/>
              </a:path>
              <a:path w="1666239" h="2169160">
                <a:moveTo>
                  <a:pt x="1665732" y="1862328"/>
                </a:moveTo>
                <a:lnTo>
                  <a:pt x="1476756" y="1556004"/>
                </a:lnTo>
                <a:lnTo>
                  <a:pt x="1476756" y="1709166"/>
                </a:lnTo>
                <a:lnTo>
                  <a:pt x="1346835" y="1709166"/>
                </a:lnTo>
                <a:lnTo>
                  <a:pt x="1346835" y="2015502"/>
                </a:lnTo>
                <a:lnTo>
                  <a:pt x="1476756" y="2015502"/>
                </a:lnTo>
                <a:lnTo>
                  <a:pt x="1476756" y="2168652"/>
                </a:lnTo>
                <a:lnTo>
                  <a:pt x="1665732" y="1862328"/>
                </a:lnTo>
                <a:close/>
              </a:path>
            </a:pathLst>
          </a:custGeom>
          <a:solidFill>
            <a:srgbClr val="0E6EC5"/>
          </a:solidFill>
        </p:spPr>
        <p:txBody>
          <a:bodyPr wrap="square" lIns="0" tIns="0" rIns="0" bIns="0" rtlCol="0"/>
          <a:lstStyle/>
          <a:p/>
        </p:txBody>
      </p:sp>
      <p:sp>
        <p:nvSpPr>
          <p:cNvPr id="10" name="object 10"/>
          <p:cNvSpPr txBox="1"/>
          <p:nvPr/>
        </p:nvSpPr>
        <p:spPr>
          <a:xfrm>
            <a:off x="10027797" y="1298270"/>
            <a:ext cx="936625" cy="300355"/>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MSOL</a:t>
            </a:r>
            <a:r>
              <a:rPr dirty="0" sz="1800" spc="-105">
                <a:latin typeface="微软雅黑"/>
                <a:cs typeface="微软雅黑"/>
              </a:rPr>
              <a:t> </a:t>
            </a:r>
            <a:r>
              <a:rPr dirty="0" sz="1800">
                <a:latin typeface="微软雅黑"/>
                <a:cs typeface="微软雅黑"/>
              </a:rPr>
              <a:t>…</a:t>
            </a:r>
            <a:endParaRPr sz="1800">
              <a:latin typeface="微软雅黑"/>
              <a:cs typeface="微软雅黑"/>
            </a:endParaRPr>
          </a:p>
        </p:txBody>
      </p:sp>
      <p:sp>
        <p:nvSpPr>
          <p:cNvPr id="11" name="object 11"/>
          <p:cNvSpPr txBox="1"/>
          <p:nvPr/>
        </p:nvSpPr>
        <p:spPr>
          <a:xfrm>
            <a:off x="3724783" y="1298270"/>
            <a:ext cx="1397000" cy="574675"/>
          </a:xfrm>
          <a:prstGeom prst="rect">
            <a:avLst/>
          </a:prstGeom>
        </p:spPr>
        <p:txBody>
          <a:bodyPr wrap="square" lIns="0" tIns="12700" rIns="0" bIns="0" rtlCol="0" vert="horz">
            <a:spAutoFit/>
          </a:bodyPr>
          <a:lstStyle/>
          <a:p>
            <a:pPr marL="12700">
              <a:lnSpc>
                <a:spcPct val="100000"/>
              </a:lnSpc>
              <a:spcBef>
                <a:spcPts val="100"/>
              </a:spcBef>
            </a:pPr>
            <a:r>
              <a:rPr dirty="0" sz="1800" spc="-5">
                <a:latin typeface="微软雅黑"/>
                <a:cs typeface="微软雅黑"/>
              </a:rPr>
              <a:t>流体动力学软</a:t>
            </a:r>
            <a:endParaRPr sz="1800">
              <a:latin typeface="微软雅黑"/>
              <a:cs typeface="微软雅黑"/>
            </a:endParaRPr>
          </a:p>
          <a:p>
            <a:pPr marL="12700">
              <a:lnSpc>
                <a:spcPct val="100000"/>
              </a:lnSpc>
              <a:spcBef>
                <a:spcPts val="5"/>
              </a:spcBef>
            </a:pPr>
            <a:r>
              <a:rPr dirty="0" sz="1800">
                <a:latin typeface="微软雅黑"/>
                <a:cs typeface="微软雅黑"/>
              </a:rPr>
              <a:t>X</a:t>
            </a:r>
            <a:endParaRPr sz="1800">
              <a:latin typeface="微软雅黑"/>
              <a:cs typeface="微软雅黑"/>
            </a:endParaRPr>
          </a:p>
        </p:txBody>
      </p:sp>
      <p:sp>
        <p:nvSpPr>
          <p:cNvPr id="12" name="object 12"/>
          <p:cNvSpPr txBox="1"/>
          <p:nvPr/>
        </p:nvSpPr>
        <p:spPr>
          <a:xfrm>
            <a:off x="3884929" y="1572566"/>
            <a:ext cx="903605" cy="302260"/>
          </a:xfrm>
          <a:prstGeom prst="rect">
            <a:avLst/>
          </a:prstGeom>
        </p:spPr>
        <p:txBody>
          <a:bodyPr wrap="square" lIns="0" tIns="13335" rIns="0" bIns="0" rtlCol="0" vert="horz">
            <a:spAutoFit/>
          </a:bodyPr>
          <a:lstStyle/>
          <a:p>
            <a:pPr>
              <a:lnSpc>
                <a:spcPct val="100000"/>
              </a:lnSpc>
              <a:spcBef>
                <a:spcPts val="105"/>
              </a:spcBef>
            </a:pPr>
            <a:r>
              <a:rPr dirty="0" sz="1800" spc="-20">
                <a:latin typeface="微软雅黑"/>
                <a:cs typeface="微软雅黑"/>
              </a:rPr>
              <a:t>FLOW</a:t>
            </a:r>
            <a:r>
              <a:rPr dirty="0" sz="1800" spc="-85">
                <a:latin typeface="微软雅黑"/>
                <a:cs typeface="微软雅黑"/>
              </a:rPr>
              <a:t> </a:t>
            </a:r>
            <a:r>
              <a:rPr dirty="0" sz="1800">
                <a:latin typeface="微软雅黑"/>
                <a:cs typeface="微软雅黑"/>
              </a:rPr>
              <a:t>…</a:t>
            </a:r>
            <a:endParaRPr sz="1800">
              <a:latin typeface="微软雅黑"/>
              <a:cs typeface="微软雅黑"/>
            </a:endParaRPr>
          </a:p>
        </p:txBody>
      </p:sp>
      <p:sp>
        <p:nvSpPr>
          <p:cNvPr id="13" name="object 13"/>
          <p:cNvSpPr txBox="1"/>
          <p:nvPr/>
        </p:nvSpPr>
        <p:spPr>
          <a:xfrm>
            <a:off x="5849873" y="863345"/>
            <a:ext cx="2316480" cy="330835"/>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0000CC"/>
                </a:solidFill>
                <a:latin typeface="微软雅黑"/>
                <a:cs typeface="微软雅黑"/>
              </a:rPr>
              <a:t>我们有商业化软件：</a:t>
            </a:r>
            <a:endParaRPr sz="2000">
              <a:latin typeface="微软雅黑"/>
              <a:cs typeface="微软雅黑"/>
            </a:endParaRPr>
          </a:p>
        </p:txBody>
      </p:sp>
      <p:grpSp>
        <p:nvGrpSpPr>
          <p:cNvPr id="14" name="object 14"/>
          <p:cNvGrpSpPr/>
          <p:nvPr/>
        </p:nvGrpSpPr>
        <p:grpSpPr>
          <a:xfrm>
            <a:off x="3781044" y="1638300"/>
            <a:ext cx="8335009" cy="1068705"/>
            <a:chOff x="3781044" y="1638300"/>
            <a:chExt cx="8335009" cy="1068705"/>
          </a:xfrm>
        </p:grpSpPr>
        <p:pic>
          <p:nvPicPr>
            <p:cNvPr id="15" name="object 15"/>
            <p:cNvPicPr/>
            <p:nvPr/>
          </p:nvPicPr>
          <p:blipFill>
            <a:blip r:embed="rId2" cstate="print"/>
            <a:stretch>
              <a:fillRect/>
            </a:stretch>
          </p:blipFill>
          <p:spPr>
            <a:xfrm>
              <a:off x="3781044" y="1644395"/>
              <a:ext cx="1434084" cy="1037843"/>
            </a:xfrm>
            <a:prstGeom prst="rect">
              <a:avLst/>
            </a:prstGeom>
          </p:spPr>
        </p:pic>
        <p:pic>
          <p:nvPicPr>
            <p:cNvPr id="16" name="object 16"/>
            <p:cNvPicPr/>
            <p:nvPr/>
          </p:nvPicPr>
          <p:blipFill>
            <a:blip r:embed="rId3" cstate="print"/>
            <a:stretch>
              <a:fillRect/>
            </a:stretch>
          </p:blipFill>
          <p:spPr>
            <a:xfrm>
              <a:off x="5247132" y="1638300"/>
              <a:ext cx="1501139" cy="1065276"/>
            </a:xfrm>
            <a:prstGeom prst="rect">
              <a:avLst/>
            </a:prstGeom>
          </p:spPr>
        </p:pic>
        <p:pic>
          <p:nvPicPr>
            <p:cNvPr id="17" name="object 17"/>
            <p:cNvPicPr/>
            <p:nvPr/>
          </p:nvPicPr>
          <p:blipFill>
            <a:blip r:embed="rId4" cstate="print"/>
            <a:stretch>
              <a:fillRect/>
            </a:stretch>
          </p:blipFill>
          <p:spPr>
            <a:xfrm>
              <a:off x="6781800" y="1638300"/>
              <a:ext cx="1464563" cy="1068324"/>
            </a:xfrm>
            <a:prstGeom prst="rect">
              <a:avLst/>
            </a:prstGeom>
          </p:spPr>
        </p:pic>
        <p:pic>
          <p:nvPicPr>
            <p:cNvPr id="18" name="object 18"/>
            <p:cNvPicPr/>
            <p:nvPr/>
          </p:nvPicPr>
          <p:blipFill>
            <a:blip r:embed="rId5" cstate="print"/>
            <a:stretch>
              <a:fillRect/>
            </a:stretch>
          </p:blipFill>
          <p:spPr>
            <a:xfrm>
              <a:off x="8281415" y="1638300"/>
              <a:ext cx="1857755" cy="1043939"/>
            </a:xfrm>
            <a:prstGeom prst="rect">
              <a:avLst/>
            </a:prstGeom>
          </p:spPr>
        </p:pic>
        <p:pic>
          <p:nvPicPr>
            <p:cNvPr id="19" name="object 19"/>
            <p:cNvPicPr/>
            <p:nvPr/>
          </p:nvPicPr>
          <p:blipFill>
            <a:blip r:embed="rId6" cstate="print"/>
            <a:stretch>
              <a:fillRect/>
            </a:stretch>
          </p:blipFill>
          <p:spPr>
            <a:xfrm>
              <a:off x="10180320" y="1735835"/>
              <a:ext cx="1935479" cy="963168"/>
            </a:xfrm>
            <a:prstGeom prst="rect">
              <a:avLst/>
            </a:prstGeom>
          </p:spPr>
        </p:pic>
      </p:grpSp>
      <p:sp>
        <p:nvSpPr>
          <p:cNvPr id="20" name="object 20"/>
          <p:cNvSpPr txBox="1"/>
          <p:nvPr/>
        </p:nvSpPr>
        <p:spPr>
          <a:xfrm>
            <a:off x="3759200" y="3031363"/>
            <a:ext cx="13970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流程模拟软件</a:t>
            </a:r>
            <a:endParaRPr sz="1800">
              <a:latin typeface="微软雅黑"/>
              <a:cs typeface="微软雅黑"/>
            </a:endParaRPr>
          </a:p>
        </p:txBody>
      </p:sp>
      <p:sp>
        <p:nvSpPr>
          <p:cNvPr id="21" name="object 21"/>
          <p:cNvSpPr txBox="1"/>
          <p:nvPr/>
        </p:nvSpPr>
        <p:spPr>
          <a:xfrm>
            <a:off x="10027301" y="3031363"/>
            <a:ext cx="768985" cy="299720"/>
          </a:xfrm>
          <a:prstGeom prst="rect">
            <a:avLst/>
          </a:prstGeom>
        </p:spPr>
        <p:txBody>
          <a:bodyPr wrap="square" lIns="0" tIns="12700" rIns="0" bIns="0" rtlCol="0" vert="horz">
            <a:spAutoFit/>
          </a:bodyPr>
          <a:lstStyle/>
          <a:p>
            <a:pPr marL="12700">
              <a:lnSpc>
                <a:spcPct val="100000"/>
              </a:lnSpc>
              <a:spcBef>
                <a:spcPts val="100"/>
              </a:spcBef>
            </a:pPr>
            <a:r>
              <a:rPr dirty="0" sz="1800" spc="-5">
                <a:latin typeface="微软雅黑"/>
                <a:cs typeface="微软雅黑"/>
              </a:rPr>
              <a:t>CAD</a:t>
            </a:r>
            <a:r>
              <a:rPr dirty="0" sz="1800" spc="-65">
                <a:latin typeface="微软雅黑"/>
                <a:cs typeface="微软雅黑"/>
              </a:rPr>
              <a:t> </a:t>
            </a:r>
            <a:r>
              <a:rPr dirty="0" sz="1800">
                <a:latin typeface="微软雅黑"/>
                <a:cs typeface="微软雅黑"/>
              </a:rPr>
              <a:t>…</a:t>
            </a:r>
            <a:endParaRPr sz="1800">
              <a:latin typeface="微软雅黑"/>
              <a:cs typeface="微软雅黑"/>
            </a:endParaRPr>
          </a:p>
        </p:txBody>
      </p:sp>
      <p:grpSp>
        <p:nvGrpSpPr>
          <p:cNvPr id="22" name="object 22"/>
          <p:cNvGrpSpPr/>
          <p:nvPr/>
        </p:nvGrpSpPr>
        <p:grpSpPr>
          <a:xfrm>
            <a:off x="3781044" y="3425952"/>
            <a:ext cx="7573009" cy="955675"/>
            <a:chOff x="3781044" y="3425952"/>
            <a:chExt cx="7573009" cy="955675"/>
          </a:xfrm>
        </p:grpSpPr>
        <p:pic>
          <p:nvPicPr>
            <p:cNvPr id="23" name="object 23"/>
            <p:cNvPicPr/>
            <p:nvPr/>
          </p:nvPicPr>
          <p:blipFill>
            <a:blip r:embed="rId7" cstate="print"/>
            <a:stretch>
              <a:fillRect/>
            </a:stretch>
          </p:blipFill>
          <p:spPr>
            <a:xfrm>
              <a:off x="3781044" y="3425952"/>
              <a:ext cx="1432560" cy="888492"/>
            </a:xfrm>
            <a:prstGeom prst="rect">
              <a:avLst/>
            </a:prstGeom>
          </p:spPr>
        </p:pic>
        <p:pic>
          <p:nvPicPr>
            <p:cNvPr id="24" name="object 24"/>
            <p:cNvPicPr/>
            <p:nvPr/>
          </p:nvPicPr>
          <p:blipFill>
            <a:blip r:embed="rId8" cstate="print"/>
            <a:stretch>
              <a:fillRect/>
            </a:stretch>
          </p:blipFill>
          <p:spPr>
            <a:xfrm>
              <a:off x="5247132" y="3444240"/>
              <a:ext cx="1648967" cy="870204"/>
            </a:xfrm>
            <a:prstGeom prst="rect">
              <a:avLst/>
            </a:prstGeom>
          </p:spPr>
        </p:pic>
        <p:pic>
          <p:nvPicPr>
            <p:cNvPr id="25" name="object 25"/>
            <p:cNvPicPr/>
            <p:nvPr/>
          </p:nvPicPr>
          <p:blipFill>
            <a:blip r:embed="rId9" cstate="print"/>
            <a:stretch>
              <a:fillRect/>
            </a:stretch>
          </p:blipFill>
          <p:spPr>
            <a:xfrm>
              <a:off x="6929627" y="3462528"/>
              <a:ext cx="1648968" cy="918972"/>
            </a:xfrm>
            <a:prstGeom prst="rect">
              <a:avLst/>
            </a:prstGeom>
          </p:spPr>
        </p:pic>
        <p:pic>
          <p:nvPicPr>
            <p:cNvPr id="26" name="object 26"/>
            <p:cNvPicPr/>
            <p:nvPr/>
          </p:nvPicPr>
          <p:blipFill>
            <a:blip r:embed="rId10" cstate="print"/>
            <a:stretch>
              <a:fillRect/>
            </a:stretch>
          </p:blipFill>
          <p:spPr>
            <a:xfrm>
              <a:off x="8612123" y="3497580"/>
              <a:ext cx="1519427" cy="883920"/>
            </a:xfrm>
            <a:prstGeom prst="rect">
              <a:avLst/>
            </a:prstGeom>
          </p:spPr>
        </p:pic>
        <p:pic>
          <p:nvPicPr>
            <p:cNvPr id="27" name="object 27"/>
            <p:cNvPicPr/>
            <p:nvPr/>
          </p:nvPicPr>
          <p:blipFill>
            <a:blip r:embed="rId11" cstate="print"/>
            <a:stretch>
              <a:fillRect/>
            </a:stretch>
          </p:blipFill>
          <p:spPr>
            <a:xfrm>
              <a:off x="10181844" y="3497580"/>
              <a:ext cx="1171955" cy="883920"/>
            </a:xfrm>
            <a:prstGeom prst="rect">
              <a:avLst/>
            </a:prstGeom>
          </p:spPr>
        </p:pic>
      </p:grpSp>
      <p:sp>
        <p:nvSpPr>
          <p:cNvPr id="28" name="object 28"/>
          <p:cNvSpPr txBox="1"/>
          <p:nvPr/>
        </p:nvSpPr>
        <p:spPr>
          <a:xfrm>
            <a:off x="2530729" y="1887982"/>
            <a:ext cx="267335" cy="940435"/>
          </a:xfrm>
          <a:prstGeom prst="rect">
            <a:avLst/>
          </a:prstGeom>
        </p:spPr>
        <p:txBody>
          <a:bodyPr wrap="square" lIns="0" tIns="13335" rIns="0" bIns="0" rtlCol="0" vert="horz">
            <a:spAutoFit/>
          </a:bodyPr>
          <a:lstStyle/>
          <a:p>
            <a:pPr algn="just" marR="5080">
              <a:lnSpc>
                <a:spcPct val="100000"/>
              </a:lnSpc>
              <a:spcBef>
                <a:spcPts val="105"/>
              </a:spcBef>
            </a:pPr>
            <a:r>
              <a:rPr dirty="0" sz="2000">
                <a:solidFill>
                  <a:srgbClr val="FFFFFF"/>
                </a:solidFill>
                <a:latin typeface="微软雅黑"/>
                <a:cs typeface="微软雅黑"/>
              </a:rPr>
              <a:t>很 复 杂</a:t>
            </a:r>
            <a:endParaRPr sz="2000">
              <a:latin typeface="微软雅黑"/>
              <a:cs typeface="微软雅黑"/>
            </a:endParaRPr>
          </a:p>
        </p:txBody>
      </p:sp>
      <p:sp>
        <p:nvSpPr>
          <p:cNvPr id="29" name="object 29"/>
          <p:cNvSpPr txBox="1"/>
          <p:nvPr/>
        </p:nvSpPr>
        <p:spPr>
          <a:xfrm>
            <a:off x="10026777" y="4493514"/>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FF6600"/>
                </a:solidFill>
                <a:latin typeface="微软雅黑"/>
                <a:cs typeface="微软雅黑"/>
              </a:rPr>
              <a:t>长</a:t>
            </a:r>
            <a:endParaRPr sz="1800">
              <a:latin typeface="微软雅黑"/>
              <a:cs typeface="微软雅黑"/>
            </a:endParaRPr>
          </a:p>
        </p:txBody>
      </p:sp>
      <p:sp>
        <p:nvSpPr>
          <p:cNvPr id="30" name="object 30"/>
          <p:cNvSpPr txBox="1"/>
          <p:nvPr/>
        </p:nvSpPr>
        <p:spPr>
          <a:xfrm>
            <a:off x="4768722" y="4767833"/>
            <a:ext cx="2540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FF6600"/>
                </a:solidFill>
                <a:latin typeface="微软雅黑"/>
                <a:cs typeface="微软雅黑"/>
              </a:rPr>
              <a:t>缺</a:t>
            </a:r>
            <a:endParaRPr sz="1800">
              <a:latin typeface="微软雅黑"/>
              <a:cs typeface="微软雅黑"/>
            </a:endParaRPr>
          </a:p>
        </p:txBody>
      </p:sp>
      <p:sp>
        <p:nvSpPr>
          <p:cNvPr id="31" name="object 31"/>
          <p:cNvSpPr txBox="1"/>
          <p:nvPr/>
        </p:nvSpPr>
        <p:spPr>
          <a:xfrm>
            <a:off x="10026522" y="4767833"/>
            <a:ext cx="1168400" cy="299720"/>
          </a:xfrm>
          <a:prstGeom prst="rect">
            <a:avLst/>
          </a:prstGeom>
        </p:spPr>
        <p:txBody>
          <a:bodyPr wrap="square" lIns="0" tIns="12700" rIns="0" bIns="0" rtlCol="0" vert="horz">
            <a:spAutoFit/>
          </a:bodyPr>
          <a:lstStyle/>
          <a:p>
            <a:pPr marL="12700">
              <a:lnSpc>
                <a:spcPct val="100000"/>
              </a:lnSpc>
              <a:spcBef>
                <a:spcPts val="100"/>
              </a:spcBef>
            </a:pPr>
            <a:r>
              <a:rPr dirty="0" sz="1800" b="1">
                <a:solidFill>
                  <a:srgbClr val="FF6600"/>
                </a:solidFill>
                <a:latin typeface="微软雅黑"/>
                <a:cs typeface="微软雅黑"/>
              </a:rPr>
              <a:t>的化工过程</a:t>
            </a:r>
            <a:endParaRPr sz="1800">
              <a:latin typeface="微软雅黑"/>
              <a:cs typeface="微软雅黑"/>
            </a:endParaRPr>
          </a:p>
        </p:txBody>
      </p:sp>
      <p:sp>
        <p:nvSpPr>
          <p:cNvPr id="32" name="object 32"/>
          <p:cNvSpPr txBox="1">
            <a:spLocks noGrp="1"/>
          </p:cNvSpPr>
          <p:nvPr>
            <p:ph type="body" idx="1"/>
          </p:nvPr>
        </p:nvSpPr>
        <p:spPr>
          <a:prstGeom prst="rect"/>
        </p:spPr>
        <p:txBody>
          <a:bodyPr wrap="square" lIns="0" tIns="13335" rIns="0" bIns="0" rtlCol="0" vert="horz">
            <a:spAutoFit/>
          </a:bodyPr>
          <a:lstStyle/>
          <a:p>
            <a:pPr marL="99060">
              <a:lnSpc>
                <a:spcPct val="100000"/>
              </a:lnSpc>
              <a:spcBef>
                <a:spcPts val="105"/>
              </a:spcBef>
            </a:pPr>
            <a:r>
              <a:rPr dirty="0" spc="-5"/>
              <a:t>件：ANSYS</a:t>
            </a:r>
            <a:r>
              <a:rPr dirty="0" spc="-40"/>
              <a:t> </a:t>
            </a:r>
            <a:r>
              <a:rPr dirty="0" spc="-5"/>
              <a:t>Fluent,</a:t>
            </a:r>
            <a:r>
              <a:rPr dirty="0" spc="20"/>
              <a:t> </a:t>
            </a:r>
            <a:r>
              <a:rPr dirty="0" spc="-5"/>
              <a:t>Phoenics,</a:t>
            </a:r>
            <a:r>
              <a:rPr dirty="0" spc="25"/>
              <a:t> </a:t>
            </a:r>
            <a:r>
              <a:rPr dirty="0" spc="-5"/>
              <a:t>OpenFOAM,</a:t>
            </a:r>
            <a:r>
              <a:rPr dirty="0"/>
              <a:t> </a:t>
            </a:r>
            <a:r>
              <a:rPr dirty="0" spc="-20"/>
              <a:t>CO</a:t>
            </a:r>
          </a:p>
          <a:p>
            <a:pPr>
              <a:lnSpc>
                <a:spcPct val="100000"/>
              </a:lnSpc>
            </a:pPr>
            <a:endParaRPr sz="2400"/>
          </a:p>
          <a:p>
            <a:pPr>
              <a:lnSpc>
                <a:spcPct val="100000"/>
              </a:lnSpc>
            </a:pPr>
            <a:endParaRPr sz="2400"/>
          </a:p>
          <a:p>
            <a:pPr>
              <a:lnSpc>
                <a:spcPct val="100000"/>
              </a:lnSpc>
              <a:spcBef>
                <a:spcPts val="55"/>
              </a:spcBef>
            </a:pPr>
            <a:endParaRPr sz="1400"/>
          </a:p>
          <a:p>
            <a:pPr marL="133350">
              <a:lnSpc>
                <a:spcPct val="100000"/>
              </a:lnSpc>
            </a:pPr>
            <a:r>
              <a:rPr dirty="0"/>
              <a:t>：ASPEN </a:t>
            </a:r>
            <a:r>
              <a:rPr dirty="0" spc="-10"/>
              <a:t>PLUS/HYSYS, </a:t>
            </a:r>
            <a:r>
              <a:rPr dirty="0"/>
              <a:t>UniSim, </a:t>
            </a:r>
            <a:r>
              <a:rPr dirty="0" spc="-5"/>
              <a:t>PRO/II,</a:t>
            </a:r>
            <a:r>
              <a:rPr dirty="0" spc="-60"/>
              <a:t> </a:t>
            </a:r>
            <a:r>
              <a:rPr dirty="0" spc="-5"/>
              <a:t>Chem</a:t>
            </a:r>
          </a:p>
          <a:p>
            <a:pPr>
              <a:lnSpc>
                <a:spcPct val="100000"/>
              </a:lnSpc>
            </a:pPr>
            <a:endParaRPr sz="2400"/>
          </a:p>
          <a:p>
            <a:pPr>
              <a:lnSpc>
                <a:spcPct val="100000"/>
              </a:lnSpc>
              <a:spcBef>
                <a:spcPts val="45"/>
              </a:spcBef>
            </a:pPr>
            <a:endParaRPr sz="2650"/>
          </a:p>
          <a:p>
            <a:pPr indent="685800">
              <a:lnSpc>
                <a:spcPct val="100000"/>
              </a:lnSpc>
            </a:pPr>
            <a:r>
              <a:rPr dirty="0" b="1">
                <a:solidFill>
                  <a:srgbClr val="FF6600"/>
                </a:solidFill>
                <a:latin typeface="微软雅黑"/>
                <a:cs typeface="微软雅黑"/>
              </a:rPr>
              <a:t>特点：以机理建模为主，各有侧重，各有所 点：各有所短，单个软件难以准确地描述一个完整</a:t>
            </a:r>
          </a:p>
        </p:txBody>
      </p:sp>
      <p:sp>
        <p:nvSpPr>
          <p:cNvPr id="33" name="object 33"/>
          <p:cNvSpPr txBox="1"/>
          <p:nvPr/>
        </p:nvSpPr>
        <p:spPr>
          <a:xfrm>
            <a:off x="374904" y="4995671"/>
            <a:ext cx="2859405" cy="1446530"/>
          </a:xfrm>
          <a:prstGeom prst="rect">
            <a:avLst/>
          </a:prstGeom>
          <a:solidFill>
            <a:srgbClr val="FFFF99"/>
          </a:solidFill>
        </p:spPr>
        <p:txBody>
          <a:bodyPr wrap="square" lIns="0" tIns="75565" rIns="0" bIns="0" rtlCol="0" vert="horz">
            <a:spAutoFit/>
          </a:bodyPr>
          <a:lstStyle/>
          <a:p>
            <a:pPr marL="434340" indent="-343535">
              <a:lnSpc>
                <a:spcPct val="100000"/>
              </a:lnSpc>
              <a:spcBef>
                <a:spcPts val="595"/>
              </a:spcBef>
              <a:buAutoNum type="alphaUcPeriod"/>
              <a:tabLst>
                <a:tab pos="434975" algn="l"/>
              </a:tabLst>
            </a:pPr>
            <a:r>
              <a:rPr dirty="0" sz="1800" spc="-5" b="1">
                <a:latin typeface="微软雅黑"/>
                <a:cs typeface="微软雅黑"/>
              </a:rPr>
              <a:t>设备三维结构</a:t>
            </a:r>
            <a:endParaRPr sz="1800">
              <a:latin typeface="微软雅黑"/>
              <a:cs typeface="微软雅黑"/>
            </a:endParaRPr>
          </a:p>
          <a:p>
            <a:pPr marL="434340" indent="-343535">
              <a:lnSpc>
                <a:spcPct val="100000"/>
              </a:lnSpc>
              <a:spcBef>
                <a:spcPts val="540"/>
              </a:spcBef>
              <a:buAutoNum type="alphaUcPeriod"/>
              <a:tabLst>
                <a:tab pos="434975" algn="l"/>
              </a:tabLst>
            </a:pPr>
            <a:r>
              <a:rPr dirty="0" sz="1800" b="1">
                <a:latin typeface="微软雅黑"/>
                <a:cs typeface="微软雅黑"/>
              </a:rPr>
              <a:t>设备空间布局</a:t>
            </a:r>
            <a:endParaRPr sz="1800">
              <a:latin typeface="微软雅黑"/>
              <a:cs typeface="微软雅黑"/>
            </a:endParaRPr>
          </a:p>
          <a:p>
            <a:pPr marL="434340" indent="-343535">
              <a:lnSpc>
                <a:spcPct val="100000"/>
              </a:lnSpc>
              <a:spcBef>
                <a:spcPts val="540"/>
              </a:spcBef>
              <a:buAutoNum type="alphaUcPeriod"/>
              <a:tabLst>
                <a:tab pos="434975" algn="l"/>
              </a:tabLst>
            </a:pPr>
            <a:r>
              <a:rPr dirty="0" sz="1800" b="1">
                <a:latin typeface="微软雅黑"/>
                <a:cs typeface="微软雅黑"/>
              </a:rPr>
              <a:t>运行状态</a:t>
            </a:r>
            <a:endParaRPr sz="1800">
              <a:latin typeface="微软雅黑"/>
              <a:cs typeface="微软雅黑"/>
            </a:endParaRPr>
          </a:p>
          <a:p>
            <a:pPr marL="91440">
              <a:lnSpc>
                <a:spcPct val="100000"/>
              </a:lnSpc>
              <a:spcBef>
                <a:spcPts val="540"/>
              </a:spcBef>
            </a:pPr>
            <a:r>
              <a:rPr dirty="0" sz="1800" spc="-5" b="1">
                <a:latin typeface="微软雅黑"/>
                <a:cs typeface="微软雅黑"/>
              </a:rPr>
              <a:t>……</a:t>
            </a:r>
            <a:endParaRPr sz="1800">
              <a:latin typeface="微软雅黑"/>
              <a:cs typeface="微软雅黑"/>
            </a:endParaRPr>
          </a:p>
        </p:txBody>
      </p:sp>
      <p:sp>
        <p:nvSpPr>
          <p:cNvPr id="34" name="object 34"/>
          <p:cNvSpPr/>
          <p:nvPr/>
        </p:nvSpPr>
        <p:spPr>
          <a:xfrm>
            <a:off x="1507617" y="4629150"/>
            <a:ext cx="298450" cy="311150"/>
          </a:xfrm>
          <a:custGeom>
            <a:avLst/>
            <a:gdLst/>
            <a:ahLst/>
            <a:cxnLst/>
            <a:rect l="l" t="t" r="r" b="b"/>
            <a:pathLst>
              <a:path w="298450" h="311150">
                <a:moveTo>
                  <a:pt x="297942" y="107950"/>
                </a:moveTo>
                <a:lnTo>
                  <a:pt x="196596" y="107950"/>
                </a:lnTo>
                <a:lnTo>
                  <a:pt x="196596" y="0"/>
                </a:lnTo>
                <a:lnTo>
                  <a:pt x="101346" y="0"/>
                </a:lnTo>
                <a:lnTo>
                  <a:pt x="101346" y="107950"/>
                </a:lnTo>
                <a:lnTo>
                  <a:pt x="0" y="107950"/>
                </a:lnTo>
                <a:lnTo>
                  <a:pt x="0" y="203200"/>
                </a:lnTo>
                <a:lnTo>
                  <a:pt x="101346" y="203200"/>
                </a:lnTo>
                <a:lnTo>
                  <a:pt x="101346" y="311150"/>
                </a:lnTo>
                <a:lnTo>
                  <a:pt x="196596" y="311150"/>
                </a:lnTo>
                <a:lnTo>
                  <a:pt x="196596" y="203200"/>
                </a:lnTo>
                <a:lnTo>
                  <a:pt x="297942" y="203200"/>
                </a:lnTo>
                <a:lnTo>
                  <a:pt x="297942" y="107950"/>
                </a:lnTo>
                <a:close/>
              </a:path>
            </a:pathLst>
          </a:custGeom>
          <a:solidFill>
            <a:srgbClr val="0E6EC5"/>
          </a:solidFill>
        </p:spPr>
        <p:txBody>
          <a:bodyPr wrap="square" lIns="0" tIns="0" rIns="0" bIns="0" rtlCol="0"/>
          <a:lstStyle/>
          <a:p/>
        </p:txBody>
      </p:sp>
      <p:grpSp>
        <p:nvGrpSpPr>
          <p:cNvPr id="35" name="object 35"/>
          <p:cNvGrpSpPr/>
          <p:nvPr/>
        </p:nvGrpSpPr>
        <p:grpSpPr>
          <a:xfrm>
            <a:off x="3942588" y="1043939"/>
            <a:ext cx="6200140" cy="4980940"/>
            <a:chOff x="3942588" y="1043939"/>
            <a:chExt cx="6200140" cy="4980940"/>
          </a:xfrm>
        </p:grpSpPr>
        <p:sp>
          <p:nvSpPr>
            <p:cNvPr id="36" name="object 36"/>
            <p:cNvSpPr/>
            <p:nvPr/>
          </p:nvSpPr>
          <p:spPr>
            <a:xfrm>
              <a:off x="5254752" y="1043939"/>
              <a:ext cx="4887595" cy="4704715"/>
            </a:xfrm>
            <a:custGeom>
              <a:avLst/>
              <a:gdLst/>
              <a:ahLst/>
              <a:cxnLst/>
              <a:rect l="l" t="t" r="r" b="b"/>
              <a:pathLst>
                <a:path w="4887595" h="4704715">
                  <a:moveTo>
                    <a:pt x="4887467" y="0"/>
                  </a:moveTo>
                  <a:lnTo>
                    <a:pt x="0" y="0"/>
                  </a:lnTo>
                  <a:lnTo>
                    <a:pt x="0" y="4704588"/>
                  </a:lnTo>
                  <a:lnTo>
                    <a:pt x="4887467" y="4704588"/>
                  </a:lnTo>
                  <a:lnTo>
                    <a:pt x="4887467" y="0"/>
                  </a:lnTo>
                  <a:close/>
                </a:path>
              </a:pathLst>
            </a:custGeom>
            <a:solidFill>
              <a:srgbClr val="C8F9FB"/>
            </a:solidFill>
          </p:spPr>
          <p:txBody>
            <a:bodyPr wrap="square" lIns="0" tIns="0" rIns="0" bIns="0" rtlCol="0"/>
            <a:lstStyle/>
            <a:p/>
          </p:txBody>
        </p:sp>
        <p:sp>
          <p:nvSpPr>
            <p:cNvPr id="37" name="object 37"/>
            <p:cNvSpPr/>
            <p:nvPr/>
          </p:nvSpPr>
          <p:spPr>
            <a:xfrm>
              <a:off x="3942588" y="5006085"/>
              <a:ext cx="1266825" cy="1018540"/>
            </a:xfrm>
            <a:custGeom>
              <a:avLst/>
              <a:gdLst/>
              <a:ahLst/>
              <a:cxnLst/>
              <a:rect l="l" t="t" r="r" b="b"/>
              <a:pathLst>
                <a:path w="1266825" h="1018539">
                  <a:moveTo>
                    <a:pt x="19177" y="558800"/>
                  </a:moveTo>
                  <a:lnTo>
                    <a:pt x="0" y="558800"/>
                  </a:lnTo>
                  <a:lnTo>
                    <a:pt x="0" y="865124"/>
                  </a:lnTo>
                  <a:lnTo>
                    <a:pt x="19177" y="865124"/>
                  </a:lnTo>
                  <a:lnTo>
                    <a:pt x="19177" y="558800"/>
                  </a:lnTo>
                  <a:close/>
                </a:path>
                <a:path w="1266825" h="1018539">
                  <a:moveTo>
                    <a:pt x="76581" y="558800"/>
                  </a:moveTo>
                  <a:lnTo>
                    <a:pt x="38227" y="558800"/>
                  </a:lnTo>
                  <a:lnTo>
                    <a:pt x="38227" y="865124"/>
                  </a:lnTo>
                  <a:lnTo>
                    <a:pt x="76581" y="865124"/>
                  </a:lnTo>
                  <a:lnTo>
                    <a:pt x="76581" y="558800"/>
                  </a:lnTo>
                  <a:close/>
                </a:path>
                <a:path w="1266825" h="1018539">
                  <a:moveTo>
                    <a:pt x="862584" y="711962"/>
                  </a:moveTo>
                  <a:lnTo>
                    <a:pt x="556260" y="405638"/>
                  </a:lnTo>
                  <a:lnTo>
                    <a:pt x="556260" y="558800"/>
                  </a:lnTo>
                  <a:lnTo>
                    <a:pt x="95758" y="558800"/>
                  </a:lnTo>
                  <a:lnTo>
                    <a:pt x="95758" y="865124"/>
                  </a:lnTo>
                  <a:lnTo>
                    <a:pt x="556260" y="865124"/>
                  </a:lnTo>
                  <a:lnTo>
                    <a:pt x="556260" y="1018286"/>
                  </a:lnTo>
                  <a:lnTo>
                    <a:pt x="862584" y="711962"/>
                  </a:lnTo>
                  <a:close/>
                </a:path>
                <a:path w="1266825" h="1018539">
                  <a:moveTo>
                    <a:pt x="1266444" y="470408"/>
                  </a:moveTo>
                  <a:lnTo>
                    <a:pt x="1120902" y="312293"/>
                  </a:lnTo>
                  <a:lnTo>
                    <a:pt x="1120902" y="385064"/>
                  </a:lnTo>
                  <a:lnTo>
                    <a:pt x="1063002" y="372643"/>
                  </a:lnTo>
                  <a:lnTo>
                    <a:pt x="1008126" y="356450"/>
                  </a:lnTo>
                  <a:lnTo>
                    <a:pt x="956576" y="336727"/>
                  </a:lnTo>
                  <a:lnTo>
                    <a:pt x="908596" y="313740"/>
                  </a:lnTo>
                  <a:lnTo>
                    <a:pt x="864489" y="287718"/>
                  </a:lnTo>
                  <a:lnTo>
                    <a:pt x="824534" y="258914"/>
                  </a:lnTo>
                  <a:lnTo>
                    <a:pt x="788987" y="227571"/>
                  </a:lnTo>
                  <a:lnTo>
                    <a:pt x="758151" y="193941"/>
                  </a:lnTo>
                  <a:lnTo>
                    <a:pt x="732294" y="158254"/>
                  </a:lnTo>
                  <a:lnTo>
                    <a:pt x="711708" y="120777"/>
                  </a:lnTo>
                  <a:lnTo>
                    <a:pt x="696645" y="81749"/>
                  </a:lnTo>
                  <a:lnTo>
                    <a:pt x="687412" y="41414"/>
                  </a:lnTo>
                  <a:lnTo>
                    <a:pt x="684276" y="0"/>
                  </a:lnTo>
                  <a:lnTo>
                    <a:pt x="684276" y="145542"/>
                  </a:lnTo>
                  <a:lnTo>
                    <a:pt x="687412" y="186956"/>
                  </a:lnTo>
                  <a:lnTo>
                    <a:pt x="696645" y="227291"/>
                  </a:lnTo>
                  <a:lnTo>
                    <a:pt x="711708" y="266319"/>
                  </a:lnTo>
                  <a:lnTo>
                    <a:pt x="732294" y="303796"/>
                  </a:lnTo>
                  <a:lnTo>
                    <a:pt x="758151" y="339483"/>
                  </a:lnTo>
                  <a:lnTo>
                    <a:pt x="788987" y="373113"/>
                  </a:lnTo>
                  <a:lnTo>
                    <a:pt x="824534" y="404456"/>
                  </a:lnTo>
                  <a:lnTo>
                    <a:pt x="864489" y="433260"/>
                  </a:lnTo>
                  <a:lnTo>
                    <a:pt x="908596" y="459282"/>
                  </a:lnTo>
                  <a:lnTo>
                    <a:pt x="956576" y="482269"/>
                  </a:lnTo>
                  <a:lnTo>
                    <a:pt x="1008126" y="501992"/>
                  </a:lnTo>
                  <a:lnTo>
                    <a:pt x="1063002" y="518185"/>
                  </a:lnTo>
                  <a:lnTo>
                    <a:pt x="1120902" y="530606"/>
                  </a:lnTo>
                  <a:lnTo>
                    <a:pt x="1120902" y="603326"/>
                  </a:lnTo>
                  <a:lnTo>
                    <a:pt x="1266444" y="470408"/>
                  </a:lnTo>
                  <a:close/>
                </a:path>
              </a:pathLst>
            </a:custGeom>
            <a:solidFill>
              <a:srgbClr val="0E6EC5"/>
            </a:solidFill>
          </p:spPr>
          <p:txBody>
            <a:bodyPr wrap="square" lIns="0" tIns="0" rIns="0" bIns="0" rtlCol="0"/>
            <a:lstStyle/>
            <a:p/>
          </p:txBody>
        </p:sp>
        <p:sp>
          <p:nvSpPr>
            <p:cNvPr id="38" name="object 38"/>
            <p:cNvSpPr/>
            <p:nvPr/>
          </p:nvSpPr>
          <p:spPr>
            <a:xfrm>
              <a:off x="4626811" y="4608575"/>
              <a:ext cx="582295" cy="470534"/>
            </a:xfrm>
            <a:custGeom>
              <a:avLst/>
              <a:gdLst/>
              <a:ahLst/>
              <a:cxnLst/>
              <a:rect l="l" t="t" r="r" b="b"/>
              <a:pathLst>
                <a:path w="582295" h="470535">
                  <a:moveTo>
                    <a:pt x="582220" y="0"/>
                  </a:moveTo>
                  <a:lnTo>
                    <a:pt x="528753" y="1698"/>
                  </a:lnTo>
                  <a:lnTo>
                    <a:pt x="475667" y="6731"/>
                  </a:lnTo>
                  <a:lnTo>
                    <a:pt x="417697" y="16179"/>
                  </a:lnTo>
                  <a:lnTo>
                    <a:pt x="362482" y="29321"/>
                  </a:lnTo>
                  <a:lnTo>
                    <a:pt x="310257" y="45922"/>
                  </a:lnTo>
                  <a:lnTo>
                    <a:pt x="261255" y="65748"/>
                  </a:lnTo>
                  <a:lnTo>
                    <a:pt x="215710" y="88566"/>
                  </a:lnTo>
                  <a:lnTo>
                    <a:pt x="173857" y="114143"/>
                  </a:lnTo>
                  <a:lnTo>
                    <a:pt x="135928" y="142246"/>
                  </a:lnTo>
                  <a:lnTo>
                    <a:pt x="102160" y="172640"/>
                  </a:lnTo>
                  <a:lnTo>
                    <a:pt x="72784" y="205093"/>
                  </a:lnTo>
                  <a:lnTo>
                    <a:pt x="48036" y="239370"/>
                  </a:lnTo>
                  <a:lnTo>
                    <a:pt x="28150" y="275239"/>
                  </a:lnTo>
                  <a:lnTo>
                    <a:pt x="13359" y="312465"/>
                  </a:lnTo>
                  <a:lnTo>
                    <a:pt x="3897" y="350816"/>
                  </a:lnTo>
                  <a:lnTo>
                    <a:pt x="0" y="390058"/>
                  </a:lnTo>
                  <a:lnTo>
                    <a:pt x="1899" y="429957"/>
                  </a:lnTo>
                  <a:lnTo>
                    <a:pt x="9831" y="470281"/>
                  </a:lnTo>
                  <a:lnTo>
                    <a:pt x="22595" y="433352"/>
                  </a:lnTo>
                  <a:lnTo>
                    <a:pt x="40136" y="397953"/>
                  </a:lnTo>
                  <a:lnTo>
                    <a:pt x="62190" y="364233"/>
                  </a:lnTo>
                  <a:lnTo>
                    <a:pt x="88491" y="332345"/>
                  </a:lnTo>
                  <a:lnTo>
                    <a:pt x="118773" y="302438"/>
                  </a:lnTo>
                  <a:lnTo>
                    <a:pt x="152772" y="274664"/>
                  </a:lnTo>
                  <a:lnTo>
                    <a:pt x="190221" y="249173"/>
                  </a:lnTo>
                  <a:lnTo>
                    <a:pt x="230856" y="226116"/>
                  </a:lnTo>
                  <a:lnTo>
                    <a:pt x="274412" y="205644"/>
                  </a:lnTo>
                  <a:lnTo>
                    <a:pt x="320623" y="187908"/>
                  </a:lnTo>
                  <a:lnTo>
                    <a:pt x="369224" y="173058"/>
                  </a:lnTo>
                  <a:lnTo>
                    <a:pt x="419949" y="161246"/>
                  </a:lnTo>
                  <a:lnTo>
                    <a:pt x="472534" y="152622"/>
                  </a:lnTo>
                  <a:lnTo>
                    <a:pt x="526712" y="147337"/>
                  </a:lnTo>
                  <a:lnTo>
                    <a:pt x="582220" y="145542"/>
                  </a:lnTo>
                  <a:lnTo>
                    <a:pt x="582220" y="0"/>
                  </a:lnTo>
                  <a:close/>
                </a:path>
              </a:pathLst>
            </a:custGeom>
            <a:solidFill>
              <a:srgbClr val="0C589F"/>
            </a:solidFill>
          </p:spPr>
          <p:txBody>
            <a:bodyPr wrap="square" lIns="0" tIns="0" rIns="0" bIns="0" rtlCol="0"/>
            <a:lstStyle/>
            <a:p/>
          </p:txBody>
        </p:sp>
      </p:grpSp>
      <p:sp>
        <p:nvSpPr>
          <p:cNvPr id="39" name="object 39"/>
          <p:cNvSpPr txBox="1"/>
          <p:nvPr/>
        </p:nvSpPr>
        <p:spPr>
          <a:xfrm>
            <a:off x="9527793" y="3793616"/>
            <a:ext cx="228600" cy="744220"/>
          </a:xfrm>
          <a:prstGeom prst="rect">
            <a:avLst/>
          </a:prstGeom>
        </p:spPr>
        <p:txBody>
          <a:bodyPr wrap="square" lIns="0" tIns="17780" rIns="0" bIns="0" rtlCol="0" vert="horz">
            <a:spAutoFit/>
          </a:bodyPr>
          <a:lstStyle/>
          <a:p>
            <a:pPr algn="just" marL="12700" marR="5080">
              <a:lnSpc>
                <a:spcPct val="97500"/>
              </a:lnSpc>
              <a:spcBef>
                <a:spcPts val="140"/>
              </a:spcBef>
            </a:pPr>
            <a:r>
              <a:rPr dirty="0" sz="1600" spc="-5">
                <a:solidFill>
                  <a:srgbClr val="C00000"/>
                </a:solidFill>
                <a:latin typeface="黑体"/>
                <a:cs typeface="黑体"/>
              </a:rPr>
              <a:t>废 弃 物</a:t>
            </a:r>
            <a:endParaRPr sz="1600">
              <a:latin typeface="黑体"/>
              <a:cs typeface="黑体"/>
            </a:endParaRPr>
          </a:p>
        </p:txBody>
      </p:sp>
      <p:sp>
        <p:nvSpPr>
          <p:cNvPr id="40" name="object 40"/>
          <p:cNvSpPr txBox="1"/>
          <p:nvPr/>
        </p:nvSpPr>
        <p:spPr>
          <a:xfrm>
            <a:off x="7073645" y="1599438"/>
            <a:ext cx="1016635"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黑体"/>
                <a:cs typeface="黑体"/>
              </a:rPr>
              <a:t>反应</a:t>
            </a:r>
            <a:r>
              <a:rPr dirty="0" sz="1800">
                <a:solidFill>
                  <a:srgbClr val="0000CC"/>
                </a:solidFill>
                <a:latin typeface="Times New Roman"/>
                <a:cs typeface="Times New Roman"/>
              </a:rPr>
              <a:t>-</a:t>
            </a:r>
            <a:r>
              <a:rPr dirty="0" sz="1800">
                <a:solidFill>
                  <a:srgbClr val="0000CC"/>
                </a:solidFill>
                <a:latin typeface="黑体"/>
                <a:cs typeface="黑体"/>
              </a:rPr>
              <a:t>分离</a:t>
            </a:r>
            <a:endParaRPr sz="1800">
              <a:latin typeface="黑体"/>
              <a:cs typeface="黑体"/>
            </a:endParaRPr>
          </a:p>
        </p:txBody>
      </p:sp>
      <p:sp>
        <p:nvSpPr>
          <p:cNvPr id="41" name="object 41"/>
          <p:cNvSpPr txBox="1"/>
          <p:nvPr/>
        </p:nvSpPr>
        <p:spPr>
          <a:xfrm>
            <a:off x="7340345" y="1873758"/>
            <a:ext cx="4826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黑体"/>
                <a:cs typeface="黑体"/>
              </a:rPr>
              <a:t>系统</a:t>
            </a:r>
            <a:endParaRPr sz="1800">
              <a:latin typeface="黑体"/>
              <a:cs typeface="黑体"/>
            </a:endParaRPr>
          </a:p>
        </p:txBody>
      </p:sp>
      <p:sp>
        <p:nvSpPr>
          <p:cNvPr id="42" name="object 42"/>
          <p:cNvSpPr txBox="1"/>
          <p:nvPr/>
        </p:nvSpPr>
        <p:spPr>
          <a:xfrm>
            <a:off x="5673344" y="1959355"/>
            <a:ext cx="43434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CC"/>
                </a:solidFill>
                <a:latin typeface="黑体"/>
                <a:cs typeface="黑体"/>
              </a:rPr>
              <a:t>原料</a:t>
            </a:r>
            <a:endParaRPr sz="1600">
              <a:latin typeface="黑体"/>
              <a:cs typeface="黑体"/>
            </a:endParaRPr>
          </a:p>
        </p:txBody>
      </p:sp>
      <p:pic>
        <p:nvPicPr>
          <p:cNvPr id="43" name="object 43"/>
          <p:cNvPicPr/>
          <p:nvPr/>
        </p:nvPicPr>
        <p:blipFill>
          <a:blip r:embed="rId12" cstate="print"/>
          <a:stretch>
            <a:fillRect/>
          </a:stretch>
        </p:blipFill>
        <p:spPr>
          <a:xfrm>
            <a:off x="6303264" y="1847088"/>
            <a:ext cx="1067574" cy="823722"/>
          </a:xfrm>
          <a:prstGeom prst="rect">
            <a:avLst/>
          </a:prstGeom>
        </p:spPr>
      </p:pic>
      <p:sp>
        <p:nvSpPr>
          <p:cNvPr id="44" name="object 44"/>
          <p:cNvSpPr txBox="1"/>
          <p:nvPr/>
        </p:nvSpPr>
        <p:spPr>
          <a:xfrm>
            <a:off x="6570726" y="1950847"/>
            <a:ext cx="537845" cy="615950"/>
          </a:xfrm>
          <a:prstGeom prst="rect">
            <a:avLst/>
          </a:prstGeom>
        </p:spPr>
        <p:txBody>
          <a:bodyPr wrap="square" lIns="0" tIns="39370" rIns="0" bIns="0" rtlCol="0" vert="horz">
            <a:spAutoFit/>
          </a:bodyPr>
          <a:lstStyle/>
          <a:p>
            <a:pPr marL="12700" marR="5080">
              <a:lnSpc>
                <a:spcPts val="2240"/>
              </a:lnSpc>
              <a:spcBef>
                <a:spcPts val="310"/>
              </a:spcBef>
            </a:pPr>
            <a:r>
              <a:rPr dirty="0" sz="2000" spc="5" b="1">
                <a:solidFill>
                  <a:srgbClr val="FFFFFF"/>
                </a:solidFill>
                <a:latin typeface="黑体"/>
                <a:cs typeface="黑体"/>
              </a:rPr>
              <a:t>反应 系统</a:t>
            </a:r>
            <a:endParaRPr sz="2000">
              <a:latin typeface="黑体"/>
              <a:cs typeface="黑体"/>
            </a:endParaRPr>
          </a:p>
        </p:txBody>
      </p:sp>
      <p:pic>
        <p:nvPicPr>
          <p:cNvPr id="45" name="object 45"/>
          <p:cNvPicPr/>
          <p:nvPr/>
        </p:nvPicPr>
        <p:blipFill>
          <a:blip r:embed="rId13" cstate="print"/>
          <a:stretch>
            <a:fillRect/>
          </a:stretch>
        </p:blipFill>
        <p:spPr>
          <a:xfrm>
            <a:off x="7876031" y="1831835"/>
            <a:ext cx="1067574" cy="822210"/>
          </a:xfrm>
          <a:prstGeom prst="rect">
            <a:avLst/>
          </a:prstGeom>
        </p:spPr>
      </p:pic>
      <p:sp>
        <p:nvSpPr>
          <p:cNvPr id="46" name="object 46"/>
          <p:cNvSpPr txBox="1"/>
          <p:nvPr/>
        </p:nvSpPr>
        <p:spPr>
          <a:xfrm>
            <a:off x="8143747" y="1934718"/>
            <a:ext cx="537845" cy="615950"/>
          </a:xfrm>
          <a:prstGeom prst="rect">
            <a:avLst/>
          </a:prstGeom>
        </p:spPr>
        <p:txBody>
          <a:bodyPr wrap="square" lIns="0" tIns="39370" rIns="0" bIns="0" rtlCol="0" vert="horz">
            <a:spAutoFit/>
          </a:bodyPr>
          <a:lstStyle/>
          <a:p>
            <a:pPr marL="12700" marR="5080">
              <a:lnSpc>
                <a:spcPts val="2240"/>
              </a:lnSpc>
              <a:spcBef>
                <a:spcPts val="310"/>
              </a:spcBef>
            </a:pPr>
            <a:r>
              <a:rPr dirty="0" sz="2000" spc="5" b="1">
                <a:solidFill>
                  <a:srgbClr val="FFFFFF"/>
                </a:solidFill>
                <a:latin typeface="黑体"/>
                <a:cs typeface="黑体"/>
              </a:rPr>
              <a:t>分离 系统</a:t>
            </a:r>
            <a:endParaRPr sz="2000">
              <a:latin typeface="黑体"/>
              <a:cs typeface="黑体"/>
            </a:endParaRPr>
          </a:p>
        </p:txBody>
      </p:sp>
      <p:pic>
        <p:nvPicPr>
          <p:cNvPr id="47" name="object 47"/>
          <p:cNvPicPr/>
          <p:nvPr/>
        </p:nvPicPr>
        <p:blipFill>
          <a:blip r:embed="rId14" cstate="print"/>
          <a:stretch>
            <a:fillRect/>
          </a:stretch>
        </p:blipFill>
        <p:spPr>
          <a:xfrm>
            <a:off x="5814059" y="3215627"/>
            <a:ext cx="1134630" cy="835926"/>
          </a:xfrm>
          <a:prstGeom prst="rect">
            <a:avLst/>
          </a:prstGeom>
        </p:spPr>
      </p:pic>
      <p:sp>
        <p:nvSpPr>
          <p:cNvPr id="48" name="object 48"/>
          <p:cNvSpPr txBox="1"/>
          <p:nvPr/>
        </p:nvSpPr>
        <p:spPr>
          <a:xfrm>
            <a:off x="6115558" y="3166999"/>
            <a:ext cx="537845" cy="920750"/>
          </a:xfrm>
          <a:prstGeom prst="rect">
            <a:avLst/>
          </a:prstGeom>
        </p:spPr>
        <p:txBody>
          <a:bodyPr wrap="square" lIns="0" tIns="22860" rIns="0" bIns="0" rtlCol="0" vert="horz">
            <a:spAutoFit/>
          </a:bodyPr>
          <a:lstStyle/>
          <a:p>
            <a:pPr algn="just" marL="12700" marR="5080">
              <a:lnSpc>
                <a:spcPct val="96800"/>
              </a:lnSpc>
              <a:spcBef>
                <a:spcPts val="180"/>
              </a:spcBef>
            </a:pPr>
            <a:r>
              <a:rPr dirty="0" sz="2000" spc="5" b="1">
                <a:solidFill>
                  <a:srgbClr val="FFFFFF"/>
                </a:solidFill>
                <a:latin typeface="黑体"/>
                <a:cs typeface="黑体"/>
              </a:rPr>
              <a:t>质量 交换 网络</a:t>
            </a:r>
            <a:endParaRPr sz="2000">
              <a:latin typeface="黑体"/>
              <a:cs typeface="黑体"/>
            </a:endParaRPr>
          </a:p>
        </p:txBody>
      </p:sp>
      <p:pic>
        <p:nvPicPr>
          <p:cNvPr id="49" name="object 49"/>
          <p:cNvPicPr/>
          <p:nvPr/>
        </p:nvPicPr>
        <p:blipFill>
          <a:blip r:embed="rId15" cstate="print"/>
          <a:stretch>
            <a:fillRect/>
          </a:stretch>
        </p:blipFill>
        <p:spPr>
          <a:xfrm>
            <a:off x="8266176" y="3208007"/>
            <a:ext cx="1186433" cy="822210"/>
          </a:xfrm>
          <a:prstGeom prst="rect">
            <a:avLst/>
          </a:prstGeom>
        </p:spPr>
      </p:pic>
      <p:sp>
        <p:nvSpPr>
          <p:cNvPr id="50" name="object 50"/>
          <p:cNvSpPr txBox="1"/>
          <p:nvPr/>
        </p:nvSpPr>
        <p:spPr>
          <a:xfrm>
            <a:off x="8593328" y="3310585"/>
            <a:ext cx="537845" cy="33147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FFFFFF"/>
                </a:solidFill>
                <a:latin typeface="黑体"/>
                <a:cs typeface="黑体"/>
              </a:rPr>
              <a:t>换热</a:t>
            </a:r>
            <a:endParaRPr sz="2000">
              <a:latin typeface="黑体"/>
              <a:cs typeface="黑体"/>
            </a:endParaRPr>
          </a:p>
        </p:txBody>
      </p:sp>
      <p:sp>
        <p:nvSpPr>
          <p:cNvPr id="51" name="object 51"/>
          <p:cNvSpPr txBox="1"/>
          <p:nvPr/>
        </p:nvSpPr>
        <p:spPr>
          <a:xfrm>
            <a:off x="8593328" y="3596132"/>
            <a:ext cx="537845" cy="330835"/>
          </a:xfrm>
          <a:prstGeom prst="rect">
            <a:avLst/>
          </a:prstGeom>
        </p:spPr>
        <p:txBody>
          <a:bodyPr wrap="square" lIns="0" tIns="12700" rIns="0" bIns="0" rtlCol="0" vert="horz">
            <a:spAutoFit/>
          </a:bodyPr>
          <a:lstStyle/>
          <a:p>
            <a:pPr marL="12700">
              <a:lnSpc>
                <a:spcPct val="100000"/>
              </a:lnSpc>
              <a:spcBef>
                <a:spcPts val="100"/>
              </a:spcBef>
            </a:pPr>
            <a:r>
              <a:rPr dirty="0" sz="2000" spc="5" b="1">
                <a:solidFill>
                  <a:srgbClr val="FFFFFF"/>
                </a:solidFill>
                <a:latin typeface="黑体"/>
                <a:cs typeface="黑体"/>
              </a:rPr>
              <a:t>网络</a:t>
            </a:r>
            <a:endParaRPr sz="2000">
              <a:latin typeface="黑体"/>
              <a:cs typeface="黑体"/>
            </a:endParaRPr>
          </a:p>
        </p:txBody>
      </p:sp>
      <p:pic>
        <p:nvPicPr>
          <p:cNvPr id="52" name="object 52"/>
          <p:cNvPicPr/>
          <p:nvPr/>
        </p:nvPicPr>
        <p:blipFill>
          <a:blip r:embed="rId16" cstate="print"/>
          <a:stretch>
            <a:fillRect/>
          </a:stretch>
        </p:blipFill>
        <p:spPr>
          <a:xfrm>
            <a:off x="7014971" y="4181843"/>
            <a:ext cx="1224533" cy="822210"/>
          </a:xfrm>
          <a:prstGeom prst="rect">
            <a:avLst/>
          </a:prstGeom>
        </p:spPr>
      </p:pic>
      <p:sp>
        <p:nvSpPr>
          <p:cNvPr id="53" name="object 53"/>
          <p:cNvSpPr txBox="1"/>
          <p:nvPr/>
        </p:nvSpPr>
        <p:spPr>
          <a:xfrm>
            <a:off x="7360666" y="4285234"/>
            <a:ext cx="537845" cy="615950"/>
          </a:xfrm>
          <a:prstGeom prst="rect">
            <a:avLst/>
          </a:prstGeom>
        </p:spPr>
        <p:txBody>
          <a:bodyPr wrap="square" lIns="0" tIns="39370" rIns="0" bIns="0" rtlCol="0" vert="horz">
            <a:spAutoFit/>
          </a:bodyPr>
          <a:lstStyle/>
          <a:p>
            <a:pPr marL="12700" marR="5080">
              <a:lnSpc>
                <a:spcPts val="2240"/>
              </a:lnSpc>
              <a:spcBef>
                <a:spcPts val="310"/>
              </a:spcBef>
            </a:pPr>
            <a:r>
              <a:rPr dirty="0" sz="2000" spc="5" b="1">
                <a:solidFill>
                  <a:srgbClr val="FFFFFF"/>
                </a:solidFill>
                <a:latin typeface="黑体"/>
                <a:cs typeface="黑体"/>
              </a:rPr>
              <a:t>公用 工程</a:t>
            </a:r>
            <a:endParaRPr sz="2000">
              <a:latin typeface="黑体"/>
              <a:cs typeface="黑体"/>
            </a:endParaRPr>
          </a:p>
        </p:txBody>
      </p:sp>
      <p:grpSp>
        <p:nvGrpSpPr>
          <p:cNvPr id="54" name="object 54"/>
          <p:cNvGrpSpPr/>
          <p:nvPr/>
        </p:nvGrpSpPr>
        <p:grpSpPr>
          <a:xfrm>
            <a:off x="5646928" y="1563624"/>
            <a:ext cx="3875404" cy="2857500"/>
            <a:chOff x="5646928" y="1563624"/>
            <a:chExt cx="3875404" cy="2857500"/>
          </a:xfrm>
        </p:grpSpPr>
        <p:sp>
          <p:nvSpPr>
            <p:cNvPr id="55" name="object 55"/>
            <p:cNvSpPr/>
            <p:nvPr/>
          </p:nvSpPr>
          <p:spPr>
            <a:xfrm>
              <a:off x="6385052" y="2734437"/>
              <a:ext cx="295910" cy="404495"/>
            </a:xfrm>
            <a:custGeom>
              <a:avLst/>
              <a:gdLst/>
              <a:ahLst/>
              <a:cxnLst/>
              <a:rect l="l" t="t" r="r" b="b"/>
              <a:pathLst>
                <a:path w="295909" h="404494">
                  <a:moveTo>
                    <a:pt x="236854" y="0"/>
                  </a:moveTo>
                  <a:lnTo>
                    <a:pt x="85725" y="58674"/>
                  </a:lnTo>
                  <a:lnTo>
                    <a:pt x="138175" y="81787"/>
                  </a:lnTo>
                  <a:lnTo>
                    <a:pt x="52450" y="276351"/>
                  </a:lnTo>
                  <a:lnTo>
                    <a:pt x="0" y="253237"/>
                  </a:lnTo>
                  <a:lnTo>
                    <a:pt x="58674" y="404367"/>
                  </a:lnTo>
                  <a:lnTo>
                    <a:pt x="209676" y="345693"/>
                  </a:lnTo>
                  <a:lnTo>
                    <a:pt x="157352" y="322579"/>
                  </a:lnTo>
                  <a:lnTo>
                    <a:pt x="243077" y="127888"/>
                  </a:lnTo>
                  <a:lnTo>
                    <a:pt x="295528" y="151002"/>
                  </a:lnTo>
                  <a:lnTo>
                    <a:pt x="236854" y="0"/>
                  </a:lnTo>
                  <a:close/>
                </a:path>
              </a:pathLst>
            </a:custGeom>
            <a:solidFill>
              <a:srgbClr val="FFFFFF"/>
            </a:solidFill>
          </p:spPr>
          <p:txBody>
            <a:bodyPr wrap="square" lIns="0" tIns="0" rIns="0" bIns="0" rtlCol="0"/>
            <a:lstStyle/>
            <a:p/>
          </p:txBody>
        </p:sp>
        <p:sp>
          <p:nvSpPr>
            <p:cNvPr id="56" name="object 56"/>
            <p:cNvSpPr/>
            <p:nvPr/>
          </p:nvSpPr>
          <p:spPr>
            <a:xfrm>
              <a:off x="6385052" y="2734437"/>
              <a:ext cx="295910" cy="404495"/>
            </a:xfrm>
            <a:custGeom>
              <a:avLst/>
              <a:gdLst/>
              <a:ahLst/>
              <a:cxnLst/>
              <a:rect l="l" t="t" r="r" b="b"/>
              <a:pathLst>
                <a:path w="295909" h="404494">
                  <a:moveTo>
                    <a:pt x="85725" y="58674"/>
                  </a:moveTo>
                  <a:lnTo>
                    <a:pt x="236854" y="0"/>
                  </a:lnTo>
                  <a:lnTo>
                    <a:pt x="295528" y="151002"/>
                  </a:lnTo>
                  <a:lnTo>
                    <a:pt x="243077" y="127888"/>
                  </a:lnTo>
                  <a:lnTo>
                    <a:pt x="157352" y="322579"/>
                  </a:lnTo>
                  <a:lnTo>
                    <a:pt x="209676" y="345693"/>
                  </a:lnTo>
                  <a:lnTo>
                    <a:pt x="58674" y="404367"/>
                  </a:lnTo>
                  <a:lnTo>
                    <a:pt x="0" y="253237"/>
                  </a:lnTo>
                  <a:lnTo>
                    <a:pt x="52450" y="276351"/>
                  </a:lnTo>
                  <a:lnTo>
                    <a:pt x="138175" y="81787"/>
                  </a:lnTo>
                  <a:lnTo>
                    <a:pt x="85725" y="58674"/>
                  </a:lnTo>
                  <a:close/>
                </a:path>
              </a:pathLst>
            </a:custGeom>
            <a:ln w="22225">
              <a:solidFill>
                <a:srgbClr val="0A5294"/>
              </a:solidFill>
            </a:ln>
          </p:spPr>
          <p:txBody>
            <a:bodyPr wrap="square" lIns="0" tIns="0" rIns="0" bIns="0" rtlCol="0"/>
            <a:lstStyle/>
            <a:p/>
          </p:txBody>
        </p:sp>
        <p:sp>
          <p:nvSpPr>
            <p:cNvPr id="57" name="object 57"/>
            <p:cNvSpPr/>
            <p:nvPr/>
          </p:nvSpPr>
          <p:spPr>
            <a:xfrm>
              <a:off x="6691503" y="4096512"/>
              <a:ext cx="323215" cy="313055"/>
            </a:xfrm>
            <a:custGeom>
              <a:avLst/>
              <a:gdLst/>
              <a:ahLst/>
              <a:cxnLst/>
              <a:rect l="l" t="t" r="r" b="b"/>
              <a:pathLst>
                <a:path w="323215" h="313054">
                  <a:moveTo>
                    <a:pt x="161417" y="0"/>
                  </a:moveTo>
                  <a:lnTo>
                    <a:pt x="0" y="5206"/>
                  </a:lnTo>
                  <a:lnTo>
                    <a:pt x="5206" y="166624"/>
                  </a:lnTo>
                  <a:lnTo>
                    <a:pt x="44323" y="124968"/>
                  </a:lnTo>
                  <a:lnTo>
                    <a:pt x="200532" y="271399"/>
                  </a:lnTo>
                  <a:lnTo>
                    <a:pt x="161544" y="313055"/>
                  </a:lnTo>
                  <a:lnTo>
                    <a:pt x="322961" y="307848"/>
                  </a:lnTo>
                  <a:lnTo>
                    <a:pt x="317753" y="146431"/>
                  </a:lnTo>
                  <a:lnTo>
                    <a:pt x="278638" y="188087"/>
                  </a:lnTo>
                  <a:lnTo>
                    <a:pt x="122427" y="41656"/>
                  </a:lnTo>
                  <a:lnTo>
                    <a:pt x="161417" y="0"/>
                  </a:lnTo>
                  <a:close/>
                </a:path>
              </a:pathLst>
            </a:custGeom>
            <a:solidFill>
              <a:srgbClr val="FFFFFF"/>
            </a:solidFill>
          </p:spPr>
          <p:txBody>
            <a:bodyPr wrap="square" lIns="0" tIns="0" rIns="0" bIns="0" rtlCol="0"/>
            <a:lstStyle/>
            <a:p/>
          </p:txBody>
        </p:sp>
        <p:sp>
          <p:nvSpPr>
            <p:cNvPr id="58" name="object 58"/>
            <p:cNvSpPr/>
            <p:nvPr/>
          </p:nvSpPr>
          <p:spPr>
            <a:xfrm>
              <a:off x="6691503" y="4096512"/>
              <a:ext cx="323215" cy="313055"/>
            </a:xfrm>
            <a:custGeom>
              <a:avLst/>
              <a:gdLst/>
              <a:ahLst/>
              <a:cxnLst/>
              <a:rect l="l" t="t" r="r" b="b"/>
              <a:pathLst>
                <a:path w="323215" h="313054">
                  <a:moveTo>
                    <a:pt x="5206" y="166624"/>
                  </a:moveTo>
                  <a:lnTo>
                    <a:pt x="0" y="5206"/>
                  </a:lnTo>
                  <a:lnTo>
                    <a:pt x="161417" y="0"/>
                  </a:lnTo>
                  <a:lnTo>
                    <a:pt x="122427" y="41656"/>
                  </a:lnTo>
                  <a:lnTo>
                    <a:pt x="278638" y="188087"/>
                  </a:lnTo>
                  <a:lnTo>
                    <a:pt x="317753" y="146431"/>
                  </a:lnTo>
                  <a:lnTo>
                    <a:pt x="322961" y="307848"/>
                  </a:lnTo>
                  <a:lnTo>
                    <a:pt x="161544" y="313055"/>
                  </a:lnTo>
                  <a:lnTo>
                    <a:pt x="200532" y="271399"/>
                  </a:lnTo>
                  <a:lnTo>
                    <a:pt x="44323" y="124968"/>
                  </a:lnTo>
                  <a:lnTo>
                    <a:pt x="5206" y="166624"/>
                  </a:lnTo>
                  <a:close/>
                </a:path>
              </a:pathLst>
            </a:custGeom>
            <a:ln w="22225">
              <a:solidFill>
                <a:srgbClr val="0A5294"/>
              </a:solidFill>
            </a:ln>
          </p:spPr>
          <p:txBody>
            <a:bodyPr wrap="square" lIns="0" tIns="0" rIns="0" bIns="0" rtlCol="0"/>
            <a:lstStyle/>
            <a:p/>
          </p:txBody>
        </p:sp>
        <p:sp>
          <p:nvSpPr>
            <p:cNvPr id="59" name="object 59"/>
            <p:cNvSpPr/>
            <p:nvPr/>
          </p:nvSpPr>
          <p:spPr>
            <a:xfrm>
              <a:off x="8249285" y="4053459"/>
              <a:ext cx="312420" cy="342265"/>
            </a:xfrm>
            <a:custGeom>
              <a:avLst/>
              <a:gdLst/>
              <a:ahLst/>
              <a:cxnLst/>
              <a:rect l="l" t="t" r="r" b="b"/>
              <a:pathLst>
                <a:path w="312420" h="342264">
                  <a:moveTo>
                    <a:pt x="295910" y="0"/>
                  </a:moveTo>
                  <a:lnTo>
                    <a:pt x="134620" y="16129"/>
                  </a:lnTo>
                  <a:lnTo>
                    <a:pt x="178943" y="52451"/>
                  </a:lnTo>
                  <a:lnTo>
                    <a:pt x="44323" y="217043"/>
                  </a:lnTo>
                  <a:lnTo>
                    <a:pt x="0" y="180721"/>
                  </a:lnTo>
                  <a:lnTo>
                    <a:pt x="16001" y="342011"/>
                  </a:lnTo>
                  <a:lnTo>
                    <a:pt x="177292" y="325882"/>
                  </a:lnTo>
                  <a:lnTo>
                    <a:pt x="132969" y="289560"/>
                  </a:lnTo>
                  <a:lnTo>
                    <a:pt x="267589" y="124968"/>
                  </a:lnTo>
                  <a:lnTo>
                    <a:pt x="311912" y="161290"/>
                  </a:lnTo>
                  <a:lnTo>
                    <a:pt x="295910" y="0"/>
                  </a:lnTo>
                  <a:close/>
                </a:path>
              </a:pathLst>
            </a:custGeom>
            <a:solidFill>
              <a:srgbClr val="FFFFFF"/>
            </a:solidFill>
          </p:spPr>
          <p:txBody>
            <a:bodyPr wrap="square" lIns="0" tIns="0" rIns="0" bIns="0" rtlCol="0"/>
            <a:lstStyle/>
            <a:p/>
          </p:txBody>
        </p:sp>
        <p:sp>
          <p:nvSpPr>
            <p:cNvPr id="60" name="object 60"/>
            <p:cNvSpPr/>
            <p:nvPr/>
          </p:nvSpPr>
          <p:spPr>
            <a:xfrm>
              <a:off x="8249285" y="4053459"/>
              <a:ext cx="312420" cy="342265"/>
            </a:xfrm>
            <a:custGeom>
              <a:avLst/>
              <a:gdLst/>
              <a:ahLst/>
              <a:cxnLst/>
              <a:rect l="l" t="t" r="r" b="b"/>
              <a:pathLst>
                <a:path w="312420" h="342264">
                  <a:moveTo>
                    <a:pt x="134620" y="16129"/>
                  </a:moveTo>
                  <a:lnTo>
                    <a:pt x="295910" y="0"/>
                  </a:lnTo>
                  <a:lnTo>
                    <a:pt x="311912" y="161290"/>
                  </a:lnTo>
                  <a:lnTo>
                    <a:pt x="267589" y="124968"/>
                  </a:lnTo>
                  <a:lnTo>
                    <a:pt x="132969" y="289560"/>
                  </a:lnTo>
                  <a:lnTo>
                    <a:pt x="177292" y="325882"/>
                  </a:lnTo>
                  <a:lnTo>
                    <a:pt x="16001" y="342011"/>
                  </a:lnTo>
                  <a:lnTo>
                    <a:pt x="0" y="180721"/>
                  </a:lnTo>
                  <a:lnTo>
                    <a:pt x="44323" y="217043"/>
                  </a:lnTo>
                  <a:lnTo>
                    <a:pt x="178943" y="52451"/>
                  </a:lnTo>
                  <a:lnTo>
                    <a:pt x="134620" y="16129"/>
                  </a:lnTo>
                  <a:close/>
                </a:path>
              </a:pathLst>
            </a:custGeom>
            <a:ln w="22224">
              <a:solidFill>
                <a:srgbClr val="0A5294"/>
              </a:solidFill>
            </a:ln>
          </p:spPr>
          <p:txBody>
            <a:bodyPr wrap="square" lIns="0" tIns="0" rIns="0" bIns="0" rtlCol="0"/>
            <a:lstStyle/>
            <a:p/>
          </p:txBody>
        </p:sp>
        <p:sp>
          <p:nvSpPr>
            <p:cNvPr id="61" name="object 61"/>
            <p:cNvSpPr/>
            <p:nvPr/>
          </p:nvSpPr>
          <p:spPr>
            <a:xfrm>
              <a:off x="8458327" y="2724658"/>
              <a:ext cx="297180" cy="400050"/>
            </a:xfrm>
            <a:custGeom>
              <a:avLst/>
              <a:gdLst/>
              <a:ahLst/>
              <a:cxnLst/>
              <a:rect l="l" t="t" r="r" b="b"/>
              <a:pathLst>
                <a:path w="297179" h="400050">
                  <a:moveTo>
                    <a:pt x="54609" y="0"/>
                  </a:moveTo>
                  <a:lnTo>
                    <a:pt x="0" y="151383"/>
                  </a:lnTo>
                  <a:lnTo>
                    <a:pt x="51562" y="127253"/>
                  </a:lnTo>
                  <a:lnTo>
                    <a:pt x="142748" y="321055"/>
                  </a:lnTo>
                  <a:lnTo>
                    <a:pt x="91186" y="345313"/>
                  </a:lnTo>
                  <a:lnTo>
                    <a:pt x="242570" y="399795"/>
                  </a:lnTo>
                  <a:lnTo>
                    <a:pt x="297179" y="248412"/>
                  </a:lnTo>
                  <a:lnTo>
                    <a:pt x="245618" y="272668"/>
                  </a:lnTo>
                  <a:lnTo>
                    <a:pt x="154431" y="78739"/>
                  </a:lnTo>
                  <a:lnTo>
                    <a:pt x="205994" y="54609"/>
                  </a:lnTo>
                  <a:lnTo>
                    <a:pt x="54609" y="0"/>
                  </a:lnTo>
                  <a:close/>
                </a:path>
              </a:pathLst>
            </a:custGeom>
            <a:solidFill>
              <a:srgbClr val="FFFFFF"/>
            </a:solidFill>
          </p:spPr>
          <p:txBody>
            <a:bodyPr wrap="square" lIns="0" tIns="0" rIns="0" bIns="0" rtlCol="0"/>
            <a:lstStyle/>
            <a:p/>
          </p:txBody>
        </p:sp>
        <p:sp>
          <p:nvSpPr>
            <p:cNvPr id="62" name="object 62"/>
            <p:cNvSpPr/>
            <p:nvPr/>
          </p:nvSpPr>
          <p:spPr>
            <a:xfrm>
              <a:off x="8458327" y="2724658"/>
              <a:ext cx="297180" cy="400050"/>
            </a:xfrm>
            <a:custGeom>
              <a:avLst/>
              <a:gdLst/>
              <a:ahLst/>
              <a:cxnLst/>
              <a:rect l="l" t="t" r="r" b="b"/>
              <a:pathLst>
                <a:path w="297179" h="400050">
                  <a:moveTo>
                    <a:pt x="0" y="151383"/>
                  </a:moveTo>
                  <a:lnTo>
                    <a:pt x="54609" y="0"/>
                  </a:lnTo>
                  <a:lnTo>
                    <a:pt x="205994" y="54609"/>
                  </a:lnTo>
                  <a:lnTo>
                    <a:pt x="154431" y="78739"/>
                  </a:lnTo>
                  <a:lnTo>
                    <a:pt x="245618" y="272668"/>
                  </a:lnTo>
                  <a:lnTo>
                    <a:pt x="297179" y="248412"/>
                  </a:lnTo>
                  <a:lnTo>
                    <a:pt x="242570" y="399795"/>
                  </a:lnTo>
                  <a:lnTo>
                    <a:pt x="91186" y="345313"/>
                  </a:lnTo>
                  <a:lnTo>
                    <a:pt x="142748" y="321055"/>
                  </a:lnTo>
                  <a:lnTo>
                    <a:pt x="51562" y="127253"/>
                  </a:lnTo>
                  <a:lnTo>
                    <a:pt x="0" y="151383"/>
                  </a:lnTo>
                  <a:close/>
                </a:path>
              </a:pathLst>
            </a:custGeom>
            <a:ln w="22225">
              <a:solidFill>
                <a:srgbClr val="0A5294"/>
              </a:solidFill>
            </a:ln>
          </p:spPr>
          <p:txBody>
            <a:bodyPr wrap="square" lIns="0" tIns="0" rIns="0" bIns="0" rtlCol="0"/>
            <a:lstStyle/>
            <a:p/>
          </p:txBody>
        </p:sp>
        <p:sp>
          <p:nvSpPr>
            <p:cNvPr id="63" name="object 63"/>
            <p:cNvSpPr/>
            <p:nvPr/>
          </p:nvSpPr>
          <p:spPr>
            <a:xfrm>
              <a:off x="7399782" y="2119122"/>
              <a:ext cx="443865" cy="228600"/>
            </a:xfrm>
            <a:custGeom>
              <a:avLst/>
              <a:gdLst/>
              <a:ahLst/>
              <a:cxnLst/>
              <a:rect l="l" t="t" r="r" b="b"/>
              <a:pathLst>
                <a:path w="443865" h="228600">
                  <a:moveTo>
                    <a:pt x="329184" y="0"/>
                  </a:moveTo>
                  <a:lnTo>
                    <a:pt x="329184" y="57150"/>
                  </a:lnTo>
                  <a:lnTo>
                    <a:pt x="114300" y="57150"/>
                  </a:lnTo>
                  <a:lnTo>
                    <a:pt x="114300" y="0"/>
                  </a:lnTo>
                  <a:lnTo>
                    <a:pt x="0" y="114300"/>
                  </a:lnTo>
                  <a:lnTo>
                    <a:pt x="114300" y="228600"/>
                  </a:lnTo>
                  <a:lnTo>
                    <a:pt x="114300" y="171450"/>
                  </a:lnTo>
                  <a:lnTo>
                    <a:pt x="329184" y="171450"/>
                  </a:lnTo>
                  <a:lnTo>
                    <a:pt x="329184" y="228600"/>
                  </a:lnTo>
                  <a:lnTo>
                    <a:pt x="443484" y="114300"/>
                  </a:lnTo>
                  <a:lnTo>
                    <a:pt x="329184" y="0"/>
                  </a:lnTo>
                  <a:close/>
                </a:path>
              </a:pathLst>
            </a:custGeom>
            <a:solidFill>
              <a:srgbClr val="FFFFFF"/>
            </a:solidFill>
          </p:spPr>
          <p:txBody>
            <a:bodyPr wrap="square" lIns="0" tIns="0" rIns="0" bIns="0" rtlCol="0"/>
            <a:lstStyle/>
            <a:p/>
          </p:txBody>
        </p:sp>
        <p:sp>
          <p:nvSpPr>
            <p:cNvPr id="64" name="object 64"/>
            <p:cNvSpPr/>
            <p:nvPr/>
          </p:nvSpPr>
          <p:spPr>
            <a:xfrm>
              <a:off x="7399782" y="2119122"/>
              <a:ext cx="443865" cy="228600"/>
            </a:xfrm>
            <a:custGeom>
              <a:avLst/>
              <a:gdLst/>
              <a:ahLst/>
              <a:cxnLst/>
              <a:rect l="l" t="t" r="r" b="b"/>
              <a:pathLst>
                <a:path w="443865" h="228600">
                  <a:moveTo>
                    <a:pt x="114300" y="228600"/>
                  </a:moveTo>
                  <a:lnTo>
                    <a:pt x="0" y="114300"/>
                  </a:lnTo>
                  <a:lnTo>
                    <a:pt x="114300" y="0"/>
                  </a:lnTo>
                  <a:lnTo>
                    <a:pt x="114300" y="57150"/>
                  </a:lnTo>
                  <a:lnTo>
                    <a:pt x="329184" y="57150"/>
                  </a:lnTo>
                  <a:lnTo>
                    <a:pt x="329184" y="0"/>
                  </a:lnTo>
                  <a:lnTo>
                    <a:pt x="443484" y="114300"/>
                  </a:lnTo>
                  <a:lnTo>
                    <a:pt x="329184" y="228600"/>
                  </a:lnTo>
                  <a:lnTo>
                    <a:pt x="329184" y="171450"/>
                  </a:lnTo>
                  <a:lnTo>
                    <a:pt x="114300" y="171450"/>
                  </a:lnTo>
                  <a:lnTo>
                    <a:pt x="114300" y="228600"/>
                  </a:lnTo>
                  <a:close/>
                </a:path>
              </a:pathLst>
            </a:custGeom>
            <a:ln w="22860">
              <a:solidFill>
                <a:srgbClr val="0A5294"/>
              </a:solidFill>
            </a:ln>
          </p:spPr>
          <p:txBody>
            <a:bodyPr wrap="square" lIns="0" tIns="0" rIns="0" bIns="0" rtlCol="0"/>
            <a:lstStyle/>
            <a:p/>
          </p:txBody>
        </p:sp>
        <p:sp>
          <p:nvSpPr>
            <p:cNvPr id="65" name="object 65"/>
            <p:cNvSpPr/>
            <p:nvPr/>
          </p:nvSpPr>
          <p:spPr>
            <a:xfrm>
              <a:off x="6147054" y="1575054"/>
              <a:ext cx="2889885" cy="1289685"/>
            </a:xfrm>
            <a:custGeom>
              <a:avLst/>
              <a:gdLst/>
              <a:ahLst/>
              <a:cxnLst/>
              <a:rect l="l" t="t" r="r" b="b"/>
              <a:pathLst>
                <a:path w="2889884" h="1289685">
                  <a:moveTo>
                    <a:pt x="0" y="644651"/>
                  </a:moveTo>
                  <a:lnTo>
                    <a:pt x="5591" y="587550"/>
                  </a:lnTo>
                  <a:lnTo>
                    <a:pt x="22052" y="531838"/>
                  </a:lnTo>
                  <a:lnTo>
                    <a:pt x="48912" y="477726"/>
                  </a:lnTo>
                  <a:lnTo>
                    <a:pt x="85703" y="425423"/>
                  </a:lnTo>
                  <a:lnTo>
                    <a:pt x="131955" y="375139"/>
                  </a:lnTo>
                  <a:lnTo>
                    <a:pt x="187197" y="327083"/>
                  </a:lnTo>
                  <a:lnTo>
                    <a:pt x="218042" y="303957"/>
                  </a:lnTo>
                  <a:lnTo>
                    <a:pt x="250959" y="281467"/>
                  </a:lnTo>
                  <a:lnTo>
                    <a:pt x="285889" y="259639"/>
                  </a:lnTo>
                  <a:lnTo>
                    <a:pt x="322774" y="238499"/>
                  </a:lnTo>
                  <a:lnTo>
                    <a:pt x="361553" y="218074"/>
                  </a:lnTo>
                  <a:lnTo>
                    <a:pt x="402169" y="198389"/>
                  </a:lnTo>
                  <a:lnTo>
                    <a:pt x="444563" y="179471"/>
                  </a:lnTo>
                  <a:lnTo>
                    <a:pt x="488677" y="161347"/>
                  </a:lnTo>
                  <a:lnTo>
                    <a:pt x="534450" y="144042"/>
                  </a:lnTo>
                  <a:lnTo>
                    <a:pt x="581826" y="127583"/>
                  </a:lnTo>
                  <a:lnTo>
                    <a:pt x="630745" y="111995"/>
                  </a:lnTo>
                  <a:lnTo>
                    <a:pt x="681148" y="97306"/>
                  </a:lnTo>
                  <a:lnTo>
                    <a:pt x="732977" y="83541"/>
                  </a:lnTo>
                  <a:lnTo>
                    <a:pt x="786172" y="70726"/>
                  </a:lnTo>
                  <a:lnTo>
                    <a:pt x="840676" y="58888"/>
                  </a:lnTo>
                  <a:lnTo>
                    <a:pt x="896430" y="48053"/>
                  </a:lnTo>
                  <a:lnTo>
                    <a:pt x="953374" y="38248"/>
                  </a:lnTo>
                  <a:lnTo>
                    <a:pt x="1011451" y="29497"/>
                  </a:lnTo>
                  <a:lnTo>
                    <a:pt x="1070600" y="21829"/>
                  </a:lnTo>
                  <a:lnTo>
                    <a:pt x="1130765" y="15268"/>
                  </a:lnTo>
                  <a:lnTo>
                    <a:pt x="1191885" y="9841"/>
                  </a:lnTo>
                  <a:lnTo>
                    <a:pt x="1253903" y="5575"/>
                  </a:lnTo>
                  <a:lnTo>
                    <a:pt x="1316759" y="2495"/>
                  </a:lnTo>
                  <a:lnTo>
                    <a:pt x="1380395" y="628"/>
                  </a:lnTo>
                  <a:lnTo>
                    <a:pt x="1444752" y="0"/>
                  </a:lnTo>
                  <a:lnTo>
                    <a:pt x="1509108" y="628"/>
                  </a:lnTo>
                  <a:lnTo>
                    <a:pt x="1572744" y="2495"/>
                  </a:lnTo>
                  <a:lnTo>
                    <a:pt x="1635600" y="5575"/>
                  </a:lnTo>
                  <a:lnTo>
                    <a:pt x="1697618" y="9841"/>
                  </a:lnTo>
                  <a:lnTo>
                    <a:pt x="1758738" y="15268"/>
                  </a:lnTo>
                  <a:lnTo>
                    <a:pt x="1818903" y="21829"/>
                  </a:lnTo>
                  <a:lnTo>
                    <a:pt x="1878052" y="29497"/>
                  </a:lnTo>
                  <a:lnTo>
                    <a:pt x="1936129" y="38248"/>
                  </a:lnTo>
                  <a:lnTo>
                    <a:pt x="1993073" y="48053"/>
                  </a:lnTo>
                  <a:lnTo>
                    <a:pt x="2048827" y="58888"/>
                  </a:lnTo>
                  <a:lnTo>
                    <a:pt x="2103331" y="70726"/>
                  </a:lnTo>
                  <a:lnTo>
                    <a:pt x="2156526" y="83541"/>
                  </a:lnTo>
                  <a:lnTo>
                    <a:pt x="2208355" y="97306"/>
                  </a:lnTo>
                  <a:lnTo>
                    <a:pt x="2258758" y="111995"/>
                  </a:lnTo>
                  <a:lnTo>
                    <a:pt x="2307677" y="127583"/>
                  </a:lnTo>
                  <a:lnTo>
                    <a:pt x="2355053" y="144042"/>
                  </a:lnTo>
                  <a:lnTo>
                    <a:pt x="2400826" y="161347"/>
                  </a:lnTo>
                  <a:lnTo>
                    <a:pt x="2444940" y="179471"/>
                  </a:lnTo>
                  <a:lnTo>
                    <a:pt x="2487334" y="198389"/>
                  </a:lnTo>
                  <a:lnTo>
                    <a:pt x="2527950" y="218074"/>
                  </a:lnTo>
                  <a:lnTo>
                    <a:pt x="2566729" y="238499"/>
                  </a:lnTo>
                  <a:lnTo>
                    <a:pt x="2603614" y="259639"/>
                  </a:lnTo>
                  <a:lnTo>
                    <a:pt x="2638544" y="281467"/>
                  </a:lnTo>
                  <a:lnTo>
                    <a:pt x="2671461" y="303957"/>
                  </a:lnTo>
                  <a:lnTo>
                    <a:pt x="2702306" y="327083"/>
                  </a:lnTo>
                  <a:lnTo>
                    <a:pt x="2757548" y="375139"/>
                  </a:lnTo>
                  <a:lnTo>
                    <a:pt x="2803800" y="425423"/>
                  </a:lnTo>
                  <a:lnTo>
                    <a:pt x="2840591" y="477726"/>
                  </a:lnTo>
                  <a:lnTo>
                    <a:pt x="2867451" y="531838"/>
                  </a:lnTo>
                  <a:lnTo>
                    <a:pt x="2883912" y="587550"/>
                  </a:lnTo>
                  <a:lnTo>
                    <a:pt x="2889504" y="644651"/>
                  </a:lnTo>
                  <a:lnTo>
                    <a:pt x="2888096" y="673363"/>
                  </a:lnTo>
                  <a:lnTo>
                    <a:pt x="2877011" y="729796"/>
                  </a:lnTo>
                  <a:lnTo>
                    <a:pt x="2855292" y="784734"/>
                  </a:lnTo>
                  <a:lnTo>
                    <a:pt x="2823407" y="837968"/>
                  </a:lnTo>
                  <a:lnTo>
                    <a:pt x="2781827" y="889288"/>
                  </a:lnTo>
                  <a:lnTo>
                    <a:pt x="2731022" y="938484"/>
                  </a:lnTo>
                  <a:lnTo>
                    <a:pt x="2671461" y="985346"/>
                  </a:lnTo>
                  <a:lnTo>
                    <a:pt x="2638544" y="1007836"/>
                  </a:lnTo>
                  <a:lnTo>
                    <a:pt x="2603614" y="1029664"/>
                  </a:lnTo>
                  <a:lnTo>
                    <a:pt x="2566729" y="1050804"/>
                  </a:lnTo>
                  <a:lnTo>
                    <a:pt x="2527950" y="1071229"/>
                  </a:lnTo>
                  <a:lnTo>
                    <a:pt x="2487334" y="1090914"/>
                  </a:lnTo>
                  <a:lnTo>
                    <a:pt x="2444940" y="1109832"/>
                  </a:lnTo>
                  <a:lnTo>
                    <a:pt x="2400826" y="1127956"/>
                  </a:lnTo>
                  <a:lnTo>
                    <a:pt x="2355053" y="1145261"/>
                  </a:lnTo>
                  <a:lnTo>
                    <a:pt x="2307677" y="1161720"/>
                  </a:lnTo>
                  <a:lnTo>
                    <a:pt x="2258758" y="1177308"/>
                  </a:lnTo>
                  <a:lnTo>
                    <a:pt x="2208355" y="1191997"/>
                  </a:lnTo>
                  <a:lnTo>
                    <a:pt x="2156526" y="1205762"/>
                  </a:lnTo>
                  <a:lnTo>
                    <a:pt x="2103331" y="1218577"/>
                  </a:lnTo>
                  <a:lnTo>
                    <a:pt x="2048827" y="1230415"/>
                  </a:lnTo>
                  <a:lnTo>
                    <a:pt x="1993073" y="1241250"/>
                  </a:lnTo>
                  <a:lnTo>
                    <a:pt x="1936129" y="1251055"/>
                  </a:lnTo>
                  <a:lnTo>
                    <a:pt x="1878052" y="1259806"/>
                  </a:lnTo>
                  <a:lnTo>
                    <a:pt x="1818903" y="1267474"/>
                  </a:lnTo>
                  <a:lnTo>
                    <a:pt x="1758738" y="1274035"/>
                  </a:lnTo>
                  <a:lnTo>
                    <a:pt x="1697618" y="1279462"/>
                  </a:lnTo>
                  <a:lnTo>
                    <a:pt x="1635600" y="1283728"/>
                  </a:lnTo>
                  <a:lnTo>
                    <a:pt x="1572744" y="1286808"/>
                  </a:lnTo>
                  <a:lnTo>
                    <a:pt x="1509108" y="1288675"/>
                  </a:lnTo>
                  <a:lnTo>
                    <a:pt x="1444752" y="1289304"/>
                  </a:lnTo>
                  <a:lnTo>
                    <a:pt x="1380395" y="1288675"/>
                  </a:lnTo>
                  <a:lnTo>
                    <a:pt x="1316759" y="1286808"/>
                  </a:lnTo>
                  <a:lnTo>
                    <a:pt x="1253903" y="1283728"/>
                  </a:lnTo>
                  <a:lnTo>
                    <a:pt x="1191885" y="1279462"/>
                  </a:lnTo>
                  <a:lnTo>
                    <a:pt x="1130765" y="1274035"/>
                  </a:lnTo>
                  <a:lnTo>
                    <a:pt x="1070600" y="1267474"/>
                  </a:lnTo>
                  <a:lnTo>
                    <a:pt x="1011451" y="1259806"/>
                  </a:lnTo>
                  <a:lnTo>
                    <a:pt x="953374" y="1251055"/>
                  </a:lnTo>
                  <a:lnTo>
                    <a:pt x="896430" y="1241250"/>
                  </a:lnTo>
                  <a:lnTo>
                    <a:pt x="840676" y="1230415"/>
                  </a:lnTo>
                  <a:lnTo>
                    <a:pt x="786172" y="1218577"/>
                  </a:lnTo>
                  <a:lnTo>
                    <a:pt x="732977" y="1205762"/>
                  </a:lnTo>
                  <a:lnTo>
                    <a:pt x="681148" y="1191997"/>
                  </a:lnTo>
                  <a:lnTo>
                    <a:pt x="630745" y="1177308"/>
                  </a:lnTo>
                  <a:lnTo>
                    <a:pt x="581826" y="1161720"/>
                  </a:lnTo>
                  <a:lnTo>
                    <a:pt x="534450" y="1145261"/>
                  </a:lnTo>
                  <a:lnTo>
                    <a:pt x="488677" y="1127956"/>
                  </a:lnTo>
                  <a:lnTo>
                    <a:pt x="444563" y="1109832"/>
                  </a:lnTo>
                  <a:lnTo>
                    <a:pt x="402169" y="1090914"/>
                  </a:lnTo>
                  <a:lnTo>
                    <a:pt x="361553" y="1071229"/>
                  </a:lnTo>
                  <a:lnTo>
                    <a:pt x="322774" y="1050804"/>
                  </a:lnTo>
                  <a:lnTo>
                    <a:pt x="285889" y="1029664"/>
                  </a:lnTo>
                  <a:lnTo>
                    <a:pt x="250959" y="1007836"/>
                  </a:lnTo>
                  <a:lnTo>
                    <a:pt x="218042" y="985346"/>
                  </a:lnTo>
                  <a:lnTo>
                    <a:pt x="187197" y="962220"/>
                  </a:lnTo>
                  <a:lnTo>
                    <a:pt x="131955" y="914164"/>
                  </a:lnTo>
                  <a:lnTo>
                    <a:pt x="85703" y="863880"/>
                  </a:lnTo>
                  <a:lnTo>
                    <a:pt x="48912" y="811577"/>
                  </a:lnTo>
                  <a:lnTo>
                    <a:pt x="22052" y="757465"/>
                  </a:lnTo>
                  <a:lnTo>
                    <a:pt x="5591" y="701753"/>
                  </a:lnTo>
                  <a:lnTo>
                    <a:pt x="0" y="644651"/>
                  </a:lnTo>
                  <a:close/>
                </a:path>
              </a:pathLst>
            </a:custGeom>
            <a:ln w="22860">
              <a:solidFill>
                <a:srgbClr val="0A5294"/>
              </a:solidFill>
              <a:prstDash val="sysDash"/>
            </a:ln>
          </p:spPr>
          <p:txBody>
            <a:bodyPr wrap="square" lIns="0" tIns="0" rIns="0" bIns="0" rtlCol="0"/>
            <a:lstStyle/>
            <a:p/>
          </p:txBody>
        </p:sp>
        <p:sp>
          <p:nvSpPr>
            <p:cNvPr id="66" name="object 66"/>
            <p:cNvSpPr/>
            <p:nvPr/>
          </p:nvSpPr>
          <p:spPr>
            <a:xfrm>
              <a:off x="5646928" y="2145919"/>
              <a:ext cx="501015" cy="144780"/>
            </a:xfrm>
            <a:custGeom>
              <a:avLst/>
              <a:gdLst/>
              <a:ahLst/>
              <a:cxnLst/>
              <a:rect l="l" t="t" r="r" b="b"/>
              <a:pathLst>
                <a:path w="501014" h="144780">
                  <a:moveTo>
                    <a:pt x="415163" y="0"/>
                  </a:moveTo>
                  <a:lnTo>
                    <a:pt x="437409" y="58206"/>
                  </a:lnTo>
                  <a:lnTo>
                    <a:pt x="443230" y="58292"/>
                  </a:lnTo>
                  <a:lnTo>
                    <a:pt x="442849" y="87248"/>
                  </a:lnTo>
                  <a:lnTo>
                    <a:pt x="436949" y="87248"/>
                  </a:lnTo>
                  <a:lnTo>
                    <a:pt x="413004" y="144779"/>
                  </a:lnTo>
                  <a:lnTo>
                    <a:pt x="484095" y="87248"/>
                  </a:lnTo>
                  <a:lnTo>
                    <a:pt x="442849" y="87248"/>
                  </a:lnTo>
                  <a:lnTo>
                    <a:pt x="436986" y="87161"/>
                  </a:lnTo>
                  <a:lnTo>
                    <a:pt x="484203" y="87161"/>
                  </a:lnTo>
                  <a:lnTo>
                    <a:pt x="500888" y="73659"/>
                  </a:lnTo>
                  <a:lnTo>
                    <a:pt x="415163" y="0"/>
                  </a:lnTo>
                  <a:close/>
                </a:path>
                <a:path w="501014" h="144780">
                  <a:moveTo>
                    <a:pt x="437409" y="58206"/>
                  </a:moveTo>
                  <a:lnTo>
                    <a:pt x="442975" y="72770"/>
                  </a:lnTo>
                  <a:lnTo>
                    <a:pt x="436986" y="87161"/>
                  </a:lnTo>
                  <a:lnTo>
                    <a:pt x="442849" y="87248"/>
                  </a:lnTo>
                  <a:lnTo>
                    <a:pt x="443230" y="58292"/>
                  </a:lnTo>
                  <a:lnTo>
                    <a:pt x="437409" y="58206"/>
                  </a:lnTo>
                  <a:close/>
                </a:path>
                <a:path w="501014" h="144780">
                  <a:moveTo>
                    <a:pt x="508" y="51688"/>
                  </a:moveTo>
                  <a:lnTo>
                    <a:pt x="0" y="80644"/>
                  </a:lnTo>
                  <a:lnTo>
                    <a:pt x="436986" y="87161"/>
                  </a:lnTo>
                  <a:lnTo>
                    <a:pt x="442975" y="72770"/>
                  </a:lnTo>
                  <a:lnTo>
                    <a:pt x="437409" y="58206"/>
                  </a:lnTo>
                  <a:lnTo>
                    <a:pt x="508" y="51688"/>
                  </a:lnTo>
                  <a:close/>
                </a:path>
              </a:pathLst>
            </a:custGeom>
            <a:solidFill>
              <a:srgbClr val="009DD9"/>
            </a:solidFill>
          </p:spPr>
          <p:txBody>
            <a:bodyPr wrap="square" lIns="0" tIns="0" rIns="0" bIns="0" rtlCol="0"/>
            <a:lstStyle/>
            <a:p/>
          </p:txBody>
        </p:sp>
        <p:sp>
          <p:nvSpPr>
            <p:cNvPr id="67" name="object 67"/>
            <p:cNvSpPr/>
            <p:nvPr/>
          </p:nvSpPr>
          <p:spPr>
            <a:xfrm>
              <a:off x="9021064" y="2060575"/>
              <a:ext cx="501015" cy="144780"/>
            </a:xfrm>
            <a:custGeom>
              <a:avLst/>
              <a:gdLst/>
              <a:ahLst/>
              <a:cxnLst/>
              <a:rect l="l" t="t" r="r" b="b"/>
              <a:pathLst>
                <a:path w="501015" h="144780">
                  <a:moveTo>
                    <a:pt x="415162" y="0"/>
                  </a:moveTo>
                  <a:lnTo>
                    <a:pt x="437409" y="58206"/>
                  </a:lnTo>
                  <a:lnTo>
                    <a:pt x="443229" y="58292"/>
                  </a:lnTo>
                  <a:lnTo>
                    <a:pt x="442849" y="87249"/>
                  </a:lnTo>
                  <a:lnTo>
                    <a:pt x="436949" y="87249"/>
                  </a:lnTo>
                  <a:lnTo>
                    <a:pt x="413003" y="144779"/>
                  </a:lnTo>
                  <a:lnTo>
                    <a:pt x="484095" y="87249"/>
                  </a:lnTo>
                  <a:lnTo>
                    <a:pt x="442849" y="87249"/>
                  </a:lnTo>
                  <a:lnTo>
                    <a:pt x="436986" y="87161"/>
                  </a:lnTo>
                  <a:lnTo>
                    <a:pt x="484203" y="87161"/>
                  </a:lnTo>
                  <a:lnTo>
                    <a:pt x="500887" y="73660"/>
                  </a:lnTo>
                  <a:lnTo>
                    <a:pt x="415162" y="0"/>
                  </a:lnTo>
                  <a:close/>
                </a:path>
                <a:path w="501015" h="144780">
                  <a:moveTo>
                    <a:pt x="437409" y="58206"/>
                  </a:moveTo>
                  <a:lnTo>
                    <a:pt x="442975" y="72771"/>
                  </a:lnTo>
                  <a:lnTo>
                    <a:pt x="436986" y="87161"/>
                  </a:lnTo>
                  <a:lnTo>
                    <a:pt x="442849" y="87249"/>
                  </a:lnTo>
                  <a:lnTo>
                    <a:pt x="443229" y="58292"/>
                  </a:lnTo>
                  <a:lnTo>
                    <a:pt x="437409" y="58206"/>
                  </a:lnTo>
                  <a:close/>
                </a:path>
                <a:path w="501015" h="144780">
                  <a:moveTo>
                    <a:pt x="507" y="51688"/>
                  </a:moveTo>
                  <a:lnTo>
                    <a:pt x="0" y="80645"/>
                  </a:lnTo>
                  <a:lnTo>
                    <a:pt x="436986" y="87161"/>
                  </a:lnTo>
                  <a:lnTo>
                    <a:pt x="442975" y="72771"/>
                  </a:lnTo>
                  <a:lnTo>
                    <a:pt x="437409" y="58206"/>
                  </a:lnTo>
                  <a:lnTo>
                    <a:pt x="507" y="51688"/>
                  </a:lnTo>
                  <a:close/>
                </a:path>
              </a:pathLst>
            </a:custGeom>
            <a:solidFill>
              <a:srgbClr val="A4C248"/>
            </a:solidFill>
          </p:spPr>
          <p:txBody>
            <a:bodyPr wrap="square" lIns="0" tIns="0" rIns="0" bIns="0" rtlCol="0"/>
            <a:lstStyle/>
            <a:p/>
          </p:txBody>
        </p:sp>
        <p:sp>
          <p:nvSpPr>
            <p:cNvPr id="68" name="object 68"/>
            <p:cNvSpPr/>
            <p:nvPr/>
          </p:nvSpPr>
          <p:spPr>
            <a:xfrm>
              <a:off x="9021064" y="2205355"/>
              <a:ext cx="501015" cy="144780"/>
            </a:xfrm>
            <a:custGeom>
              <a:avLst/>
              <a:gdLst/>
              <a:ahLst/>
              <a:cxnLst/>
              <a:rect l="l" t="t" r="r" b="b"/>
              <a:pathLst>
                <a:path w="501015" h="144780">
                  <a:moveTo>
                    <a:pt x="415162" y="0"/>
                  </a:moveTo>
                  <a:lnTo>
                    <a:pt x="437409" y="58206"/>
                  </a:lnTo>
                  <a:lnTo>
                    <a:pt x="443229" y="58293"/>
                  </a:lnTo>
                  <a:lnTo>
                    <a:pt x="442849" y="87249"/>
                  </a:lnTo>
                  <a:lnTo>
                    <a:pt x="436949" y="87249"/>
                  </a:lnTo>
                  <a:lnTo>
                    <a:pt x="413003" y="144780"/>
                  </a:lnTo>
                  <a:lnTo>
                    <a:pt x="484095" y="87249"/>
                  </a:lnTo>
                  <a:lnTo>
                    <a:pt x="442849" y="87249"/>
                  </a:lnTo>
                  <a:lnTo>
                    <a:pt x="436986" y="87161"/>
                  </a:lnTo>
                  <a:lnTo>
                    <a:pt x="484203" y="87161"/>
                  </a:lnTo>
                  <a:lnTo>
                    <a:pt x="500887" y="73660"/>
                  </a:lnTo>
                  <a:lnTo>
                    <a:pt x="415162" y="0"/>
                  </a:lnTo>
                  <a:close/>
                </a:path>
                <a:path w="501015" h="144780">
                  <a:moveTo>
                    <a:pt x="437409" y="58206"/>
                  </a:moveTo>
                  <a:lnTo>
                    <a:pt x="442975" y="72771"/>
                  </a:lnTo>
                  <a:lnTo>
                    <a:pt x="436986" y="87161"/>
                  </a:lnTo>
                  <a:lnTo>
                    <a:pt x="442849" y="87249"/>
                  </a:lnTo>
                  <a:lnTo>
                    <a:pt x="443229" y="58293"/>
                  </a:lnTo>
                  <a:lnTo>
                    <a:pt x="437409" y="58206"/>
                  </a:lnTo>
                  <a:close/>
                </a:path>
                <a:path w="501015" h="144780">
                  <a:moveTo>
                    <a:pt x="507" y="51689"/>
                  </a:moveTo>
                  <a:lnTo>
                    <a:pt x="0" y="80645"/>
                  </a:lnTo>
                  <a:lnTo>
                    <a:pt x="436986" y="87161"/>
                  </a:lnTo>
                  <a:lnTo>
                    <a:pt x="442975" y="72771"/>
                  </a:lnTo>
                  <a:lnTo>
                    <a:pt x="437409" y="58206"/>
                  </a:lnTo>
                  <a:lnTo>
                    <a:pt x="507" y="51689"/>
                  </a:lnTo>
                  <a:close/>
                </a:path>
              </a:pathLst>
            </a:custGeom>
            <a:solidFill>
              <a:srgbClr val="0E6EC5"/>
            </a:solidFill>
          </p:spPr>
          <p:txBody>
            <a:bodyPr wrap="square" lIns="0" tIns="0" rIns="0" bIns="0" rtlCol="0"/>
            <a:lstStyle/>
            <a:p/>
          </p:txBody>
        </p:sp>
      </p:grpSp>
      <p:sp>
        <p:nvSpPr>
          <p:cNvPr id="69" name="object 69"/>
          <p:cNvSpPr txBox="1"/>
          <p:nvPr/>
        </p:nvSpPr>
        <p:spPr>
          <a:xfrm>
            <a:off x="9062466" y="1834642"/>
            <a:ext cx="434975"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CC"/>
                </a:solidFill>
                <a:latin typeface="黑体"/>
                <a:cs typeface="黑体"/>
              </a:rPr>
              <a:t>产品</a:t>
            </a:r>
            <a:endParaRPr sz="1600">
              <a:latin typeface="黑体"/>
              <a:cs typeface="黑体"/>
            </a:endParaRPr>
          </a:p>
        </p:txBody>
      </p:sp>
      <p:sp>
        <p:nvSpPr>
          <p:cNvPr id="70" name="object 70"/>
          <p:cNvSpPr txBox="1"/>
          <p:nvPr/>
        </p:nvSpPr>
        <p:spPr>
          <a:xfrm>
            <a:off x="9048115" y="2315717"/>
            <a:ext cx="6350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0000CC"/>
                </a:solidFill>
                <a:latin typeface="黑体"/>
                <a:cs typeface="黑体"/>
              </a:rPr>
              <a:t>副</a:t>
            </a:r>
            <a:r>
              <a:rPr dirty="0" sz="1600" spc="-5">
                <a:solidFill>
                  <a:srgbClr val="0000CC"/>
                </a:solidFill>
                <a:latin typeface="黑体"/>
                <a:cs typeface="黑体"/>
              </a:rPr>
              <a:t>产品</a:t>
            </a:r>
            <a:endParaRPr sz="1600">
              <a:latin typeface="黑体"/>
              <a:cs typeface="黑体"/>
            </a:endParaRPr>
          </a:p>
        </p:txBody>
      </p:sp>
      <p:grpSp>
        <p:nvGrpSpPr>
          <p:cNvPr id="71" name="object 71"/>
          <p:cNvGrpSpPr/>
          <p:nvPr/>
        </p:nvGrpSpPr>
        <p:grpSpPr>
          <a:xfrm>
            <a:off x="7523733" y="1171194"/>
            <a:ext cx="257810" cy="2965450"/>
            <a:chOff x="7523733" y="1171194"/>
            <a:chExt cx="257810" cy="2965450"/>
          </a:xfrm>
        </p:grpSpPr>
        <p:sp>
          <p:nvSpPr>
            <p:cNvPr id="72" name="object 72"/>
            <p:cNvSpPr/>
            <p:nvPr/>
          </p:nvSpPr>
          <p:spPr>
            <a:xfrm>
              <a:off x="7559801" y="2897886"/>
              <a:ext cx="210820" cy="1226820"/>
            </a:xfrm>
            <a:custGeom>
              <a:avLst/>
              <a:gdLst/>
              <a:ahLst/>
              <a:cxnLst/>
              <a:rect l="l" t="t" r="r" b="b"/>
              <a:pathLst>
                <a:path w="210820" h="1226820">
                  <a:moveTo>
                    <a:pt x="105155" y="0"/>
                  </a:moveTo>
                  <a:lnTo>
                    <a:pt x="0" y="105155"/>
                  </a:lnTo>
                  <a:lnTo>
                    <a:pt x="52577" y="105155"/>
                  </a:lnTo>
                  <a:lnTo>
                    <a:pt x="52577" y="1121664"/>
                  </a:lnTo>
                  <a:lnTo>
                    <a:pt x="0" y="1121664"/>
                  </a:lnTo>
                  <a:lnTo>
                    <a:pt x="105155" y="1226820"/>
                  </a:lnTo>
                  <a:lnTo>
                    <a:pt x="210312" y="1121664"/>
                  </a:lnTo>
                  <a:lnTo>
                    <a:pt x="157733" y="1121664"/>
                  </a:lnTo>
                  <a:lnTo>
                    <a:pt x="157733" y="105155"/>
                  </a:lnTo>
                  <a:lnTo>
                    <a:pt x="210312" y="105155"/>
                  </a:lnTo>
                  <a:lnTo>
                    <a:pt x="105155" y="0"/>
                  </a:lnTo>
                  <a:close/>
                </a:path>
              </a:pathLst>
            </a:custGeom>
            <a:solidFill>
              <a:srgbClr val="FFFFFF"/>
            </a:solidFill>
          </p:spPr>
          <p:txBody>
            <a:bodyPr wrap="square" lIns="0" tIns="0" rIns="0" bIns="0" rtlCol="0"/>
            <a:lstStyle/>
            <a:p/>
          </p:txBody>
        </p:sp>
        <p:sp>
          <p:nvSpPr>
            <p:cNvPr id="73" name="object 73"/>
            <p:cNvSpPr/>
            <p:nvPr/>
          </p:nvSpPr>
          <p:spPr>
            <a:xfrm>
              <a:off x="7559801" y="2897886"/>
              <a:ext cx="210820" cy="1226820"/>
            </a:xfrm>
            <a:custGeom>
              <a:avLst/>
              <a:gdLst/>
              <a:ahLst/>
              <a:cxnLst/>
              <a:rect l="l" t="t" r="r" b="b"/>
              <a:pathLst>
                <a:path w="210820" h="1226820">
                  <a:moveTo>
                    <a:pt x="0" y="105155"/>
                  </a:moveTo>
                  <a:lnTo>
                    <a:pt x="105155" y="0"/>
                  </a:lnTo>
                  <a:lnTo>
                    <a:pt x="210312" y="105155"/>
                  </a:lnTo>
                  <a:lnTo>
                    <a:pt x="157733" y="105155"/>
                  </a:lnTo>
                  <a:lnTo>
                    <a:pt x="157733" y="1121664"/>
                  </a:lnTo>
                  <a:lnTo>
                    <a:pt x="210312" y="1121664"/>
                  </a:lnTo>
                  <a:lnTo>
                    <a:pt x="105155" y="1226820"/>
                  </a:lnTo>
                  <a:lnTo>
                    <a:pt x="0" y="1121664"/>
                  </a:lnTo>
                  <a:lnTo>
                    <a:pt x="52577" y="1121664"/>
                  </a:lnTo>
                  <a:lnTo>
                    <a:pt x="52577" y="105155"/>
                  </a:lnTo>
                  <a:lnTo>
                    <a:pt x="0" y="105155"/>
                  </a:lnTo>
                  <a:close/>
                </a:path>
              </a:pathLst>
            </a:custGeom>
            <a:ln w="22860">
              <a:solidFill>
                <a:srgbClr val="0A5294"/>
              </a:solidFill>
            </a:ln>
          </p:spPr>
          <p:txBody>
            <a:bodyPr wrap="square" lIns="0" tIns="0" rIns="0" bIns="0" rtlCol="0"/>
            <a:lstStyle/>
            <a:p/>
          </p:txBody>
        </p:sp>
        <p:sp>
          <p:nvSpPr>
            <p:cNvPr id="74" name="object 74"/>
            <p:cNvSpPr/>
            <p:nvPr/>
          </p:nvSpPr>
          <p:spPr>
            <a:xfrm>
              <a:off x="7523733" y="1171194"/>
              <a:ext cx="144780" cy="408940"/>
            </a:xfrm>
            <a:custGeom>
              <a:avLst/>
              <a:gdLst/>
              <a:ahLst/>
              <a:cxnLst/>
              <a:rect l="l" t="t" r="r" b="b"/>
              <a:pathLst>
                <a:path w="144779" h="408940">
                  <a:moveTo>
                    <a:pt x="72517" y="57911"/>
                  </a:moveTo>
                  <a:lnTo>
                    <a:pt x="58016" y="63651"/>
                  </a:lnTo>
                  <a:lnTo>
                    <a:pt x="56642" y="408685"/>
                  </a:lnTo>
                  <a:lnTo>
                    <a:pt x="85598" y="408813"/>
                  </a:lnTo>
                  <a:lnTo>
                    <a:pt x="86971" y="63754"/>
                  </a:lnTo>
                  <a:lnTo>
                    <a:pt x="72517" y="57911"/>
                  </a:lnTo>
                  <a:close/>
                </a:path>
                <a:path w="144779" h="408940">
                  <a:moveTo>
                    <a:pt x="120594" y="57911"/>
                  </a:moveTo>
                  <a:lnTo>
                    <a:pt x="86995" y="57911"/>
                  </a:lnTo>
                  <a:lnTo>
                    <a:pt x="86971" y="63754"/>
                  </a:lnTo>
                  <a:lnTo>
                    <a:pt x="144780" y="87121"/>
                  </a:lnTo>
                  <a:lnTo>
                    <a:pt x="120594" y="57911"/>
                  </a:lnTo>
                  <a:close/>
                </a:path>
                <a:path w="144779" h="408940">
                  <a:moveTo>
                    <a:pt x="72644" y="0"/>
                  </a:moveTo>
                  <a:lnTo>
                    <a:pt x="0" y="86613"/>
                  </a:lnTo>
                  <a:lnTo>
                    <a:pt x="58016" y="63651"/>
                  </a:lnTo>
                  <a:lnTo>
                    <a:pt x="58039" y="57911"/>
                  </a:lnTo>
                  <a:lnTo>
                    <a:pt x="120594" y="57911"/>
                  </a:lnTo>
                  <a:lnTo>
                    <a:pt x="72644" y="0"/>
                  </a:lnTo>
                  <a:close/>
                </a:path>
                <a:path w="144779" h="408940">
                  <a:moveTo>
                    <a:pt x="86995" y="57911"/>
                  </a:moveTo>
                  <a:lnTo>
                    <a:pt x="72517" y="57911"/>
                  </a:lnTo>
                  <a:lnTo>
                    <a:pt x="86971" y="63754"/>
                  </a:lnTo>
                  <a:lnTo>
                    <a:pt x="86995" y="57911"/>
                  </a:lnTo>
                  <a:close/>
                </a:path>
                <a:path w="144779" h="408940">
                  <a:moveTo>
                    <a:pt x="72517" y="57911"/>
                  </a:moveTo>
                  <a:lnTo>
                    <a:pt x="58039" y="57911"/>
                  </a:lnTo>
                  <a:lnTo>
                    <a:pt x="58016" y="63651"/>
                  </a:lnTo>
                  <a:lnTo>
                    <a:pt x="72517" y="57911"/>
                  </a:lnTo>
                  <a:close/>
                </a:path>
              </a:pathLst>
            </a:custGeom>
            <a:solidFill>
              <a:srgbClr val="0AD0D9"/>
            </a:solidFill>
          </p:spPr>
          <p:txBody>
            <a:bodyPr wrap="square" lIns="0" tIns="0" rIns="0" bIns="0" rtlCol="0"/>
            <a:lstStyle/>
            <a:p/>
          </p:txBody>
        </p:sp>
      </p:grpSp>
      <p:sp>
        <p:nvSpPr>
          <p:cNvPr id="75" name="object 75"/>
          <p:cNvSpPr txBox="1"/>
          <p:nvPr/>
        </p:nvSpPr>
        <p:spPr>
          <a:xfrm>
            <a:off x="7619745" y="1145540"/>
            <a:ext cx="635000" cy="269240"/>
          </a:xfrm>
          <a:prstGeom prst="rect">
            <a:avLst/>
          </a:prstGeom>
        </p:spPr>
        <p:txBody>
          <a:bodyPr wrap="square" lIns="0" tIns="12065" rIns="0" bIns="0" rtlCol="0" vert="horz">
            <a:spAutoFit/>
          </a:bodyPr>
          <a:lstStyle/>
          <a:p>
            <a:pPr marL="12700">
              <a:lnSpc>
                <a:spcPct val="100000"/>
              </a:lnSpc>
              <a:spcBef>
                <a:spcPts val="95"/>
              </a:spcBef>
            </a:pPr>
            <a:r>
              <a:rPr dirty="0" sz="1600" spc="5">
                <a:solidFill>
                  <a:srgbClr val="C00000"/>
                </a:solidFill>
                <a:latin typeface="黑体"/>
                <a:cs typeface="黑体"/>
              </a:rPr>
              <a:t>废</a:t>
            </a:r>
            <a:r>
              <a:rPr dirty="0" sz="1600" spc="-5">
                <a:solidFill>
                  <a:srgbClr val="C00000"/>
                </a:solidFill>
                <a:latin typeface="黑体"/>
                <a:cs typeface="黑体"/>
              </a:rPr>
              <a:t>弃物</a:t>
            </a:r>
            <a:endParaRPr sz="1600">
              <a:latin typeface="黑体"/>
              <a:cs typeface="黑体"/>
            </a:endParaRPr>
          </a:p>
        </p:txBody>
      </p:sp>
      <p:sp>
        <p:nvSpPr>
          <p:cNvPr id="76" name="object 76"/>
          <p:cNvSpPr/>
          <p:nvPr/>
        </p:nvSpPr>
        <p:spPr>
          <a:xfrm>
            <a:off x="5401818" y="3557142"/>
            <a:ext cx="4534535" cy="1803400"/>
          </a:xfrm>
          <a:custGeom>
            <a:avLst/>
            <a:gdLst/>
            <a:ahLst/>
            <a:cxnLst/>
            <a:rect l="l" t="t" r="r" b="b"/>
            <a:pathLst>
              <a:path w="4534534" h="1803400">
                <a:moveTo>
                  <a:pt x="405257" y="63754"/>
                </a:moveTo>
                <a:lnTo>
                  <a:pt x="63957" y="57391"/>
                </a:lnTo>
                <a:lnTo>
                  <a:pt x="88138" y="0"/>
                </a:lnTo>
                <a:lnTo>
                  <a:pt x="0" y="70739"/>
                </a:lnTo>
                <a:lnTo>
                  <a:pt x="85471" y="144780"/>
                </a:lnTo>
                <a:lnTo>
                  <a:pt x="63411" y="86347"/>
                </a:lnTo>
                <a:lnTo>
                  <a:pt x="404622" y="92710"/>
                </a:lnTo>
                <a:lnTo>
                  <a:pt x="405257" y="63754"/>
                </a:lnTo>
                <a:close/>
              </a:path>
              <a:path w="4534534" h="1803400">
                <a:moveTo>
                  <a:pt x="2445258" y="1716151"/>
                </a:moveTo>
                <a:lnTo>
                  <a:pt x="2387346" y="1739315"/>
                </a:lnTo>
                <a:lnTo>
                  <a:pt x="2372868" y="1745107"/>
                </a:lnTo>
                <a:lnTo>
                  <a:pt x="2387333" y="1739315"/>
                </a:lnTo>
                <a:lnTo>
                  <a:pt x="2387346" y="1442339"/>
                </a:lnTo>
                <a:lnTo>
                  <a:pt x="2358390" y="1442339"/>
                </a:lnTo>
                <a:lnTo>
                  <a:pt x="2358390" y="1739315"/>
                </a:lnTo>
                <a:lnTo>
                  <a:pt x="2300478" y="1716151"/>
                </a:lnTo>
                <a:lnTo>
                  <a:pt x="2372868" y="1803019"/>
                </a:lnTo>
                <a:lnTo>
                  <a:pt x="2421128" y="1745107"/>
                </a:lnTo>
                <a:lnTo>
                  <a:pt x="2445258" y="1716151"/>
                </a:lnTo>
                <a:close/>
              </a:path>
              <a:path w="4534534" h="1803400">
                <a:moveTo>
                  <a:pt x="4534408" y="215519"/>
                </a:moveTo>
                <a:lnTo>
                  <a:pt x="4517034" y="201041"/>
                </a:lnTo>
                <a:lnTo>
                  <a:pt x="4447540" y="143129"/>
                </a:lnTo>
                <a:lnTo>
                  <a:pt x="4470705" y="201041"/>
                </a:lnTo>
                <a:lnTo>
                  <a:pt x="4043172" y="201041"/>
                </a:lnTo>
                <a:lnTo>
                  <a:pt x="4043172" y="229997"/>
                </a:lnTo>
                <a:lnTo>
                  <a:pt x="4470705" y="229997"/>
                </a:lnTo>
                <a:lnTo>
                  <a:pt x="4447540" y="287909"/>
                </a:lnTo>
                <a:lnTo>
                  <a:pt x="4517034" y="229997"/>
                </a:lnTo>
                <a:lnTo>
                  <a:pt x="4534408" y="215519"/>
                </a:lnTo>
                <a:close/>
              </a:path>
            </a:pathLst>
          </a:custGeom>
          <a:solidFill>
            <a:srgbClr val="0AD0D9"/>
          </a:solidFill>
        </p:spPr>
        <p:txBody>
          <a:bodyPr wrap="square" lIns="0" tIns="0" rIns="0" bIns="0" rtlCol="0"/>
          <a:lstStyle/>
          <a:p/>
        </p:txBody>
      </p:sp>
      <p:sp>
        <p:nvSpPr>
          <p:cNvPr id="77" name="object 77"/>
          <p:cNvSpPr txBox="1"/>
          <p:nvPr/>
        </p:nvSpPr>
        <p:spPr>
          <a:xfrm>
            <a:off x="5478017" y="3689730"/>
            <a:ext cx="228600" cy="744220"/>
          </a:xfrm>
          <a:prstGeom prst="rect">
            <a:avLst/>
          </a:prstGeom>
        </p:spPr>
        <p:txBody>
          <a:bodyPr wrap="square" lIns="0" tIns="17780" rIns="0" bIns="0" rtlCol="0" vert="horz">
            <a:spAutoFit/>
          </a:bodyPr>
          <a:lstStyle/>
          <a:p>
            <a:pPr algn="just" marL="12700" marR="5080">
              <a:lnSpc>
                <a:spcPct val="97500"/>
              </a:lnSpc>
              <a:spcBef>
                <a:spcPts val="140"/>
              </a:spcBef>
            </a:pPr>
            <a:r>
              <a:rPr dirty="0" sz="1600" spc="-5">
                <a:solidFill>
                  <a:srgbClr val="C00000"/>
                </a:solidFill>
                <a:latin typeface="黑体"/>
                <a:cs typeface="黑体"/>
              </a:rPr>
              <a:t>废 弃 物</a:t>
            </a:r>
            <a:endParaRPr sz="1600">
              <a:latin typeface="黑体"/>
              <a:cs typeface="黑体"/>
            </a:endParaRPr>
          </a:p>
        </p:txBody>
      </p:sp>
      <p:grpSp>
        <p:nvGrpSpPr>
          <p:cNvPr id="78" name="object 78"/>
          <p:cNvGrpSpPr/>
          <p:nvPr/>
        </p:nvGrpSpPr>
        <p:grpSpPr>
          <a:xfrm>
            <a:off x="5564123" y="1313688"/>
            <a:ext cx="4064635" cy="4018915"/>
            <a:chOff x="5564123" y="1313688"/>
            <a:chExt cx="4064635" cy="4018915"/>
          </a:xfrm>
        </p:grpSpPr>
        <p:pic>
          <p:nvPicPr>
            <p:cNvPr id="79" name="object 79"/>
            <p:cNvPicPr/>
            <p:nvPr/>
          </p:nvPicPr>
          <p:blipFill>
            <a:blip r:embed="rId17" cstate="print"/>
            <a:stretch>
              <a:fillRect/>
            </a:stretch>
          </p:blipFill>
          <p:spPr>
            <a:xfrm>
              <a:off x="5564123" y="1313688"/>
              <a:ext cx="4064508" cy="3842004"/>
            </a:xfrm>
            <a:prstGeom prst="rect">
              <a:avLst/>
            </a:prstGeom>
          </p:spPr>
        </p:pic>
        <p:sp>
          <p:nvSpPr>
            <p:cNvPr id="80" name="object 80"/>
            <p:cNvSpPr/>
            <p:nvPr/>
          </p:nvSpPr>
          <p:spPr>
            <a:xfrm>
              <a:off x="5679185" y="1427226"/>
              <a:ext cx="3839210" cy="3619500"/>
            </a:xfrm>
            <a:custGeom>
              <a:avLst/>
              <a:gdLst/>
              <a:ahLst/>
              <a:cxnLst/>
              <a:rect l="l" t="t" r="r" b="b"/>
              <a:pathLst>
                <a:path w="3839209" h="3619500">
                  <a:moveTo>
                    <a:pt x="0" y="1809750"/>
                  </a:moveTo>
                  <a:lnTo>
                    <a:pt x="626" y="1763039"/>
                  </a:lnTo>
                  <a:lnTo>
                    <a:pt x="2497" y="1716621"/>
                  </a:lnTo>
                  <a:lnTo>
                    <a:pt x="5597" y="1670508"/>
                  </a:lnTo>
                  <a:lnTo>
                    <a:pt x="9910" y="1624714"/>
                  </a:lnTo>
                  <a:lnTo>
                    <a:pt x="15422" y="1579255"/>
                  </a:lnTo>
                  <a:lnTo>
                    <a:pt x="22117" y="1534144"/>
                  </a:lnTo>
                  <a:lnTo>
                    <a:pt x="29981" y="1489396"/>
                  </a:lnTo>
                  <a:lnTo>
                    <a:pt x="38998" y="1445024"/>
                  </a:lnTo>
                  <a:lnTo>
                    <a:pt x="49153" y="1401043"/>
                  </a:lnTo>
                  <a:lnTo>
                    <a:pt x="60432" y="1357467"/>
                  </a:lnTo>
                  <a:lnTo>
                    <a:pt x="72818" y="1314311"/>
                  </a:lnTo>
                  <a:lnTo>
                    <a:pt x="86298" y="1271588"/>
                  </a:lnTo>
                  <a:lnTo>
                    <a:pt x="100856" y="1229313"/>
                  </a:lnTo>
                  <a:lnTo>
                    <a:pt x="116476" y="1187500"/>
                  </a:lnTo>
                  <a:lnTo>
                    <a:pt x="133145" y="1146163"/>
                  </a:lnTo>
                  <a:lnTo>
                    <a:pt x="150846" y="1105316"/>
                  </a:lnTo>
                  <a:lnTo>
                    <a:pt x="169565" y="1064974"/>
                  </a:lnTo>
                  <a:lnTo>
                    <a:pt x="189286" y="1025151"/>
                  </a:lnTo>
                  <a:lnTo>
                    <a:pt x="209995" y="985861"/>
                  </a:lnTo>
                  <a:lnTo>
                    <a:pt x="231676" y="947118"/>
                  </a:lnTo>
                  <a:lnTo>
                    <a:pt x="254315" y="908937"/>
                  </a:lnTo>
                  <a:lnTo>
                    <a:pt x="277896" y="871332"/>
                  </a:lnTo>
                  <a:lnTo>
                    <a:pt x="302404" y="834316"/>
                  </a:lnTo>
                  <a:lnTo>
                    <a:pt x="327824" y="797904"/>
                  </a:lnTo>
                  <a:lnTo>
                    <a:pt x="354141" y="762111"/>
                  </a:lnTo>
                  <a:lnTo>
                    <a:pt x="381340" y="726950"/>
                  </a:lnTo>
                  <a:lnTo>
                    <a:pt x="409407" y="692436"/>
                  </a:lnTo>
                  <a:lnTo>
                    <a:pt x="438324" y="658583"/>
                  </a:lnTo>
                  <a:lnTo>
                    <a:pt x="468079" y="625406"/>
                  </a:lnTo>
                  <a:lnTo>
                    <a:pt x="498655" y="592917"/>
                  </a:lnTo>
                  <a:lnTo>
                    <a:pt x="530038" y="561133"/>
                  </a:lnTo>
                  <a:lnTo>
                    <a:pt x="562213" y="530066"/>
                  </a:lnTo>
                  <a:lnTo>
                    <a:pt x="595163" y="499731"/>
                  </a:lnTo>
                  <a:lnTo>
                    <a:pt x="628876" y="470142"/>
                  </a:lnTo>
                  <a:lnTo>
                    <a:pt x="663334" y="441314"/>
                  </a:lnTo>
                  <a:lnTo>
                    <a:pt x="698523" y="413261"/>
                  </a:lnTo>
                  <a:lnTo>
                    <a:pt x="734429" y="385996"/>
                  </a:lnTo>
                  <a:lnTo>
                    <a:pt x="771036" y="359535"/>
                  </a:lnTo>
                  <a:lnTo>
                    <a:pt x="808328" y="333891"/>
                  </a:lnTo>
                  <a:lnTo>
                    <a:pt x="846292" y="309078"/>
                  </a:lnTo>
                  <a:lnTo>
                    <a:pt x="884911" y="285112"/>
                  </a:lnTo>
                  <a:lnTo>
                    <a:pt x="924171" y="262005"/>
                  </a:lnTo>
                  <a:lnTo>
                    <a:pt x="964057" y="239772"/>
                  </a:lnTo>
                  <a:lnTo>
                    <a:pt x="1004553" y="218428"/>
                  </a:lnTo>
                  <a:lnTo>
                    <a:pt x="1045645" y="197986"/>
                  </a:lnTo>
                  <a:lnTo>
                    <a:pt x="1087317" y="178462"/>
                  </a:lnTo>
                  <a:lnTo>
                    <a:pt x="1129555" y="159868"/>
                  </a:lnTo>
                  <a:lnTo>
                    <a:pt x="1172342" y="142220"/>
                  </a:lnTo>
                  <a:lnTo>
                    <a:pt x="1215665" y="125531"/>
                  </a:lnTo>
                  <a:lnTo>
                    <a:pt x="1259508" y="109815"/>
                  </a:lnTo>
                  <a:lnTo>
                    <a:pt x="1303856" y="95088"/>
                  </a:lnTo>
                  <a:lnTo>
                    <a:pt x="1348694" y="81363"/>
                  </a:lnTo>
                  <a:lnTo>
                    <a:pt x="1394007" y="68654"/>
                  </a:lnTo>
                  <a:lnTo>
                    <a:pt x="1439780" y="56976"/>
                  </a:lnTo>
                  <a:lnTo>
                    <a:pt x="1485997" y="46342"/>
                  </a:lnTo>
                  <a:lnTo>
                    <a:pt x="1532644" y="36767"/>
                  </a:lnTo>
                  <a:lnTo>
                    <a:pt x="1579706" y="28266"/>
                  </a:lnTo>
                  <a:lnTo>
                    <a:pt x="1627167" y="20852"/>
                  </a:lnTo>
                  <a:lnTo>
                    <a:pt x="1675012" y="14540"/>
                  </a:lnTo>
                  <a:lnTo>
                    <a:pt x="1723227" y="9343"/>
                  </a:lnTo>
                  <a:lnTo>
                    <a:pt x="1771796" y="5277"/>
                  </a:lnTo>
                  <a:lnTo>
                    <a:pt x="1820704" y="2354"/>
                  </a:lnTo>
                  <a:lnTo>
                    <a:pt x="1869936" y="591"/>
                  </a:lnTo>
                  <a:lnTo>
                    <a:pt x="1919478" y="0"/>
                  </a:lnTo>
                  <a:lnTo>
                    <a:pt x="1969019" y="591"/>
                  </a:lnTo>
                  <a:lnTo>
                    <a:pt x="2018251" y="2354"/>
                  </a:lnTo>
                  <a:lnTo>
                    <a:pt x="2067159" y="5277"/>
                  </a:lnTo>
                  <a:lnTo>
                    <a:pt x="2115728" y="9343"/>
                  </a:lnTo>
                  <a:lnTo>
                    <a:pt x="2163943" y="14540"/>
                  </a:lnTo>
                  <a:lnTo>
                    <a:pt x="2211788" y="20852"/>
                  </a:lnTo>
                  <a:lnTo>
                    <a:pt x="2259249" y="28266"/>
                  </a:lnTo>
                  <a:lnTo>
                    <a:pt x="2306311" y="36767"/>
                  </a:lnTo>
                  <a:lnTo>
                    <a:pt x="2352958" y="46342"/>
                  </a:lnTo>
                  <a:lnTo>
                    <a:pt x="2399175" y="56976"/>
                  </a:lnTo>
                  <a:lnTo>
                    <a:pt x="2444948" y="68654"/>
                  </a:lnTo>
                  <a:lnTo>
                    <a:pt x="2490261" y="81363"/>
                  </a:lnTo>
                  <a:lnTo>
                    <a:pt x="2535099" y="95088"/>
                  </a:lnTo>
                  <a:lnTo>
                    <a:pt x="2579447" y="109815"/>
                  </a:lnTo>
                  <a:lnTo>
                    <a:pt x="2623290" y="125531"/>
                  </a:lnTo>
                  <a:lnTo>
                    <a:pt x="2666613" y="142220"/>
                  </a:lnTo>
                  <a:lnTo>
                    <a:pt x="2709400" y="159868"/>
                  </a:lnTo>
                  <a:lnTo>
                    <a:pt x="2751638" y="178462"/>
                  </a:lnTo>
                  <a:lnTo>
                    <a:pt x="2793310" y="197986"/>
                  </a:lnTo>
                  <a:lnTo>
                    <a:pt x="2834402" y="218428"/>
                  </a:lnTo>
                  <a:lnTo>
                    <a:pt x="2874898" y="239772"/>
                  </a:lnTo>
                  <a:lnTo>
                    <a:pt x="2914784" y="262005"/>
                  </a:lnTo>
                  <a:lnTo>
                    <a:pt x="2954044" y="285112"/>
                  </a:lnTo>
                  <a:lnTo>
                    <a:pt x="2992663" y="309078"/>
                  </a:lnTo>
                  <a:lnTo>
                    <a:pt x="3030627" y="333891"/>
                  </a:lnTo>
                  <a:lnTo>
                    <a:pt x="3067919" y="359535"/>
                  </a:lnTo>
                  <a:lnTo>
                    <a:pt x="3104526" y="385996"/>
                  </a:lnTo>
                  <a:lnTo>
                    <a:pt x="3140432" y="413261"/>
                  </a:lnTo>
                  <a:lnTo>
                    <a:pt x="3175621" y="441314"/>
                  </a:lnTo>
                  <a:lnTo>
                    <a:pt x="3210079" y="470142"/>
                  </a:lnTo>
                  <a:lnTo>
                    <a:pt x="3243792" y="499731"/>
                  </a:lnTo>
                  <a:lnTo>
                    <a:pt x="3276742" y="530066"/>
                  </a:lnTo>
                  <a:lnTo>
                    <a:pt x="3308917" y="561133"/>
                  </a:lnTo>
                  <a:lnTo>
                    <a:pt x="3340300" y="592917"/>
                  </a:lnTo>
                  <a:lnTo>
                    <a:pt x="3370876" y="625406"/>
                  </a:lnTo>
                  <a:lnTo>
                    <a:pt x="3400631" y="658583"/>
                  </a:lnTo>
                  <a:lnTo>
                    <a:pt x="3429548" y="692436"/>
                  </a:lnTo>
                  <a:lnTo>
                    <a:pt x="3457615" y="726950"/>
                  </a:lnTo>
                  <a:lnTo>
                    <a:pt x="3484814" y="762111"/>
                  </a:lnTo>
                  <a:lnTo>
                    <a:pt x="3511131" y="797904"/>
                  </a:lnTo>
                  <a:lnTo>
                    <a:pt x="3536551" y="834316"/>
                  </a:lnTo>
                  <a:lnTo>
                    <a:pt x="3561059" y="871332"/>
                  </a:lnTo>
                  <a:lnTo>
                    <a:pt x="3584640" y="908937"/>
                  </a:lnTo>
                  <a:lnTo>
                    <a:pt x="3607279" y="947118"/>
                  </a:lnTo>
                  <a:lnTo>
                    <a:pt x="3628960" y="985861"/>
                  </a:lnTo>
                  <a:lnTo>
                    <a:pt x="3649669" y="1025151"/>
                  </a:lnTo>
                  <a:lnTo>
                    <a:pt x="3669390" y="1064974"/>
                  </a:lnTo>
                  <a:lnTo>
                    <a:pt x="3688109" y="1105316"/>
                  </a:lnTo>
                  <a:lnTo>
                    <a:pt x="3705810" y="1146163"/>
                  </a:lnTo>
                  <a:lnTo>
                    <a:pt x="3722479" y="1187500"/>
                  </a:lnTo>
                  <a:lnTo>
                    <a:pt x="3738099" y="1229313"/>
                  </a:lnTo>
                  <a:lnTo>
                    <a:pt x="3752657" y="1271588"/>
                  </a:lnTo>
                  <a:lnTo>
                    <a:pt x="3766137" y="1314311"/>
                  </a:lnTo>
                  <a:lnTo>
                    <a:pt x="3778523" y="1357467"/>
                  </a:lnTo>
                  <a:lnTo>
                    <a:pt x="3789802" y="1401043"/>
                  </a:lnTo>
                  <a:lnTo>
                    <a:pt x="3799957" y="1445024"/>
                  </a:lnTo>
                  <a:lnTo>
                    <a:pt x="3808974" y="1489396"/>
                  </a:lnTo>
                  <a:lnTo>
                    <a:pt x="3816838" y="1534144"/>
                  </a:lnTo>
                  <a:lnTo>
                    <a:pt x="3823533" y="1579255"/>
                  </a:lnTo>
                  <a:lnTo>
                    <a:pt x="3829045" y="1624714"/>
                  </a:lnTo>
                  <a:lnTo>
                    <a:pt x="3833358" y="1670508"/>
                  </a:lnTo>
                  <a:lnTo>
                    <a:pt x="3836458" y="1716621"/>
                  </a:lnTo>
                  <a:lnTo>
                    <a:pt x="3838329" y="1763039"/>
                  </a:lnTo>
                  <a:lnTo>
                    <a:pt x="3838956" y="1809750"/>
                  </a:lnTo>
                  <a:lnTo>
                    <a:pt x="3838329" y="1856460"/>
                  </a:lnTo>
                  <a:lnTo>
                    <a:pt x="3836458" y="1902878"/>
                  </a:lnTo>
                  <a:lnTo>
                    <a:pt x="3833358" y="1948991"/>
                  </a:lnTo>
                  <a:lnTo>
                    <a:pt x="3829045" y="1994785"/>
                  </a:lnTo>
                  <a:lnTo>
                    <a:pt x="3823533" y="2040244"/>
                  </a:lnTo>
                  <a:lnTo>
                    <a:pt x="3816838" y="2085355"/>
                  </a:lnTo>
                  <a:lnTo>
                    <a:pt x="3808974" y="2130103"/>
                  </a:lnTo>
                  <a:lnTo>
                    <a:pt x="3799957" y="2174475"/>
                  </a:lnTo>
                  <a:lnTo>
                    <a:pt x="3789802" y="2218456"/>
                  </a:lnTo>
                  <a:lnTo>
                    <a:pt x="3778523" y="2262032"/>
                  </a:lnTo>
                  <a:lnTo>
                    <a:pt x="3766137" y="2305188"/>
                  </a:lnTo>
                  <a:lnTo>
                    <a:pt x="3752657" y="2347911"/>
                  </a:lnTo>
                  <a:lnTo>
                    <a:pt x="3738099" y="2390186"/>
                  </a:lnTo>
                  <a:lnTo>
                    <a:pt x="3722479" y="2431999"/>
                  </a:lnTo>
                  <a:lnTo>
                    <a:pt x="3705810" y="2473336"/>
                  </a:lnTo>
                  <a:lnTo>
                    <a:pt x="3688109" y="2514183"/>
                  </a:lnTo>
                  <a:lnTo>
                    <a:pt x="3669390" y="2554525"/>
                  </a:lnTo>
                  <a:lnTo>
                    <a:pt x="3649669" y="2594348"/>
                  </a:lnTo>
                  <a:lnTo>
                    <a:pt x="3628960" y="2633638"/>
                  </a:lnTo>
                  <a:lnTo>
                    <a:pt x="3607279" y="2672381"/>
                  </a:lnTo>
                  <a:lnTo>
                    <a:pt x="3584640" y="2710562"/>
                  </a:lnTo>
                  <a:lnTo>
                    <a:pt x="3561059" y="2748167"/>
                  </a:lnTo>
                  <a:lnTo>
                    <a:pt x="3536551" y="2785183"/>
                  </a:lnTo>
                  <a:lnTo>
                    <a:pt x="3511131" y="2821595"/>
                  </a:lnTo>
                  <a:lnTo>
                    <a:pt x="3484814" y="2857388"/>
                  </a:lnTo>
                  <a:lnTo>
                    <a:pt x="3457615" y="2892549"/>
                  </a:lnTo>
                  <a:lnTo>
                    <a:pt x="3429548" y="2927063"/>
                  </a:lnTo>
                  <a:lnTo>
                    <a:pt x="3400631" y="2960916"/>
                  </a:lnTo>
                  <a:lnTo>
                    <a:pt x="3370876" y="2994093"/>
                  </a:lnTo>
                  <a:lnTo>
                    <a:pt x="3340300" y="3026582"/>
                  </a:lnTo>
                  <a:lnTo>
                    <a:pt x="3308917" y="3058366"/>
                  </a:lnTo>
                  <a:lnTo>
                    <a:pt x="3276742" y="3089433"/>
                  </a:lnTo>
                  <a:lnTo>
                    <a:pt x="3243792" y="3119768"/>
                  </a:lnTo>
                  <a:lnTo>
                    <a:pt x="3210079" y="3149357"/>
                  </a:lnTo>
                  <a:lnTo>
                    <a:pt x="3175621" y="3178185"/>
                  </a:lnTo>
                  <a:lnTo>
                    <a:pt x="3140432" y="3206238"/>
                  </a:lnTo>
                  <a:lnTo>
                    <a:pt x="3104526" y="3233503"/>
                  </a:lnTo>
                  <a:lnTo>
                    <a:pt x="3067919" y="3259964"/>
                  </a:lnTo>
                  <a:lnTo>
                    <a:pt x="3030627" y="3285608"/>
                  </a:lnTo>
                  <a:lnTo>
                    <a:pt x="2992663" y="3310421"/>
                  </a:lnTo>
                  <a:lnTo>
                    <a:pt x="2954044" y="3334387"/>
                  </a:lnTo>
                  <a:lnTo>
                    <a:pt x="2914784" y="3357494"/>
                  </a:lnTo>
                  <a:lnTo>
                    <a:pt x="2874898" y="3379727"/>
                  </a:lnTo>
                  <a:lnTo>
                    <a:pt x="2834402" y="3401071"/>
                  </a:lnTo>
                  <a:lnTo>
                    <a:pt x="2793310" y="3421513"/>
                  </a:lnTo>
                  <a:lnTo>
                    <a:pt x="2751638" y="3441037"/>
                  </a:lnTo>
                  <a:lnTo>
                    <a:pt x="2709400" y="3459631"/>
                  </a:lnTo>
                  <a:lnTo>
                    <a:pt x="2666613" y="3477279"/>
                  </a:lnTo>
                  <a:lnTo>
                    <a:pt x="2623290" y="3493968"/>
                  </a:lnTo>
                  <a:lnTo>
                    <a:pt x="2579447" y="3509684"/>
                  </a:lnTo>
                  <a:lnTo>
                    <a:pt x="2535099" y="3524411"/>
                  </a:lnTo>
                  <a:lnTo>
                    <a:pt x="2490261" y="3538136"/>
                  </a:lnTo>
                  <a:lnTo>
                    <a:pt x="2444948" y="3550845"/>
                  </a:lnTo>
                  <a:lnTo>
                    <a:pt x="2399175" y="3562523"/>
                  </a:lnTo>
                  <a:lnTo>
                    <a:pt x="2352958" y="3573157"/>
                  </a:lnTo>
                  <a:lnTo>
                    <a:pt x="2306311" y="3582732"/>
                  </a:lnTo>
                  <a:lnTo>
                    <a:pt x="2259249" y="3591233"/>
                  </a:lnTo>
                  <a:lnTo>
                    <a:pt x="2211788" y="3598647"/>
                  </a:lnTo>
                  <a:lnTo>
                    <a:pt x="2163943" y="3604959"/>
                  </a:lnTo>
                  <a:lnTo>
                    <a:pt x="2115728" y="3610156"/>
                  </a:lnTo>
                  <a:lnTo>
                    <a:pt x="2067159" y="3614222"/>
                  </a:lnTo>
                  <a:lnTo>
                    <a:pt x="2018251" y="3617145"/>
                  </a:lnTo>
                  <a:lnTo>
                    <a:pt x="1969019" y="3618908"/>
                  </a:lnTo>
                  <a:lnTo>
                    <a:pt x="1919478" y="3619500"/>
                  </a:lnTo>
                  <a:lnTo>
                    <a:pt x="1869936" y="3618908"/>
                  </a:lnTo>
                  <a:lnTo>
                    <a:pt x="1820704" y="3617145"/>
                  </a:lnTo>
                  <a:lnTo>
                    <a:pt x="1771796" y="3614222"/>
                  </a:lnTo>
                  <a:lnTo>
                    <a:pt x="1723227" y="3610156"/>
                  </a:lnTo>
                  <a:lnTo>
                    <a:pt x="1675012" y="3604959"/>
                  </a:lnTo>
                  <a:lnTo>
                    <a:pt x="1627167" y="3598647"/>
                  </a:lnTo>
                  <a:lnTo>
                    <a:pt x="1579706" y="3591233"/>
                  </a:lnTo>
                  <a:lnTo>
                    <a:pt x="1532644" y="3582732"/>
                  </a:lnTo>
                  <a:lnTo>
                    <a:pt x="1485997" y="3573157"/>
                  </a:lnTo>
                  <a:lnTo>
                    <a:pt x="1439780" y="3562523"/>
                  </a:lnTo>
                  <a:lnTo>
                    <a:pt x="1394007" y="3550845"/>
                  </a:lnTo>
                  <a:lnTo>
                    <a:pt x="1348694" y="3538136"/>
                  </a:lnTo>
                  <a:lnTo>
                    <a:pt x="1303856" y="3524411"/>
                  </a:lnTo>
                  <a:lnTo>
                    <a:pt x="1259508" y="3509684"/>
                  </a:lnTo>
                  <a:lnTo>
                    <a:pt x="1215665" y="3493968"/>
                  </a:lnTo>
                  <a:lnTo>
                    <a:pt x="1172342" y="3477279"/>
                  </a:lnTo>
                  <a:lnTo>
                    <a:pt x="1129555" y="3459631"/>
                  </a:lnTo>
                  <a:lnTo>
                    <a:pt x="1087317" y="3441037"/>
                  </a:lnTo>
                  <a:lnTo>
                    <a:pt x="1045645" y="3421513"/>
                  </a:lnTo>
                  <a:lnTo>
                    <a:pt x="1004553" y="3401071"/>
                  </a:lnTo>
                  <a:lnTo>
                    <a:pt x="964057" y="3379727"/>
                  </a:lnTo>
                  <a:lnTo>
                    <a:pt x="924171" y="3357494"/>
                  </a:lnTo>
                  <a:lnTo>
                    <a:pt x="884911" y="3334387"/>
                  </a:lnTo>
                  <a:lnTo>
                    <a:pt x="846292" y="3310421"/>
                  </a:lnTo>
                  <a:lnTo>
                    <a:pt x="808328" y="3285608"/>
                  </a:lnTo>
                  <a:lnTo>
                    <a:pt x="771036" y="3259964"/>
                  </a:lnTo>
                  <a:lnTo>
                    <a:pt x="734429" y="3233503"/>
                  </a:lnTo>
                  <a:lnTo>
                    <a:pt x="698523" y="3206238"/>
                  </a:lnTo>
                  <a:lnTo>
                    <a:pt x="663334" y="3178185"/>
                  </a:lnTo>
                  <a:lnTo>
                    <a:pt x="628876" y="3149357"/>
                  </a:lnTo>
                  <a:lnTo>
                    <a:pt x="595163" y="3119768"/>
                  </a:lnTo>
                  <a:lnTo>
                    <a:pt x="562213" y="3089433"/>
                  </a:lnTo>
                  <a:lnTo>
                    <a:pt x="530038" y="3058366"/>
                  </a:lnTo>
                  <a:lnTo>
                    <a:pt x="498655" y="3026582"/>
                  </a:lnTo>
                  <a:lnTo>
                    <a:pt x="468079" y="2994093"/>
                  </a:lnTo>
                  <a:lnTo>
                    <a:pt x="438324" y="2960916"/>
                  </a:lnTo>
                  <a:lnTo>
                    <a:pt x="409407" y="2927063"/>
                  </a:lnTo>
                  <a:lnTo>
                    <a:pt x="381340" y="2892549"/>
                  </a:lnTo>
                  <a:lnTo>
                    <a:pt x="354141" y="2857388"/>
                  </a:lnTo>
                  <a:lnTo>
                    <a:pt x="327824" y="2821595"/>
                  </a:lnTo>
                  <a:lnTo>
                    <a:pt x="302404" y="2785183"/>
                  </a:lnTo>
                  <a:lnTo>
                    <a:pt x="277896" y="2748167"/>
                  </a:lnTo>
                  <a:lnTo>
                    <a:pt x="254315" y="2710562"/>
                  </a:lnTo>
                  <a:lnTo>
                    <a:pt x="231676" y="2672381"/>
                  </a:lnTo>
                  <a:lnTo>
                    <a:pt x="209995" y="2633638"/>
                  </a:lnTo>
                  <a:lnTo>
                    <a:pt x="189286" y="2594348"/>
                  </a:lnTo>
                  <a:lnTo>
                    <a:pt x="169565" y="2554525"/>
                  </a:lnTo>
                  <a:lnTo>
                    <a:pt x="150846" y="2514183"/>
                  </a:lnTo>
                  <a:lnTo>
                    <a:pt x="133145" y="2473336"/>
                  </a:lnTo>
                  <a:lnTo>
                    <a:pt x="116476" y="2431999"/>
                  </a:lnTo>
                  <a:lnTo>
                    <a:pt x="100856" y="2390186"/>
                  </a:lnTo>
                  <a:lnTo>
                    <a:pt x="86298" y="2347911"/>
                  </a:lnTo>
                  <a:lnTo>
                    <a:pt x="72818" y="2305188"/>
                  </a:lnTo>
                  <a:lnTo>
                    <a:pt x="60432" y="2262032"/>
                  </a:lnTo>
                  <a:lnTo>
                    <a:pt x="49153" y="2218456"/>
                  </a:lnTo>
                  <a:lnTo>
                    <a:pt x="38998" y="2174475"/>
                  </a:lnTo>
                  <a:lnTo>
                    <a:pt x="29981" y="2130103"/>
                  </a:lnTo>
                  <a:lnTo>
                    <a:pt x="22117" y="2085355"/>
                  </a:lnTo>
                  <a:lnTo>
                    <a:pt x="15422" y="2040244"/>
                  </a:lnTo>
                  <a:lnTo>
                    <a:pt x="9910" y="1994785"/>
                  </a:lnTo>
                  <a:lnTo>
                    <a:pt x="5597" y="1948991"/>
                  </a:lnTo>
                  <a:lnTo>
                    <a:pt x="2497" y="1902878"/>
                  </a:lnTo>
                  <a:lnTo>
                    <a:pt x="626" y="1856460"/>
                  </a:lnTo>
                  <a:lnTo>
                    <a:pt x="0" y="1809750"/>
                  </a:lnTo>
                  <a:close/>
                </a:path>
              </a:pathLst>
            </a:custGeom>
            <a:ln w="22860">
              <a:solidFill>
                <a:srgbClr val="0A5294"/>
              </a:solidFill>
            </a:ln>
          </p:spPr>
          <p:txBody>
            <a:bodyPr wrap="square" lIns="0" tIns="0" rIns="0" bIns="0" rtlCol="0"/>
            <a:lstStyle/>
            <a:p/>
          </p:txBody>
        </p:sp>
        <p:sp>
          <p:nvSpPr>
            <p:cNvPr id="81" name="object 81"/>
            <p:cNvSpPr/>
            <p:nvPr/>
          </p:nvSpPr>
          <p:spPr>
            <a:xfrm>
              <a:off x="7553832" y="5004053"/>
              <a:ext cx="144780" cy="328295"/>
            </a:xfrm>
            <a:custGeom>
              <a:avLst/>
              <a:gdLst/>
              <a:ahLst/>
              <a:cxnLst/>
              <a:rect l="l" t="t" r="r" b="b"/>
              <a:pathLst>
                <a:path w="144779" h="328295">
                  <a:moveTo>
                    <a:pt x="73151" y="57912"/>
                  </a:moveTo>
                  <a:lnTo>
                    <a:pt x="58508" y="63276"/>
                  </a:lnTo>
                  <a:lnTo>
                    <a:pt x="50926" y="327152"/>
                  </a:lnTo>
                  <a:lnTo>
                    <a:pt x="79883" y="328041"/>
                  </a:lnTo>
                  <a:lnTo>
                    <a:pt x="87462" y="64114"/>
                  </a:lnTo>
                  <a:lnTo>
                    <a:pt x="73151" y="57912"/>
                  </a:lnTo>
                  <a:close/>
                </a:path>
                <a:path w="144779" h="328295">
                  <a:moveTo>
                    <a:pt x="120005" y="57531"/>
                  </a:moveTo>
                  <a:lnTo>
                    <a:pt x="58674" y="57531"/>
                  </a:lnTo>
                  <a:lnTo>
                    <a:pt x="87630" y="58293"/>
                  </a:lnTo>
                  <a:lnTo>
                    <a:pt x="87462" y="64114"/>
                  </a:lnTo>
                  <a:lnTo>
                    <a:pt x="144652" y="88900"/>
                  </a:lnTo>
                  <a:lnTo>
                    <a:pt x="120005" y="57531"/>
                  </a:lnTo>
                  <a:close/>
                </a:path>
                <a:path w="144779" h="328295">
                  <a:moveTo>
                    <a:pt x="74802" y="0"/>
                  </a:moveTo>
                  <a:lnTo>
                    <a:pt x="0" y="84709"/>
                  </a:lnTo>
                  <a:lnTo>
                    <a:pt x="58508" y="63276"/>
                  </a:lnTo>
                  <a:lnTo>
                    <a:pt x="58674" y="57531"/>
                  </a:lnTo>
                  <a:lnTo>
                    <a:pt x="120005" y="57531"/>
                  </a:lnTo>
                  <a:lnTo>
                    <a:pt x="74802" y="0"/>
                  </a:lnTo>
                  <a:close/>
                </a:path>
                <a:path w="144779" h="328295">
                  <a:moveTo>
                    <a:pt x="73151" y="57912"/>
                  </a:moveTo>
                  <a:lnTo>
                    <a:pt x="87462" y="64114"/>
                  </a:lnTo>
                  <a:lnTo>
                    <a:pt x="87630" y="58293"/>
                  </a:lnTo>
                  <a:lnTo>
                    <a:pt x="73151" y="57912"/>
                  </a:lnTo>
                  <a:close/>
                </a:path>
                <a:path w="144779" h="328295">
                  <a:moveTo>
                    <a:pt x="58674" y="57531"/>
                  </a:moveTo>
                  <a:lnTo>
                    <a:pt x="58508" y="63276"/>
                  </a:lnTo>
                  <a:lnTo>
                    <a:pt x="73151" y="57912"/>
                  </a:lnTo>
                  <a:lnTo>
                    <a:pt x="58674" y="57531"/>
                  </a:lnTo>
                  <a:close/>
                </a:path>
              </a:pathLst>
            </a:custGeom>
            <a:solidFill>
              <a:srgbClr val="009DD9"/>
            </a:solidFill>
          </p:spPr>
          <p:txBody>
            <a:bodyPr wrap="square" lIns="0" tIns="0" rIns="0" bIns="0" rtlCol="0"/>
            <a:lstStyle/>
            <a:p/>
          </p:txBody>
        </p:sp>
      </p:grpSp>
      <p:sp>
        <p:nvSpPr>
          <p:cNvPr id="82" name="object 82"/>
          <p:cNvSpPr txBox="1"/>
          <p:nvPr/>
        </p:nvSpPr>
        <p:spPr>
          <a:xfrm>
            <a:off x="7144893" y="5086858"/>
            <a:ext cx="1120775" cy="500380"/>
          </a:xfrm>
          <a:prstGeom prst="rect">
            <a:avLst/>
          </a:prstGeom>
        </p:spPr>
        <p:txBody>
          <a:bodyPr wrap="square" lIns="0" tIns="12065" rIns="0" bIns="0" rtlCol="0" vert="horz">
            <a:spAutoFit/>
          </a:bodyPr>
          <a:lstStyle/>
          <a:p>
            <a:pPr marL="12700">
              <a:lnSpc>
                <a:spcPts val="1870"/>
              </a:lnSpc>
              <a:spcBef>
                <a:spcPts val="95"/>
              </a:spcBef>
              <a:tabLst>
                <a:tab pos="698500" algn="l"/>
              </a:tabLst>
            </a:pPr>
            <a:r>
              <a:rPr dirty="0" baseline="1736" sz="2400" spc="7">
                <a:solidFill>
                  <a:srgbClr val="0000CC"/>
                </a:solidFill>
                <a:latin typeface="黑体"/>
                <a:cs typeface="黑体"/>
              </a:rPr>
              <a:t>能</a:t>
            </a:r>
            <a:r>
              <a:rPr dirty="0" baseline="1736" sz="2400" spc="-7">
                <a:solidFill>
                  <a:srgbClr val="0000CC"/>
                </a:solidFill>
                <a:latin typeface="黑体"/>
                <a:cs typeface="黑体"/>
              </a:rPr>
              <a:t>源</a:t>
            </a:r>
            <a:r>
              <a:rPr dirty="0" baseline="1736" sz="2400">
                <a:solidFill>
                  <a:srgbClr val="0000CC"/>
                </a:solidFill>
                <a:latin typeface="黑体"/>
                <a:cs typeface="黑体"/>
              </a:rPr>
              <a:t>	</a:t>
            </a:r>
            <a:r>
              <a:rPr dirty="0" sz="1600" spc="5">
                <a:solidFill>
                  <a:srgbClr val="C00000"/>
                </a:solidFill>
                <a:latin typeface="黑体"/>
                <a:cs typeface="黑体"/>
              </a:rPr>
              <a:t>废弃</a:t>
            </a:r>
            <a:endParaRPr sz="1600">
              <a:latin typeface="黑体"/>
              <a:cs typeface="黑体"/>
            </a:endParaRPr>
          </a:p>
          <a:p>
            <a:pPr marL="12700">
              <a:lnSpc>
                <a:spcPts val="1870"/>
              </a:lnSpc>
              <a:tabLst>
                <a:tab pos="800735" algn="l"/>
              </a:tabLst>
            </a:pPr>
            <a:r>
              <a:rPr dirty="0" baseline="1736" sz="2400" spc="7">
                <a:solidFill>
                  <a:srgbClr val="0000CC"/>
                </a:solidFill>
                <a:latin typeface="黑体"/>
                <a:cs typeface="黑体"/>
              </a:rPr>
              <a:t>资</a:t>
            </a:r>
            <a:r>
              <a:rPr dirty="0" baseline="1736" sz="2400" spc="-7">
                <a:solidFill>
                  <a:srgbClr val="0000CC"/>
                </a:solidFill>
                <a:latin typeface="黑体"/>
                <a:cs typeface="黑体"/>
              </a:rPr>
              <a:t>源	</a:t>
            </a:r>
            <a:r>
              <a:rPr dirty="0" sz="1600" spc="-5">
                <a:solidFill>
                  <a:srgbClr val="C00000"/>
                </a:solidFill>
                <a:latin typeface="黑体"/>
                <a:cs typeface="黑体"/>
              </a:rPr>
              <a:t>物</a:t>
            </a:r>
            <a:endParaRPr sz="1600">
              <a:latin typeface="黑体"/>
              <a:cs typeface="黑体"/>
            </a:endParaRPr>
          </a:p>
        </p:txBody>
      </p:sp>
      <p:pic>
        <p:nvPicPr>
          <p:cNvPr id="83" name="object 83"/>
          <p:cNvPicPr/>
          <p:nvPr/>
        </p:nvPicPr>
        <p:blipFill>
          <a:blip r:embed="rId18" cstate="print"/>
          <a:stretch>
            <a:fillRect/>
          </a:stretch>
        </p:blipFill>
        <p:spPr>
          <a:xfrm>
            <a:off x="5237988" y="4968240"/>
            <a:ext cx="1824989" cy="790206"/>
          </a:xfrm>
          <a:prstGeom prst="rect">
            <a:avLst/>
          </a:prstGeom>
        </p:spPr>
      </p:pic>
      <p:sp>
        <p:nvSpPr>
          <p:cNvPr id="84" name="object 84"/>
          <p:cNvSpPr txBox="1"/>
          <p:nvPr/>
        </p:nvSpPr>
        <p:spPr>
          <a:xfrm>
            <a:off x="5499608" y="5013705"/>
            <a:ext cx="1049655" cy="622300"/>
          </a:xfrm>
          <a:prstGeom prst="rect">
            <a:avLst/>
          </a:prstGeom>
        </p:spPr>
        <p:txBody>
          <a:bodyPr wrap="square" lIns="0" tIns="34290" rIns="0" bIns="0" rtlCol="0" vert="horz">
            <a:spAutoFit/>
          </a:bodyPr>
          <a:lstStyle/>
          <a:p>
            <a:pPr marL="140335" marR="5080" indent="-128270">
              <a:lnSpc>
                <a:spcPts val="2290"/>
              </a:lnSpc>
              <a:spcBef>
                <a:spcPts val="270"/>
              </a:spcBef>
            </a:pPr>
            <a:r>
              <a:rPr dirty="0" sz="2000" spc="5" b="1">
                <a:solidFill>
                  <a:srgbClr val="C00000"/>
                </a:solidFill>
                <a:latin typeface="黑体"/>
                <a:cs typeface="黑体"/>
              </a:rPr>
              <a:t>各系统互 </a:t>
            </a:r>
            <a:r>
              <a:rPr dirty="0" sz="2000" spc="5" b="1">
                <a:solidFill>
                  <a:srgbClr val="C00000"/>
                </a:solidFill>
                <a:latin typeface="黑体"/>
                <a:cs typeface="黑体"/>
              </a:rPr>
              <a:t>联互动</a:t>
            </a:r>
            <a:endParaRPr sz="2000">
              <a:latin typeface="黑体"/>
              <a:cs typeface="黑体"/>
            </a:endParaRPr>
          </a:p>
        </p:txBody>
      </p:sp>
      <p:pic>
        <p:nvPicPr>
          <p:cNvPr id="85" name="object 85"/>
          <p:cNvPicPr/>
          <p:nvPr/>
        </p:nvPicPr>
        <p:blipFill>
          <a:blip r:embed="rId19" cstate="print"/>
          <a:stretch>
            <a:fillRect/>
          </a:stretch>
        </p:blipFill>
        <p:spPr>
          <a:xfrm>
            <a:off x="5263896" y="5234940"/>
            <a:ext cx="3101340" cy="1318260"/>
          </a:xfrm>
          <a:prstGeom prst="rect">
            <a:avLst/>
          </a:prstGeom>
        </p:spPr>
      </p:pic>
      <p:sp>
        <p:nvSpPr>
          <p:cNvPr id="86" name="object 86"/>
          <p:cNvSpPr txBox="1">
            <a:spLocks noGrp="1"/>
          </p:cNvSpPr>
          <p:nvPr>
            <p:ph type="sldNum" idx="7" sz="quarter"/>
          </p:nvPr>
        </p:nvSpPr>
        <p:spPr>
          <a:prstGeom prst="rect"/>
        </p:spPr>
        <p:txBody>
          <a:bodyPr wrap="square" lIns="0" tIns="0" rIns="0" bIns="0" rtlCol="0" vert="horz">
            <a:spAutoFit/>
          </a:bodyPr>
          <a:lstStyle/>
          <a:p>
            <a:pPr marL="38100">
              <a:lnSpc>
                <a:spcPts val="1630"/>
              </a:lnSpc>
            </a:pPr>
            <a:fld id="{81D60167-4931-47E6-BA6A-407CBD079E47}" type="slidenum">
              <a:rPr dirty="0" spc="5"/>
              <a:t>83</a:t>
            </a:fld>
            <a:r>
              <a:rPr dirty="0" spc="5"/>
              <a:t>/120</a:t>
            </a:r>
          </a:p>
        </p:txBody>
      </p:sp>
      <p:sp>
        <p:nvSpPr>
          <p:cNvPr id="87" name="object 87"/>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23859" y="4395215"/>
            <a:ext cx="3310128" cy="2122932"/>
          </a:xfrm>
          <a:prstGeom prst="rect">
            <a:avLst/>
          </a:prstGeom>
        </p:spPr>
      </p:pic>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txBox="1">
            <a:spLocks noGrp="1"/>
          </p:cNvSpPr>
          <p:nvPr>
            <p:ph type="title"/>
          </p:nvPr>
        </p:nvSpPr>
        <p:spPr>
          <a:xfrm>
            <a:off x="1660905" y="167767"/>
            <a:ext cx="21463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1.1</a:t>
            </a:r>
            <a:r>
              <a:rPr dirty="0">
                <a:latin typeface="Tahoma"/>
                <a:cs typeface="Tahoma"/>
              </a:rPr>
              <a:t> </a:t>
            </a:r>
            <a:r>
              <a:rPr dirty="0" spc="-5"/>
              <a:t>能 源</a:t>
            </a:r>
          </a:p>
        </p:txBody>
      </p:sp>
      <p:sp>
        <p:nvSpPr>
          <p:cNvPr id="5" name="object 5"/>
          <p:cNvSpPr txBox="1"/>
          <p:nvPr/>
        </p:nvSpPr>
        <p:spPr>
          <a:xfrm>
            <a:off x="682853" y="1044803"/>
            <a:ext cx="11028680" cy="3117215"/>
          </a:xfrm>
          <a:prstGeom prst="rect">
            <a:avLst/>
          </a:prstGeom>
        </p:spPr>
        <p:txBody>
          <a:bodyPr wrap="square" lIns="0" tIns="150495" rIns="0" bIns="0" rtlCol="0" vert="horz">
            <a:spAutoFit/>
          </a:bodyPr>
          <a:lstStyle/>
          <a:p>
            <a:pPr marL="561340" indent="-548640">
              <a:lnSpc>
                <a:spcPct val="100000"/>
              </a:lnSpc>
              <a:spcBef>
                <a:spcPts val="1185"/>
              </a:spcBef>
              <a:buFont typeface="Wingdings"/>
              <a:buChar char=""/>
              <a:tabLst>
                <a:tab pos="561340" algn="l"/>
              </a:tabLst>
            </a:pPr>
            <a:r>
              <a:rPr dirty="0" sz="3200" spc="5" b="1">
                <a:solidFill>
                  <a:srgbClr val="1D41D4"/>
                </a:solidFill>
                <a:latin typeface="等线"/>
                <a:cs typeface="等线"/>
              </a:rPr>
              <a:t>煤</a:t>
            </a:r>
            <a:endParaRPr sz="3200">
              <a:latin typeface="等线"/>
              <a:cs typeface="等线"/>
            </a:endParaRPr>
          </a:p>
          <a:p>
            <a:pPr marL="304800" indent="-280035">
              <a:lnSpc>
                <a:spcPct val="100000"/>
              </a:lnSpc>
              <a:spcBef>
                <a:spcPts val="935"/>
              </a:spcBef>
              <a:buSzPct val="96428"/>
              <a:buFont typeface="Wingdings"/>
              <a:buChar char=""/>
              <a:tabLst>
                <a:tab pos="305435" algn="l"/>
              </a:tabLst>
            </a:pPr>
            <a:r>
              <a:rPr dirty="0" sz="2800" spc="65" b="1">
                <a:latin typeface="黑体"/>
                <a:cs typeface="黑体"/>
              </a:rPr>
              <a:t>煤中的</a:t>
            </a:r>
            <a:r>
              <a:rPr dirty="0" sz="2800" spc="55" b="1">
                <a:latin typeface="黑体"/>
                <a:cs typeface="黑体"/>
              </a:rPr>
              <a:t>有</a:t>
            </a:r>
            <a:r>
              <a:rPr dirty="0" sz="2800" spc="65" b="1">
                <a:latin typeface="黑体"/>
                <a:cs typeface="黑体"/>
              </a:rPr>
              <a:t>机物质</a:t>
            </a:r>
            <a:r>
              <a:rPr dirty="0" sz="2800" spc="55" b="1">
                <a:latin typeface="黑体"/>
                <a:cs typeface="黑体"/>
              </a:rPr>
              <a:t>主</a:t>
            </a:r>
            <a:r>
              <a:rPr dirty="0" sz="2800" spc="65" b="1">
                <a:latin typeface="黑体"/>
                <a:cs typeface="黑体"/>
              </a:rPr>
              <a:t>要</a:t>
            </a:r>
            <a:r>
              <a:rPr dirty="0" sz="2800" spc="70" b="1">
                <a:latin typeface="黑体"/>
                <a:cs typeface="黑体"/>
              </a:rPr>
              <a:t>由</a:t>
            </a:r>
            <a:r>
              <a:rPr dirty="0" sz="2800" spc="5" b="1">
                <a:latin typeface="黑体"/>
                <a:cs typeface="黑体"/>
              </a:rPr>
              <a:t>C(82%-93%)</a:t>
            </a:r>
            <a:r>
              <a:rPr dirty="0" sz="2800" spc="55" b="1">
                <a:latin typeface="黑体"/>
                <a:cs typeface="黑体"/>
              </a:rPr>
              <a:t>、</a:t>
            </a:r>
            <a:r>
              <a:rPr dirty="0" sz="2800" spc="15" b="1">
                <a:latin typeface="黑体"/>
                <a:cs typeface="黑体"/>
              </a:rPr>
              <a:t>H(3.6%-5%)，O（1.3%-10%），</a:t>
            </a:r>
            <a:endParaRPr sz="2800">
              <a:latin typeface="黑体"/>
              <a:cs typeface="黑体"/>
            </a:endParaRPr>
          </a:p>
          <a:p>
            <a:pPr marL="254000">
              <a:lnSpc>
                <a:spcPct val="100000"/>
              </a:lnSpc>
              <a:spcBef>
                <a:spcPts val="1680"/>
              </a:spcBef>
            </a:pPr>
            <a:r>
              <a:rPr dirty="0" sz="2800" b="1">
                <a:latin typeface="黑体"/>
                <a:cs typeface="黑体"/>
              </a:rPr>
              <a:t>N（1%-2%）</a:t>
            </a:r>
            <a:r>
              <a:rPr dirty="0" sz="2800" spc="-10" b="1">
                <a:latin typeface="黑体"/>
                <a:cs typeface="黑体"/>
              </a:rPr>
              <a:t>四种元</a:t>
            </a:r>
            <a:r>
              <a:rPr dirty="0" sz="2800" b="1">
                <a:latin typeface="黑体"/>
                <a:cs typeface="黑体"/>
              </a:rPr>
              <a:t>素</a:t>
            </a:r>
            <a:r>
              <a:rPr dirty="0" sz="2800" spc="-10" b="1">
                <a:latin typeface="黑体"/>
                <a:cs typeface="黑体"/>
              </a:rPr>
              <a:t>构</a:t>
            </a:r>
            <a:r>
              <a:rPr dirty="0" sz="2800" spc="15" b="1">
                <a:latin typeface="黑体"/>
                <a:cs typeface="黑体"/>
              </a:rPr>
              <a:t>成</a:t>
            </a:r>
            <a:r>
              <a:rPr dirty="0" sz="2800" spc="-5" b="1">
                <a:latin typeface="黑体"/>
                <a:cs typeface="黑体"/>
              </a:rPr>
              <a:t>，；</a:t>
            </a:r>
            <a:r>
              <a:rPr dirty="0" sz="2800" spc="-10" b="1">
                <a:latin typeface="黑体"/>
                <a:cs typeface="黑体"/>
              </a:rPr>
              <a:t>无机物</a:t>
            </a:r>
            <a:r>
              <a:rPr dirty="0" sz="2800" b="1">
                <a:latin typeface="黑体"/>
                <a:cs typeface="黑体"/>
              </a:rPr>
              <a:t>质</a:t>
            </a:r>
            <a:r>
              <a:rPr dirty="0" sz="2800" spc="-10" b="1">
                <a:latin typeface="黑体"/>
                <a:cs typeface="黑体"/>
              </a:rPr>
              <a:t>主要</a:t>
            </a:r>
            <a:r>
              <a:rPr dirty="0" sz="2800" spc="20" b="1">
                <a:latin typeface="黑体"/>
                <a:cs typeface="黑体"/>
              </a:rPr>
              <a:t>有</a:t>
            </a:r>
            <a:r>
              <a:rPr dirty="0" sz="2800" b="1">
                <a:latin typeface="黑体"/>
                <a:cs typeface="黑体"/>
              </a:rPr>
              <a:t>S</a:t>
            </a:r>
            <a:r>
              <a:rPr dirty="0" sz="2800" spc="5" b="1">
                <a:latin typeface="黑体"/>
                <a:cs typeface="黑体"/>
              </a:rPr>
              <a:t>、</a:t>
            </a:r>
            <a:r>
              <a:rPr dirty="0" sz="2800" spc="-15" b="1">
                <a:latin typeface="黑体"/>
                <a:cs typeface="黑体"/>
              </a:rPr>
              <a:t>P</a:t>
            </a:r>
            <a:r>
              <a:rPr dirty="0" sz="2800" b="1">
                <a:latin typeface="黑体"/>
                <a:cs typeface="黑体"/>
              </a:rPr>
              <a:t>及</a:t>
            </a:r>
            <a:r>
              <a:rPr dirty="0" sz="2800" spc="-10" b="1">
                <a:latin typeface="黑体"/>
                <a:cs typeface="黑体"/>
              </a:rPr>
              <a:t>稀</a:t>
            </a:r>
            <a:r>
              <a:rPr dirty="0" sz="2800" b="1">
                <a:latin typeface="黑体"/>
                <a:cs typeface="黑体"/>
              </a:rPr>
              <a:t>有</a:t>
            </a:r>
            <a:r>
              <a:rPr dirty="0" sz="2800" spc="-10" b="1">
                <a:latin typeface="黑体"/>
                <a:cs typeface="黑体"/>
              </a:rPr>
              <a:t>元</a:t>
            </a:r>
            <a:r>
              <a:rPr dirty="0" sz="2800" spc="-15" b="1">
                <a:latin typeface="黑体"/>
                <a:cs typeface="黑体"/>
              </a:rPr>
              <a:t>素</a:t>
            </a:r>
            <a:endParaRPr sz="2800">
              <a:latin typeface="黑体"/>
              <a:cs typeface="黑体"/>
            </a:endParaRPr>
          </a:p>
          <a:p>
            <a:pPr marL="304800" indent="-280035">
              <a:lnSpc>
                <a:spcPct val="100000"/>
              </a:lnSpc>
              <a:spcBef>
                <a:spcPts val="1685"/>
              </a:spcBef>
              <a:buSzPct val="96428"/>
              <a:buFont typeface="Wingdings"/>
              <a:buChar char=""/>
              <a:tabLst>
                <a:tab pos="305435" algn="l"/>
              </a:tabLst>
            </a:pPr>
            <a:r>
              <a:rPr dirty="0" sz="2800" spc="5" b="1">
                <a:latin typeface="黑体"/>
                <a:cs typeface="黑体"/>
              </a:rPr>
              <a:t>世</a:t>
            </a:r>
            <a:r>
              <a:rPr dirty="0" sz="2800" spc="-5" b="1">
                <a:latin typeface="黑体"/>
                <a:cs typeface="黑体"/>
              </a:rPr>
              <a:t>界上所</a:t>
            </a:r>
            <a:r>
              <a:rPr dirty="0" sz="2800" spc="5" b="1">
                <a:latin typeface="黑体"/>
                <a:cs typeface="黑体"/>
              </a:rPr>
              <a:t>有</a:t>
            </a:r>
            <a:r>
              <a:rPr dirty="0" sz="2800" spc="-5" b="1">
                <a:latin typeface="黑体"/>
                <a:cs typeface="黑体"/>
              </a:rPr>
              <a:t>元素均</a:t>
            </a:r>
            <a:r>
              <a:rPr dirty="0" sz="2800" spc="5" b="1">
                <a:latin typeface="黑体"/>
                <a:cs typeface="黑体"/>
              </a:rPr>
              <a:t>可</a:t>
            </a:r>
            <a:r>
              <a:rPr dirty="0" sz="2800" spc="-5" b="1">
                <a:latin typeface="黑体"/>
                <a:cs typeface="黑体"/>
              </a:rPr>
              <a:t>在煤中</a:t>
            </a:r>
            <a:r>
              <a:rPr dirty="0" sz="2800" spc="5" b="1">
                <a:latin typeface="黑体"/>
                <a:cs typeface="黑体"/>
              </a:rPr>
              <a:t>找</a:t>
            </a:r>
            <a:r>
              <a:rPr dirty="0" sz="2800" spc="15" b="1">
                <a:latin typeface="黑体"/>
                <a:cs typeface="黑体"/>
              </a:rPr>
              <a:t>到</a:t>
            </a:r>
            <a:r>
              <a:rPr dirty="0" sz="2800" spc="-5" b="1">
                <a:latin typeface="黑体"/>
                <a:cs typeface="黑体"/>
              </a:rPr>
              <a:t>，</a:t>
            </a:r>
            <a:r>
              <a:rPr dirty="0" sz="2800" spc="-10" b="1">
                <a:latin typeface="黑体"/>
                <a:cs typeface="黑体"/>
              </a:rPr>
              <a:t>煤</a:t>
            </a:r>
            <a:r>
              <a:rPr dirty="0" sz="2800" spc="5" b="1">
                <a:latin typeface="黑体"/>
                <a:cs typeface="黑体"/>
              </a:rPr>
              <a:t>是</a:t>
            </a:r>
            <a:r>
              <a:rPr dirty="0" sz="2800" spc="-10" b="1">
                <a:latin typeface="黑体"/>
                <a:cs typeface="黑体"/>
              </a:rPr>
              <a:t>黑色黄</a:t>
            </a:r>
            <a:r>
              <a:rPr dirty="0" sz="2800" spc="-15" b="1">
                <a:latin typeface="黑体"/>
                <a:cs typeface="黑体"/>
              </a:rPr>
              <a:t>金</a:t>
            </a:r>
            <a:endParaRPr sz="2800">
              <a:latin typeface="黑体"/>
              <a:cs typeface="黑体"/>
            </a:endParaRPr>
          </a:p>
          <a:p>
            <a:pPr marL="305435" indent="-280670">
              <a:lnSpc>
                <a:spcPct val="100000"/>
              </a:lnSpc>
              <a:spcBef>
                <a:spcPts val="1680"/>
              </a:spcBef>
              <a:buSzPct val="96428"/>
              <a:buFont typeface="Wingdings"/>
              <a:buChar char=""/>
              <a:tabLst>
                <a:tab pos="306070" algn="l"/>
              </a:tabLst>
            </a:pPr>
            <a:r>
              <a:rPr dirty="0" sz="2800" spc="5" b="1">
                <a:latin typeface="黑体"/>
                <a:cs typeface="黑体"/>
              </a:rPr>
              <a:t>燃</a:t>
            </a:r>
            <a:r>
              <a:rPr dirty="0" sz="2800" spc="-10" b="1">
                <a:latin typeface="黑体"/>
                <a:cs typeface="黑体"/>
              </a:rPr>
              <a:t>料、火</a:t>
            </a:r>
            <a:r>
              <a:rPr dirty="0" sz="2800" b="1">
                <a:latin typeface="黑体"/>
                <a:cs typeface="黑体"/>
              </a:rPr>
              <a:t>力</a:t>
            </a:r>
            <a:r>
              <a:rPr dirty="0" sz="2800" spc="-10" b="1">
                <a:latin typeface="黑体"/>
                <a:cs typeface="黑体"/>
              </a:rPr>
              <a:t>发</a:t>
            </a:r>
            <a:r>
              <a:rPr dirty="0" sz="2800" spc="5" b="1">
                <a:latin typeface="黑体"/>
                <a:cs typeface="黑体"/>
              </a:rPr>
              <a:t>电</a:t>
            </a:r>
            <a:r>
              <a:rPr dirty="0" sz="2800" spc="-10" b="1">
                <a:latin typeface="黑体"/>
                <a:cs typeface="黑体"/>
              </a:rPr>
              <a:t>、</a:t>
            </a:r>
            <a:r>
              <a:rPr dirty="0" sz="2800" b="1">
                <a:latin typeface="黑体"/>
                <a:cs typeface="黑体"/>
              </a:rPr>
              <a:t>煤</a:t>
            </a:r>
            <a:r>
              <a:rPr dirty="0" sz="2800" spc="-10" b="1">
                <a:latin typeface="黑体"/>
                <a:cs typeface="黑体"/>
              </a:rPr>
              <a:t>化</a:t>
            </a:r>
            <a:r>
              <a:rPr dirty="0" sz="2800" spc="-15" b="1">
                <a:latin typeface="黑体"/>
                <a:cs typeface="黑体"/>
              </a:rPr>
              <a:t>工</a:t>
            </a:r>
            <a:endParaRPr sz="2800">
              <a:latin typeface="黑体"/>
              <a:cs typeface="黑体"/>
            </a:endParaRPr>
          </a:p>
        </p:txBody>
      </p:sp>
      <p:pic>
        <p:nvPicPr>
          <p:cNvPr id="6" name="object 6"/>
          <p:cNvPicPr/>
          <p:nvPr/>
        </p:nvPicPr>
        <p:blipFill>
          <a:blip r:embed="rId3" cstate="print"/>
          <a:stretch>
            <a:fillRect/>
          </a:stretch>
        </p:blipFill>
        <p:spPr>
          <a:xfrm>
            <a:off x="1085088" y="4340352"/>
            <a:ext cx="2761488" cy="2106168"/>
          </a:xfrm>
          <a:prstGeom prst="rect">
            <a:avLst/>
          </a:prstGeom>
        </p:spPr>
      </p:pic>
      <p:pic>
        <p:nvPicPr>
          <p:cNvPr id="7" name="object 7"/>
          <p:cNvPicPr/>
          <p:nvPr/>
        </p:nvPicPr>
        <p:blipFill>
          <a:blip r:embed="rId4" cstate="print"/>
          <a:stretch>
            <a:fillRect/>
          </a:stretch>
        </p:blipFill>
        <p:spPr>
          <a:xfrm>
            <a:off x="4090415" y="4395215"/>
            <a:ext cx="3689603" cy="2051304"/>
          </a:xfrm>
          <a:prstGeom prst="rect">
            <a:avLst/>
          </a:prstGeom>
        </p:spPr>
      </p:pic>
      <p:sp>
        <p:nvSpPr>
          <p:cNvPr id="8" name="object 8"/>
          <p:cNvSpPr txBox="1"/>
          <p:nvPr/>
        </p:nvSpPr>
        <p:spPr>
          <a:xfrm>
            <a:off x="11583289" y="6596186"/>
            <a:ext cx="589280" cy="222885"/>
          </a:xfrm>
          <a:prstGeom prst="rect">
            <a:avLst/>
          </a:prstGeom>
        </p:spPr>
        <p:txBody>
          <a:bodyPr wrap="square" lIns="0" tIns="0" rIns="0" bIns="0" rtlCol="0" vert="horz">
            <a:spAutoFit/>
          </a:bodyPr>
          <a:lstStyle/>
          <a:p>
            <a:pPr marL="38100">
              <a:lnSpc>
                <a:spcPts val="1630"/>
              </a:lnSpc>
            </a:pPr>
            <a:fld id="{81D60167-4931-47E6-BA6A-407CBD079E47}" type="slidenum">
              <a:rPr dirty="0" sz="1400" spc="5" b="1">
                <a:solidFill>
                  <a:srgbClr val="FFFFFF"/>
                </a:solidFill>
                <a:latin typeface="Times New Roman"/>
                <a:cs typeface="Times New Roman"/>
              </a:rPr>
              <a:t>10</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08135" y="6624525"/>
            <a:ext cx="1248410" cy="235585"/>
          </a:xfrm>
          <a:prstGeom prst="rect">
            <a:avLst/>
          </a:prstGeom>
        </p:spPr>
        <p:txBody>
          <a:bodyPr wrap="square" lIns="0" tIns="10795" rIns="0" bIns="0" rtlCol="0" vert="horz">
            <a:spAutoFit/>
          </a:bodyPr>
          <a:lstStyle/>
          <a:p>
            <a:pPr>
              <a:lnSpc>
                <a:spcPct val="100000"/>
              </a:lnSpc>
              <a:spcBef>
                <a:spcPts val="85"/>
              </a:spcBef>
            </a:pPr>
            <a:r>
              <a:rPr dirty="0" sz="1400" b="1">
                <a:solidFill>
                  <a:srgbClr val="FFFFFF"/>
                </a:solidFill>
                <a:latin typeface="微软雅黑"/>
                <a:cs typeface="微软雅黑"/>
              </a:rPr>
              <a:t>西安交通大学</a:t>
            </a:r>
            <a:r>
              <a:rPr dirty="0" sz="1400" spc="-50" b="1">
                <a:solidFill>
                  <a:srgbClr val="FFFFFF"/>
                </a:solidFill>
                <a:latin typeface="微软雅黑"/>
                <a:cs typeface="微软雅黑"/>
              </a:rPr>
              <a:t>化</a:t>
            </a:r>
            <a:endParaRPr sz="1400">
              <a:latin typeface="微软雅黑"/>
              <a:cs typeface="微软雅黑"/>
            </a:endParaRPr>
          </a:p>
        </p:txBody>
      </p:sp>
      <p:grpSp>
        <p:nvGrpSpPr>
          <p:cNvPr id="3" name="object 3"/>
          <p:cNvGrpSpPr/>
          <p:nvPr/>
        </p:nvGrpSpPr>
        <p:grpSpPr>
          <a:xfrm>
            <a:off x="0" y="842772"/>
            <a:ext cx="12192000" cy="177165"/>
            <a:chOff x="0" y="842772"/>
            <a:chExt cx="12192000" cy="177165"/>
          </a:xfrm>
        </p:grpSpPr>
        <p:sp>
          <p:nvSpPr>
            <p:cNvPr id="4" name="object 4"/>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5" name="object 5"/>
            <p:cNvSpPr/>
            <p:nvPr/>
          </p:nvSpPr>
          <p:spPr>
            <a:xfrm>
              <a:off x="6047994" y="850773"/>
              <a:ext cx="283845" cy="86995"/>
            </a:xfrm>
            <a:custGeom>
              <a:avLst/>
              <a:gdLst/>
              <a:ahLst/>
              <a:cxnLst/>
              <a:rect l="l" t="t" r="r" b="b"/>
              <a:pathLst>
                <a:path w="283845" h="86994">
                  <a:moveTo>
                    <a:pt x="196934" y="58004"/>
                  </a:moveTo>
                  <a:lnTo>
                    <a:pt x="196850" y="86867"/>
                  </a:lnTo>
                  <a:lnTo>
                    <a:pt x="254931" y="58038"/>
                  </a:lnTo>
                  <a:lnTo>
                    <a:pt x="211454" y="58038"/>
                  </a:lnTo>
                  <a:lnTo>
                    <a:pt x="196934" y="58004"/>
                  </a:lnTo>
                  <a:close/>
                </a:path>
                <a:path w="283845" h="86994">
                  <a:moveTo>
                    <a:pt x="197019" y="29048"/>
                  </a:moveTo>
                  <a:lnTo>
                    <a:pt x="196934" y="58004"/>
                  </a:lnTo>
                  <a:lnTo>
                    <a:pt x="211454" y="58038"/>
                  </a:lnTo>
                  <a:lnTo>
                    <a:pt x="211454" y="29082"/>
                  </a:lnTo>
                  <a:lnTo>
                    <a:pt x="197019" y="29048"/>
                  </a:lnTo>
                  <a:close/>
                </a:path>
                <a:path w="283845" h="86994">
                  <a:moveTo>
                    <a:pt x="197103" y="0"/>
                  </a:moveTo>
                  <a:lnTo>
                    <a:pt x="197019" y="29048"/>
                  </a:lnTo>
                  <a:lnTo>
                    <a:pt x="211454" y="29082"/>
                  </a:lnTo>
                  <a:lnTo>
                    <a:pt x="211454" y="58038"/>
                  </a:lnTo>
                  <a:lnTo>
                    <a:pt x="254931" y="58038"/>
                  </a:lnTo>
                  <a:lnTo>
                    <a:pt x="283844" y="43687"/>
                  </a:lnTo>
                  <a:lnTo>
                    <a:pt x="197103" y="0"/>
                  </a:lnTo>
                  <a:close/>
                </a:path>
                <a:path w="283845" h="86994">
                  <a:moveTo>
                    <a:pt x="0" y="28575"/>
                  </a:moveTo>
                  <a:lnTo>
                    <a:pt x="0" y="57530"/>
                  </a:lnTo>
                  <a:lnTo>
                    <a:pt x="196934" y="58004"/>
                  </a:lnTo>
                  <a:lnTo>
                    <a:pt x="197019" y="29048"/>
                  </a:lnTo>
                  <a:lnTo>
                    <a:pt x="0" y="28575"/>
                  </a:lnTo>
                  <a:close/>
                </a:path>
              </a:pathLst>
            </a:custGeom>
            <a:solidFill>
              <a:srgbClr val="0E6EC5"/>
            </a:solidFill>
          </p:spPr>
          <p:txBody>
            <a:bodyPr wrap="square" lIns="0" tIns="0" rIns="0" bIns="0" rtlCol="0"/>
            <a:lstStyle/>
            <a:p/>
          </p:txBody>
        </p:sp>
        <p:sp>
          <p:nvSpPr>
            <p:cNvPr id="6" name="object 6"/>
            <p:cNvSpPr/>
            <p:nvPr/>
          </p:nvSpPr>
          <p:spPr>
            <a:xfrm>
              <a:off x="7741157" y="842772"/>
              <a:ext cx="256540" cy="86995"/>
            </a:xfrm>
            <a:custGeom>
              <a:avLst/>
              <a:gdLst/>
              <a:ahLst/>
              <a:cxnLst/>
              <a:rect l="l" t="t" r="r" b="b"/>
              <a:pathLst>
                <a:path w="256540" h="86994">
                  <a:moveTo>
                    <a:pt x="169672" y="0"/>
                  </a:moveTo>
                  <a:lnTo>
                    <a:pt x="169672" y="86867"/>
                  </a:lnTo>
                  <a:lnTo>
                    <a:pt x="227583" y="57912"/>
                  </a:lnTo>
                  <a:lnTo>
                    <a:pt x="184150" y="57912"/>
                  </a:lnTo>
                  <a:lnTo>
                    <a:pt x="184150" y="28955"/>
                  </a:lnTo>
                  <a:lnTo>
                    <a:pt x="227584" y="28955"/>
                  </a:lnTo>
                  <a:lnTo>
                    <a:pt x="169672" y="0"/>
                  </a:lnTo>
                  <a:close/>
                </a:path>
                <a:path w="256540" h="86994">
                  <a:moveTo>
                    <a:pt x="169672" y="28955"/>
                  </a:moveTo>
                  <a:lnTo>
                    <a:pt x="0" y="28955"/>
                  </a:lnTo>
                  <a:lnTo>
                    <a:pt x="0" y="57912"/>
                  </a:lnTo>
                  <a:lnTo>
                    <a:pt x="169672" y="57912"/>
                  </a:lnTo>
                  <a:lnTo>
                    <a:pt x="169672" y="28955"/>
                  </a:lnTo>
                  <a:close/>
                </a:path>
                <a:path w="256540" h="86994">
                  <a:moveTo>
                    <a:pt x="227584" y="28955"/>
                  </a:moveTo>
                  <a:lnTo>
                    <a:pt x="184150" y="28955"/>
                  </a:lnTo>
                  <a:lnTo>
                    <a:pt x="184150" y="57912"/>
                  </a:lnTo>
                  <a:lnTo>
                    <a:pt x="227583" y="57912"/>
                  </a:lnTo>
                  <a:lnTo>
                    <a:pt x="256540" y="43433"/>
                  </a:lnTo>
                  <a:lnTo>
                    <a:pt x="227584" y="28955"/>
                  </a:lnTo>
                  <a:close/>
                </a:path>
              </a:pathLst>
            </a:custGeom>
            <a:solidFill>
              <a:srgbClr val="C00000"/>
            </a:solidFill>
          </p:spPr>
          <p:txBody>
            <a:bodyPr wrap="square" lIns="0" tIns="0" rIns="0" bIns="0" rtlCol="0"/>
            <a:lstStyle/>
            <a:p/>
          </p:txBody>
        </p:sp>
      </p:grpSp>
      <p:sp>
        <p:nvSpPr>
          <p:cNvPr id="7" name="object 7"/>
          <p:cNvSpPr txBox="1">
            <a:spLocks noGrp="1"/>
          </p:cNvSpPr>
          <p:nvPr>
            <p:ph type="title"/>
          </p:nvPr>
        </p:nvSpPr>
        <p:spPr>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3.5</a:t>
            </a:r>
            <a:r>
              <a:rPr dirty="0" spc="-55">
                <a:latin typeface="Tahoma"/>
                <a:cs typeface="Tahoma"/>
              </a:rPr>
              <a:t> </a:t>
            </a:r>
            <a:r>
              <a:rPr dirty="0" spc="-10"/>
              <a:t>智能建模解决方案</a:t>
            </a:r>
          </a:p>
        </p:txBody>
      </p:sp>
      <p:sp>
        <p:nvSpPr>
          <p:cNvPr id="8" name="object 8"/>
          <p:cNvSpPr txBox="1"/>
          <p:nvPr/>
        </p:nvSpPr>
        <p:spPr>
          <a:xfrm>
            <a:off x="11609069" y="6576771"/>
            <a:ext cx="525780" cy="239395"/>
          </a:xfrm>
          <a:prstGeom prst="rect">
            <a:avLst/>
          </a:prstGeom>
        </p:spPr>
        <p:txBody>
          <a:bodyPr wrap="square" lIns="0" tIns="12700" rIns="0" bIns="0" rtlCol="0" vert="horz">
            <a:spAutoFit/>
          </a:bodyPr>
          <a:lstStyle/>
          <a:p>
            <a:pPr marL="12700">
              <a:lnSpc>
                <a:spcPct val="100000"/>
              </a:lnSpc>
              <a:spcBef>
                <a:spcPts val="100"/>
              </a:spcBef>
            </a:pPr>
            <a:r>
              <a:rPr dirty="0" sz="1400" spc="5" b="1">
                <a:solidFill>
                  <a:srgbClr val="FFFFFF"/>
                </a:solidFill>
                <a:latin typeface="Times New Roman"/>
                <a:cs typeface="Times New Roman"/>
              </a:rPr>
              <a:t>90/120</a:t>
            </a:r>
            <a:endParaRPr sz="1400">
              <a:latin typeface="Times New Roman"/>
              <a:cs typeface="Times New Roman"/>
            </a:endParaRPr>
          </a:p>
        </p:txBody>
      </p:sp>
      <p:grpSp>
        <p:nvGrpSpPr>
          <p:cNvPr id="9" name="object 9"/>
          <p:cNvGrpSpPr/>
          <p:nvPr/>
        </p:nvGrpSpPr>
        <p:grpSpPr>
          <a:xfrm>
            <a:off x="2468879" y="1071372"/>
            <a:ext cx="7566659" cy="5786755"/>
            <a:chOff x="2468879" y="1071372"/>
            <a:chExt cx="7566659" cy="5786755"/>
          </a:xfrm>
        </p:grpSpPr>
        <p:sp>
          <p:nvSpPr>
            <p:cNvPr id="10" name="object 10"/>
            <p:cNvSpPr/>
            <p:nvPr/>
          </p:nvSpPr>
          <p:spPr>
            <a:xfrm>
              <a:off x="2468880" y="1071371"/>
              <a:ext cx="7566659" cy="5786755"/>
            </a:xfrm>
            <a:custGeom>
              <a:avLst/>
              <a:gdLst/>
              <a:ahLst/>
              <a:cxnLst/>
              <a:rect l="l" t="t" r="r" b="b"/>
              <a:pathLst>
                <a:path w="7566659" h="5786755">
                  <a:moveTo>
                    <a:pt x="7566660" y="12192"/>
                  </a:moveTo>
                  <a:lnTo>
                    <a:pt x="4066032" y="12192"/>
                  </a:lnTo>
                  <a:lnTo>
                    <a:pt x="4066032" y="0"/>
                  </a:lnTo>
                  <a:lnTo>
                    <a:pt x="0" y="0"/>
                  </a:lnTo>
                  <a:lnTo>
                    <a:pt x="0" y="5786628"/>
                  </a:lnTo>
                  <a:lnTo>
                    <a:pt x="4003548" y="5786628"/>
                  </a:lnTo>
                  <a:lnTo>
                    <a:pt x="4066032" y="5786628"/>
                  </a:lnTo>
                  <a:lnTo>
                    <a:pt x="7566660" y="5786628"/>
                  </a:lnTo>
                  <a:lnTo>
                    <a:pt x="7566660" y="12192"/>
                  </a:lnTo>
                  <a:close/>
                </a:path>
              </a:pathLst>
            </a:custGeom>
            <a:solidFill>
              <a:srgbClr val="C9FAEC"/>
            </a:solidFill>
          </p:spPr>
          <p:txBody>
            <a:bodyPr wrap="square" lIns="0" tIns="0" rIns="0" bIns="0" rtlCol="0"/>
            <a:lstStyle/>
            <a:p/>
          </p:txBody>
        </p:sp>
        <p:sp>
          <p:nvSpPr>
            <p:cNvPr id="11" name="object 11"/>
            <p:cNvSpPr/>
            <p:nvPr/>
          </p:nvSpPr>
          <p:spPr>
            <a:xfrm>
              <a:off x="4722113" y="5250942"/>
              <a:ext cx="1530350" cy="797560"/>
            </a:xfrm>
            <a:custGeom>
              <a:avLst/>
              <a:gdLst/>
              <a:ahLst/>
              <a:cxnLst/>
              <a:rect l="l" t="t" r="r" b="b"/>
              <a:pathLst>
                <a:path w="1530350" h="797560">
                  <a:moveTo>
                    <a:pt x="0" y="132842"/>
                  </a:moveTo>
                  <a:lnTo>
                    <a:pt x="6768" y="90838"/>
                  </a:lnTo>
                  <a:lnTo>
                    <a:pt x="25619" y="54370"/>
                  </a:lnTo>
                  <a:lnTo>
                    <a:pt x="54370" y="25619"/>
                  </a:lnTo>
                  <a:lnTo>
                    <a:pt x="90838" y="6768"/>
                  </a:lnTo>
                  <a:lnTo>
                    <a:pt x="132841" y="0"/>
                  </a:lnTo>
                  <a:lnTo>
                    <a:pt x="1397253" y="0"/>
                  </a:lnTo>
                  <a:lnTo>
                    <a:pt x="1439257" y="6768"/>
                  </a:lnTo>
                  <a:lnTo>
                    <a:pt x="1475725" y="25619"/>
                  </a:lnTo>
                  <a:lnTo>
                    <a:pt x="1504476" y="54370"/>
                  </a:lnTo>
                  <a:lnTo>
                    <a:pt x="1523327" y="90838"/>
                  </a:lnTo>
                  <a:lnTo>
                    <a:pt x="1530096" y="132842"/>
                  </a:lnTo>
                  <a:lnTo>
                    <a:pt x="1530096" y="664210"/>
                  </a:lnTo>
                  <a:lnTo>
                    <a:pt x="1523327" y="706198"/>
                  </a:lnTo>
                  <a:lnTo>
                    <a:pt x="1504476" y="742665"/>
                  </a:lnTo>
                  <a:lnTo>
                    <a:pt x="1475725" y="771421"/>
                  </a:lnTo>
                  <a:lnTo>
                    <a:pt x="1439257" y="790279"/>
                  </a:lnTo>
                  <a:lnTo>
                    <a:pt x="1397253" y="797052"/>
                  </a:lnTo>
                  <a:lnTo>
                    <a:pt x="132841" y="797052"/>
                  </a:lnTo>
                  <a:lnTo>
                    <a:pt x="90838" y="790279"/>
                  </a:lnTo>
                  <a:lnTo>
                    <a:pt x="54370" y="771421"/>
                  </a:lnTo>
                  <a:lnTo>
                    <a:pt x="25619" y="742665"/>
                  </a:lnTo>
                  <a:lnTo>
                    <a:pt x="6768" y="706198"/>
                  </a:lnTo>
                  <a:lnTo>
                    <a:pt x="0" y="664210"/>
                  </a:lnTo>
                  <a:lnTo>
                    <a:pt x="0" y="132842"/>
                  </a:lnTo>
                  <a:close/>
                </a:path>
              </a:pathLst>
            </a:custGeom>
            <a:ln w="28956">
              <a:solidFill>
                <a:srgbClr val="000000"/>
              </a:solidFill>
            </a:ln>
          </p:spPr>
          <p:txBody>
            <a:bodyPr wrap="square" lIns="0" tIns="0" rIns="0" bIns="0" rtlCol="0"/>
            <a:lstStyle/>
            <a:p/>
          </p:txBody>
        </p:sp>
      </p:grpSp>
      <p:sp>
        <p:nvSpPr>
          <p:cNvPr id="12" name="object 12"/>
          <p:cNvSpPr txBox="1"/>
          <p:nvPr/>
        </p:nvSpPr>
        <p:spPr>
          <a:xfrm>
            <a:off x="4807077" y="5356047"/>
            <a:ext cx="1397000" cy="574040"/>
          </a:xfrm>
          <a:prstGeom prst="rect">
            <a:avLst/>
          </a:prstGeom>
        </p:spPr>
        <p:txBody>
          <a:bodyPr wrap="square" lIns="0" tIns="12700" rIns="0" bIns="0" rtlCol="0" vert="horz">
            <a:spAutoFit/>
          </a:bodyPr>
          <a:lstStyle/>
          <a:p>
            <a:pPr marL="12700" marR="5080">
              <a:lnSpc>
                <a:spcPct val="100000"/>
              </a:lnSpc>
              <a:spcBef>
                <a:spcPts val="100"/>
              </a:spcBef>
            </a:pPr>
            <a:r>
              <a:rPr dirty="0" sz="1800">
                <a:latin typeface="微软雅黑"/>
                <a:cs typeface="微软雅黑"/>
              </a:rPr>
              <a:t>与神经网络耦 合的降维模型</a:t>
            </a:r>
            <a:endParaRPr sz="1800">
              <a:latin typeface="微软雅黑"/>
              <a:cs typeface="微软雅黑"/>
            </a:endParaRPr>
          </a:p>
        </p:txBody>
      </p:sp>
      <p:sp>
        <p:nvSpPr>
          <p:cNvPr id="13" name="object 13"/>
          <p:cNvSpPr/>
          <p:nvPr/>
        </p:nvSpPr>
        <p:spPr>
          <a:xfrm>
            <a:off x="4315205" y="1885950"/>
            <a:ext cx="1988820" cy="2341245"/>
          </a:xfrm>
          <a:custGeom>
            <a:avLst/>
            <a:gdLst/>
            <a:ahLst/>
            <a:cxnLst/>
            <a:rect l="l" t="t" r="r" b="b"/>
            <a:pathLst>
              <a:path w="1988820" h="2341245">
                <a:moveTo>
                  <a:pt x="0" y="1522984"/>
                </a:moveTo>
                <a:lnTo>
                  <a:pt x="5846" y="1479514"/>
                </a:lnTo>
                <a:lnTo>
                  <a:pt x="22342" y="1440443"/>
                </a:lnTo>
                <a:lnTo>
                  <a:pt x="47926" y="1407334"/>
                </a:lnTo>
                <a:lnTo>
                  <a:pt x="81035" y="1381750"/>
                </a:lnTo>
                <a:lnTo>
                  <a:pt x="120106" y="1365254"/>
                </a:lnTo>
                <a:lnTo>
                  <a:pt x="163576" y="1359408"/>
                </a:lnTo>
                <a:lnTo>
                  <a:pt x="1825244" y="1359408"/>
                </a:lnTo>
                <a:lnTo>
                  <a:pt x="1868713" y="1365254"/>
                </a:lnTo>
                <a:lnTo>
                  <a:pt x="1907784" y="1381750"/>
                </a:lnTo>
                <a:lnTo>
                  <a:pt x="1940893" y="1407334"/>
                </a:lnTo>
                <a:lnTo>
                  <a:pt x="1966477" y="1440443"/>
                </a:lnTo>
                <a:lnTo>
                  <a:pt x="1982973" y="1479514"/>
                </a:lnTo>
                <a:lnTo>
                  <a:pt x="1988820" y="1522984"/>
                </a:lnTo>
                <a:lnTo>
                  <a:pt x="1988820" y="2177288"/>
                </a:lnTo>
                <a:lnTo>
                  <a:pt x="1982973" y="2220757"/>
                </a:lnTo>
                <a:lnTo>
                  <a:pt x="1966477" y="2259828"/>
                </a:lnTo>
                <a:lnTo>
                  <a:pt x="1940893" y="2292937"/>
                </a:lnTo>
                <a:lnTo>
                  <a:pt x="1907784" y="2318521"/>
                </a:lnTo>
                <a:lnTo>
                  <a:pt x="1868713" y="2335017"/>
                </a:lnTo>
                <a:lnTo>
                  <a:pt x="1825244" y="2340864"/>
                </a:lnTo>
                <a:lnTo>
                  <a:pt x="163576" y="2340864"/>
                </a:lnTo>
                <a:lnTo>
                  <a:pt x="120106" y="2335017"/>
                </a:lnTo>
                <a:lnTo>
                  <a:pt x="81035" y="2318521"/>
                </a:lnTo>
                <a:lnTo>
                  <a:pt x="47926" y="2292937"/>
                </a:lnTo>
                <a:lnTo>
                  <a:pt x="22342" y="2259828"/>
                </a:lnTo>
                <a:lnTo>
                  <a:pt x="5846" y="2220757"/>
                </a:lnTo>
                <a:lnTo>
                  <a:pt x="0" y="2177288"/>
                </a:lnTo>
                <a:lnTo>
                  <a:pt x="0" y="1522984"/>
                </a:lnTo>
                <a:close/>
              </a:path>
              <a:path w="1988820" h="2341245">
                <a:moveTo>
                  <a:pt x="27432" y="163575"/>
                </a:moveTo>
                <a:lnTo>
                  <a:pt x="33278" y="120106"/>
                </a:lnTo>
                <a:lnTo>
                  <a:pt x="49774" y="81035"/>
                </a:lnTo>
                <a:lnTo>
                  <a:pt x="75358" y="47926"/>
                </a:lnTo>
                <a:lnTo>
                  <a:pt x="108467" y="22342"/>
                </a:lnTo>
                <a:lnTo>
                  <a:pt x="147538" y="5846"/>
                </a:lnTo>
                <a:lnTo>
                  <a:pt x="191008" y="0"/>
                </a:lnTo>
                <a:lnTo>
                  <a:pt x="1785620" y="0"/>
                </a:lnTo>
                <a:lnTo>
                  <a:pt x="1829089" y="5846"/>
                </a:lnTo>
                <a:lnTo>
                  <a:pt x="1868160" y="22342"/>
                </a:lnTo>
                <a:lnTo>
                  <a:pt x="1901269" y="47926"/>
                </a:lnTo>
                <a:lnTo>
                  <a:pt x="1926853" y="81035"/>
                </a:lnTo>
                <a:lnTo>
                  <a:pt x="1943349" y="120106"/>
                </a:lnTo>
                <a:lnTo>
                  <a:pt x="1949196" y="163575"/>
                </a:lnTo>
                <a:lnTo>
                  <a:pt x="1949196" y="817879"/>
                </a:lnTo>
                <a:lnTo>
                  <a:pt x="1943349" y="861349"/>
                </a:lnTo>
                <a:lnTo>
                  <a:pt x="1926853" y="900420"/>
                </a:lnTo>
                <a:lnTo>
                  <a:pt x="1901269" y="933529"/>
                </a:lnTo>
                <a:lnTo>
                  <a:pt x="1868160" y="959113"/>
                </a:lnTo>
                <a:lnTo>
                  <a:pt x="1829089" y="975609"/>
                </a:lnTo>
                <a:lnTo>
                  <a:pt x="1785620" y="981455"/>
                </a:lnTo>
                <a:lnTo>
                  <a:pt x="191008" y="981455"/>
                </a:lnTo>
                <a:lnTo>
                  <a:pt x="147538" y="975609"/>
                </a:lnTo>
                <a:lnTo>
                  <a:pt x="108467" y="959113"/>
                </a:lnTo>
                <a:lnTo>
                  <a:pt x="75358" y="933529"/>
                </a:lnTo>
                <a:lnTo>
                  <a:pt x="49774" y="900420"/>
                </a:lnTo>
                <a:lnTo>
                  <a:pt x="33278" y="861349"/>
                </a:lnTo>
                <a:lnTo>
                  <a:pt x="27432" y="817879"/>
                </a:lnTo>
                <a:lnTo>
                  <a:pt x="27432" y="163575"/>
                </a:lnTo>
                <a:close/>
              </a:path>
            </a:pathLst>
          </a:custGeom>
          <a:ln w="28956">
            <a:solidFill>
              <a:srgbClr val="000000"/>
            </a:solidFill>
          </a:ln>
        </p:spPr>
        <p:txBody>
          <a:bodyPr wrap="square" lIns="0" tIns="0" rIns="0" bIns="0" rtlCol="0"/>
          <a:lstStyle/>
          <a:p/>
        </p:txBody>
      </p:sp>
      <p:sp>
        <p:nvSpPr>
          <p:cNvPr id="14" name="object 14"/>
          <p:cNvSpPr txBox="1"/>
          <p:nvPr/>
        </p:nvSpPr>
        <p:spPr>
          <a:xfrm>
            <a:off x="4245102" y="1837182"/>
            <a:ext cx="2131060" cy="2456815"/>
          </a:xfrm>
          <a:prstGeom prst="rect">
            <a:avLst/>
          </a:prstGeom>
          <a:ln w="38100">
            <a:solidFill>
              <a:srgbClr val="CEB0E2"/>
            </a:solidFill>
          </a:ln>
        </p:spPr>
        <p:txBody>
          <a:bodyPr wrap="square" lIns="0" tIns="142875" rIns="0" bIns="0" rtlCol="0" vert="horz">
            <a:spAutoFit/>
          </a:bodyPr>
          <a:lstStyle/>
          <a:p>
            <a:pPr algn="ctr" marL="264160" marR="257810">
              <a:lnSpc>
                <a:spcPct val="100000"/>
              </a:lnSpc>
              <a:spcBef>
                <a:spcPts val="1125"/>
              </a:spcBef>
            </a:pPr>
            <a:r>
              <a:rPr dirty="0" sz="1800">
                <a:latin typeface="微软雅黑"/>
                <a:cs typeface="微软雅黑"/>
              </a:rPr>
              <a:t>基于循环神经网 络状态参数的动 态修正模型</a:t>
            </a:r>
            <a:endParaRPr sz="1800">
              <a:latin typeface="微软雅黑"/>
              <a:cs typeface="微软雅黑"/>
            </a:endParaRPr>
          </a:p>
          <a:p>
            <a:pPr>
              <a:lnSpc>
                <a:spcPct val="100000"/>
              </a:lnSpc>
              <a:spcBef>
                <a:spcPts val="85"/>
              </a:spcBef>
            </a:pPr>
            <a:endParaRPr sz="2250">
              <a:latin typeface="微软雅黑"/>
              <a:cs typeface="微软雅黑"/>
            </a:endParaRPr>
          </a:p>
          <a:p>
            <a:pPr algn="ctr" marL="113664" marR="180975">
              <a:lnSpc>
                <a:spcPct val="100000"/>
              </a:lnSpc>
            </a:pPr>
            <a:r>
              <a:rPr dirty="0" sz="1800">
                <a:latin typeface="微软雅黑"/>
                <a:cs typeface="微软雅黑"/>
              </a:rPr>
              <a:t>基于全连接神经网 络状态参数的基态 </a:t>
            </a:r>
            <a:r>
              <a:rPr dirty="0" sz="1800" spc="-5">
                <a:latin typeface="微软雅黑"/>
                <a:cs typeface="微软雅黑"/>
              </a:rPr>
              <a:t>预测模型</a:t>
            </a:r>
            <a:endParaRPr sz="1800">
              <a:latin typeface="微软雅黑"/>
              <a:cs typeface="微软雅黑"/>
            </a:endParaRPr>
          </a:p>
        </p:txBody>
      </p:sp>
      <p:sp>
        <p:nvSpPr>
          <p:cNvPr id="15" name="object 15"/>
          <p:cNvSpPr/>
          <p:nvPr/>
        </p:nvSpPr>
        <p:spPr>
          <a:xfrm>
            <a:off x="3033522" y="3036570"/>
            <a:ext cx="632460" cy="2056130"/>
          </a:xfrm>
          <a:custGeom>
            <a:avLst/>
            <a:gdLst/>
            <a:ahLst/>
            <a:cxnLst/>
            <a:rect l="l" t="t" r="r" b="b"/>
            <a:pathLst>
              <a:path w="632460" h="2056129">
                <a:moveTo>
                  <a:pt x="0" y="105409"/>
                </a:moveTo>
                <a:lnTo>
                  <a:pt x="8290" y="64400"/>
                </a:lnTo>
                <a:lnTo>
                  <a:pt x="30892" y="30892"/>
                </a:lnTo>
                <a:lnTo>
                  <a:pt x="64400" y="8290"/>
                </a:lnTo>
                <a:lnTo>
                  <a:pt x="105409" y="0"/>
                </a:lnTo>
                <a:lnTo>
                  <a:pt x="527050" y="0"/>
                </a:lnTo>
                <a:lnTo>
                  <a:pt x="568059" y="8290"/>
                </a:lnTo>
                <a:lnTo>
                  <a:pt x="601567" y="30892"/>
                </a:lnTo>
                <a:lnTo>
                  <a:pt x="624169" y="64400"/>
                </a:lnTo>
                <a:lnTo>
                  <a:pt x="632460" y="105409"/>
                </a:lnTo>
                <a:lnTo>
                  <a:pt x="632460" y="1950465"/>
                </a:lnTo>
                <a:lnTo>
                  <a:pt x="624169" y="1991475"/>
                </a:lnTo>
                <a:lnTo>
                  <a:pt x="601567" y="2024983"/>
                </a:lnTo>
                <a:lnTo>
                  <a:pt x="568059" y="2047585"/>
                </a:lnTo>
                <a:lnTo>
                  <a:pt x="527050" y="2055875"/>
                </a:lnTo>
                <a:lnTo>
                  <a:pt x="105409" y="2055875"/>
                </a:lnTo>
                <a:lnTo>
                  <a:pt x="64400" y="2047585"/>
                </a:lnTo>
                <a:lnTo>
                  <a:pt x="30892" y="2024983"/>
                </a:lnTo>
                <a:lnTo>
                  <a:pt x="8290" y="1991475"/>
                </a:lnTo>
                <a:lnTo>
                  <a:pt x="0" y="1950465"/>
                </a:lnTo>
                <a:lnTo>
                  <a:pt x="0" y="105409"/>
                </a:lnTo>
                <a:close/>
              </a:path>
            </a:pathLst>
          </a:custGeom>
          <a:ln w="28956">
            <a:solidFill>
              <a:srgbClr val="000000"/>
            </a:solidFill>
          </a:ln>
        </p:spPr>
        <p:txBody>
          <a:bodyPr wrap="square" lIns="0" tIns="0" rIns="0" bIns="0" rtlCol="0"/>
          <a:lstStyle/>
          <a:p/>
        </p:txBody>
      </p:sp>
      <p:sp>
        <p:nvSpPr>
          <p:cNvPr id="16" name="object 16"/>
          <p:cNvSpPr txBox="1"/>
          <p:nvPr/>
        </p:nvSpPr>
        <p:spPr>
          <a:xfrm>
            <a:off x="3094101" y="3176778"/>
            <a:ext cx="482600" cy="1671955"/>
          </a:xfrm>
          <a:prstGeom prst="rect">
            <a:avLst/>
          </a:prstGeom>
        </p:spPr>
        <p:txBody>
          <a:bodyPr wrap="square" lIns="0" tIns="12700" rIns="0" bIns="0" rtlCol="0" vert="horz">
            <a:spAutoFit/>
          </a:bodyPr>
          <a:lstStyle/>
          <a:p>
            <a:pPr algn="just" marL="12700" marR="5080">
              <a:lnSpc>
                <a:spcPct val="100000"/>
              </a:lnSpc>
              <a:spcBef>
                <a:spcPts val="100"/>
              </a:spcBef>
            </a:pPr>
            <a:r>
              <a:rPr dirty="0" sz="1800">
                <a:latin typeface="微软雅黑"/>
                <a:cs typeface="微软雅黑"/>
              </a:rPr>
              <a:t>多相 反应 </a:t>
            </a:r>
            <a:r>
              <a:rPr dirty="0" sz="1800" spc="-5">
                <a:latin typeface="微软雅黑"/>
                <a:cs typeface="微软雅黑"/>
              </a:rPr>
              <a:t>流高 </a:t>
            </a:r>
            <a:r>
              <a:rPr dirty="0" sz="1800">
                <a:latin typeface="微软雅黑"/>
                <a:cs typeface="微软雅黑"/>
              </a:rPr>
              <a:t>保真 动态 模拟</a:t>
            </a:r>
            <a:endParaRPr sz="1800">
              <a:latin typeface="微软雅黑"/>
              <a:cs typeface="微软雅黑"/>
            </a:endParaRPr>
          </a:p>
        </p:txBody>
      </p:sp>
      <p:grpSp>
        <p:nvGrpSpPr>
          <p:cNvPr id="17" name="object 17"/>
          <p:cNvGrpSpPr/>
          <p:nvPr/>
        </p:nvGrpSpPr>
        <p:grpSpPr>
          <a:xfrm>
            <a:off x="3663569" y="3116579"/>
            <a:ext cx="6105525" cy="2604770"/>
            <a:chOff x="3663569" y="3116579"/>
            <a:chExt cx="6105525" cy="2604770"/>
          </a:xfrm>
        </p:grpSpPr>
        <p:sp>
          <p:nvSpPr>
            <p:cNvPr id="18" name="object 18"/>
            <p:cNvSpPr/>
            <p:nvPr/>
          </p:nvSpPr>
          <p:spPr>
            <a:xfrm>
              <a:off x="3987546" y="5634227"/>
              <a:ext cx="694690" cy="86995"/>
            </a:xfrm>
            <a:custGeom>
              <a:avLst/>
              <a:gdLst/>
              <a:ahLst/>
              <a:cxnLst/>
              <a:rect l="l" t="t" r="r" b="b"/>
              <a:pathLst>
                <a:path w="694689" h="86995">
                  <a:moveTo>
                    <a:pt x="607821" y="0"/>
                  </a:moveTo>
                  <a:lnTo>
                    <a:pt x="607821" y="86868"/>
                  </a:lnTo>
                  <a:lnTo>
                    <a:pt x="665733" y="57912"/>
                  </a:lnTo>
                  <a:lnTo>
                    <a:pt x="622300" y="57912"/>
                  </a:lnTo>
                  <a:lnTo>
                    <a:pt x="622300" y="28956"/>
                  </a:lnTo>
                  <a:lnTo>
                    <a:pt x="665733" y="28956"/>
                  </a:lnTo>
                  <a:lnTo>
                    <a:pt x="607821" y="0"/>
                  </a:lnTo>
                  <a:close/>
                </a:path>
                <a:path w="694689" h="86995">
                  <a:moveTo>
                    <a:pt x="607821" y="28956"/>
                  </a:moveTo>
                  <a:lnTo>
                    <a:pt x="0" y="28956"/>
                  </a:lnTo>
                  <a:lnTo>
                    <a:pt x="0" y="57912"/>
                  </a:lnTo>
                  <a:lnTo>
                    <a:pt x="607821" y="57912"/>
                  </a:lnTo>
                  <a:lnTo>
                    <a:pt x="607821" y="28956"/>
                  </a:lnTo>
                  <a:close/>
                </a:path>
                <a:path w="694689" h="86995">
                  <a:moveTo>
                    <a:pt x="665733" y="28956"/>
                  </a:moveTo>
                  <a:lnTo>
                    <a:pt x="622300" y="28956"/>
                  </a:lnTo>
                  <a:lnTo>
                    <a:pt x="622300" y="57912"/>
                  </a:lnTo>
                  <a:lnTo>
                    <a:pt x="665733" y="57912"/>
                  </a:lnTo>
                  <a:lnTo>
                    <a:pt x="694689" y="43434"/>
                  </a:lnTo>
                  <a:lnTo>
                    <a:pt x="665733" y="28956"/>
                  </a:lnTo>
                  <a:close/>
                </a:path>
              </a:pathLst>
            </a:custGeom>
            <a:solidFill>
              <a:srgbClr val="0E6EC5"/>
            </a:solidFill>
          </p:spPr>
          <p:txBody>
            <a:bodyPr wrap="square" lIns="0" tIns="0" rIns="0" bIns="0" rtlCol="0"/>
            <a:lstStyle/>
            <a:p/>
          </p:txBody>
        </p:sp>
        <p:sp>
          <p:nvSpPr>
            <p:cNvPr id="19" name="object 19"/>
            <p:cNvSpPr/>
            <p:nvPr/>
          </p:nvSpPr>
          <p:spPr>
            <a:xfrm>
              <a:off x="3987546" y="3160013"/>
              <a:ext cx="0" cy="2540635"/>
            </a:xfrm>
            <a:custGeom>
              <a:avLst/>
              <a:gdLst/>
              <a:ahLst/>
              <a:cxnLst/>
              <a:rect l="l" t="t" r="r" b="b"/>
              <a:pathLst>
                <a:path w="0" h="2540635">
                  <a:moveTo>
                    <a:pt x="0" y="0"/>
                  </a:moveTo>
                  <a:lnTo>
                    <a:pt x="0" y="2540635"/>
                  </a:lnTo>
                </a:path>
              </a:pathLst>
            </a:custGeom>
            <a:ln w="28956">
              <a:solidFill>
                <a:srgbClr val="0E6EC5"/>
              </a:solidFill>
            </a:ln>
          </p:spPr>
          <p:txBody>
            <a:bodyPr wrap="square" lIns="0" tIns="0" rIns="0" bIns="0" rtlCol="0"/>
            <a:lstStyle/>
            <a:p/>
          </p:txBody>
        </p:sp>
        <p:sp>
          <p:nvSpPr>
            <p:cNvPr id="20" name="object 20"/>
            <p:cNvSpPr/>
            <p:nvPr/>
          </p:nvSpPr>
          <p:spPr>
            <a:xfrm>
              <a:off x="3987546" y="3116579"/>
              <a:ext cx="256540" cy="86995"/>
            </a:xfrm>
            <a:custGeom>
              <a:avLst/>
              <a:gdLst/>
              <a:ahLst/>
              <a:cxnLst/>
              <a:rect l="l" t="t" r="r" b="b"/>
              <a:pathLst>
                <a:path w="256539" h="86994">
                  <a:moveTo>
                    <a:pt x="169671" y="0"/>
                  </a:moveTo>
                  <a:lnTo>
                    <a:pt x="169671" y="86868"/>
                  </a:lnTo>
                  <a:lnTo>
                    <a:pt x="227584" y="57912"/>
                  </a:lnTo>
                  <a:lnTo>
                    <a:pt x="184150" y="57912"/>
                  </a:lnTo>
                  <a:lnTo>
                    <a:pt x="184150" y="28956"/>
                  </a:lnTo>
                  <a:lnTo>
                    <a:pt x="227584" y="28956"/>
                  </a:lnTo>
                  <a:lnTo>
                    <a:pt x="169671" y="0"/>
                  </a:lnTo>
                  <a:close/>
                </a:path>
                <a:path w="256539" h="86994">
                  <a:moveTo>
                    <a:pt x="169671" y="28956"/>
                  </a:moveTo>
                  <a:lnTo>
                    <a:pt x="0" y="28956"/>
                  </a:lnTo>
                  <a:lnTo>
                    <a:pt x="0" y="57912"/>
                  </a:lnTo>
                  <a:lnTo>
                    <a:pt x="169671" y="57912"/>
                  </a:lnTo>
                  <a:lnTo>
                    <a:pt x="169671" y="28956"/>
                  </a:lnTo>
                  <a:close/>
                </a:path>
                <a:path w="256539" h="86994">
                  <a:moveTo>
                    <a:pt x="227584" y="28956"/>
                  </a:moveTo>
                  <a:lnTo>
                    <a:pt x="184150" y="28956"/>
                  </a:lnTo>
                  <a:lnTo>
                    <a:pt x="184150" y="57912"/>
                  </a:lnTo>
                  <a:lnTo>
                    <a:pt x="227584" y="57912"/>
                  </a:lnTo>
                  <a:lnTo>
                    <a:pt x="256539" y="43434"/>
                  </a:lnTo>
                  <a:lnTo>
                    <a:pt x="227584" y="28956"/>
                  </a:lnTo>
                  <a:close/>
                </a:path>
              </a:pathLst>
            </a:custGeom>
            <a:solidFill>
              <a:srgbClr val="0E6EC5"/>
            </a:solidFill>
          </p:spPr>
          <p:txBody>
            <a:bodyPr wrap="square" lIns="0" tIns="0" rIns="0" bIns="0" rtlCol="0"/>
            <a:lstStyle/>
            <a:p/>
          </p:txBody>
        </p:sp>
        <p:sp>
          <p:nvSpPr>
            <p:cNvPr id="21" name="object 21"/>
            <p:cNvSpPr/>
            <p:nvPr/>
          </p:nvSpPr>
          <p:spPr>
            <a:xfrm>
              <a:off x="3678174" y="4123181"/>
              <a:ext cx="309880" cy="2540"/>
            </a:xfrm>
            <a:custGeom>
              <a:avLst/>
              <a:gdLst/>
              <a:ahLst/>
              <a:cxnLst/>
              <a:rect l="l" t="t" r="r" b="b"/>
              <a:pathLst>
                <a:path w="309879" h="2539">
                  <a:moveTo>
                    <a:pt x="0" y="2540"/>
                  </a:moveTo>
                  <a:lnTo>
                    <a:pt x="309879" y="0"/>
                  </a:lnTo>
                </a:path>
              </a:pathLst>
            </a:custGeom>
            <a:ln w="28956">
              <a:solidFill>
                <a:srgbClr val="0E6EC5"/>
              </a:solidFill>
            </a:ln>
          </p:spPr>
          <p:txBody>
            <a:bodyPr wrap="square" lIns="0" tIns="0" rIns="0" bIns="0" rtlCol="0"/>
            <a:lstStyle/>
            <a:p/>
          </p:txBody>
        </p:sp>
        <p:sp>
          <p:nvSpPr>
            <p:cNvPr id="22" name="object 22"/>
            <p:cNvSpPr/>
            <p:nvPr/>
          </p:nvSpPr>
          <p:spPr>
            <a:xfrm>
              <a:off x="5258561" y="4284598"/>
              <a:ext cx="86995" cy="958850"/>
            </a:xfrm>
            <a:custGeom>
              <a:avLst/>
              <a:gdLst/>
              <a:ahLst/>
              <a:cxnLst/>
              <a:rect l="l" t="t" r="r" b="b"/>
              <a:pathLst>
                <a:path w="86995" h="958850">
                  <a:moveTo>
                    <a:pt x="0" y="871093"/>
                  </a:moveTo>
                  <a:lnTo>
                    <a:pt x="42672" y="958341"/>
                  </a:lnTo>
                  <a:lnTo>
                    <a:pt x="79599" y="886078"/>
                  </a:lnTo>
                  <a:lnTo>
                    <a:pt x="57785" y="886078"/>
                  </a:lnTo>
                  <a:lnTo>
                    <a:pt x="28828" y="885825"/>
                  </a:lnTo>
                  <a:lnTo>
                    <a:pt x="28953" y="871346"/>
                  </a:lnTo>
                  <a:lnTo>
                    <a:pt x="0" y="871093"/>
                  </a:lnTo>
                  <a:close/>
                </a:path>
                <a:path w="86995" h="958850">
                  <a:moveTo>
                    <a:pt x="28953" y="871346"/>
                  </a:moveTo>
                  <a:lnTo>
                    <a:pt x="28828" y="885825"/>
                  </a:lnTo>
                  <a:lnTo>
                    <a:pt x="57785" y="886078"/>
                  </a:lnTo>
                  <a:lnTo>
                    <a:pt x="57909" y="871600"/>
                  </a:lnTo>
                  <a:lnTo>
                    <a:pt x="28953" y="871346"/>
                  </a:lnTo>
                  <a:close/>
                </a:path>
                <a:path w="86995" h="958850">
                  <a:moveTo>
                    <a:pt x="57909" y="871600"/>
                  </a:moveTo>
                  <a:lnTo>
                    <a:pt x="57785" y="886078"/>
                  </a:lnTo>
                  <a:lnTo>
                    <a:pt x="79599" y="886078"/>
                  </a:lnTo>
                  <a:lnTo>
                    <a:pt x="86867" y="871855"/>
                  </a:lnTo>
                  <a:lnTo>
                    <a:pt x="57909" y="871600"/>
                  </a:lnTo>
                  <a:close/>
                </a:path>
                <a:path w="86995" h="958850">
                  <a:moveTo>
                    <a:pt x="36449" y="0"/>
                  </a:moveTo>
                  <a:lnTo>
                    <a:pt x="28953" y="871346"/>
                  </a:lnTo>
                  <a:lnTo>
                    <a:pt x="57909" y="871600"/>
                  </a:lnTo>
                  <a:lnTo>
                    <a:pt x="65404" y="253"/>
                  </a:lnTo>
                  <a:lnTo>
                    <a:pt x="36449" y="0"/>
                  </a:lnTo>
                  <a:close/>
                </a:path>
              </a:pathLst>
            </a:custGeom>
            <a:solidFill>
              <a:srgbClr val="0E6EC5"/>
            </a:solidFill>
          </p:spPr>
          <p:txBody>
            <a:bodyPr wrap="square" lIns="0" tIns="0" rIns="0" bIns="0" rtlCol="0"/>
            <a:lstStyle/>
            <a:p/>
          </p:txBody>
        </p:sp>
        <p:sp>
          <p:nvSpPr>
            <p:cNvPr id="23" name="object 23"/>
            <p:cNvSpPr/>
            <p:nvPr/>
          </p:nvSpPr>
          <p:spPr>
            <a:xfrm>
              <a:off x="9152382" y="3495293"/>
              <a:ext cx="601980" cy="1344295"/>
            </a:xfrm>
            <a:custGeom>
              <a:avLst/>
              <a:gdLst/>
              <a:ahLst/>
              <a:cxnLst/>
              <a:rect l="l" t="t" r="r" b="b"/>
              <a:pathLst>
                <a:path w="601979" h="1344295">
                  <a:moveTo>
                    <a:pt x="0" y="100329"/>
                  </a:moveTo>
                  <a:lnTo>
                    <a:pt x="7889" y="61293"/>
                  </a:lnTo>
                  <a:lnTo>
                    <a:pt x="29400" y="29400"/>
                  </a:lnTo>
                  <a:lnTo>
                    <a:pt x="61293" y="7889"/>
                  </a:lnTo>
                  <a:lnTo>
                    <a:pt x="100329" y="0"/>
                  </a:lnTo>
                  <a:lnTo>
                    <a:pt x="501650" y="0"/>
                  </a:lnTo>
                  <a:lnTo>
                    <a:pt x="540686" y="7889"/>
                  </a:lnTo>
                  <a:lnTo>
                    <a:pt x="572579" y="29400"/>
                  </a:lnTo>
                  <a:lnTo>
                    <a:pt x="594090" y="61293"/>
                  </a:lnTo>
                  <a:lnTo>
                    <a:pt x="601979" y="100329"/>
                  </a:lnTo>
                  <a:lnTo>
                    <a:pt x="601979" y="1243837"/>
                  </a:lnTo>
                  <a:lnTo>
                    <a:pt x="594090" y="1282874"/>
                  </a:lnTo>
                  <a:lnTo>
                    <a:pt x="572579" y="1314767"/>
                  </a:lnTo>
                  <a:lnTo>
                    <a:pt x="540686" y="1336278"/>
                  </a:lnTo>
                  <a:lnTo>
                    <a:pt x="501650" y="1344167"/>
                  </a:lnTo>
                  <a:lnTo>
                    <a:pt x="100329" y="1344167"/>
                  </a:lnTo>
                  <a:lnTo>
                    <a:pt x="61293" y="1336278"/>
                  </a:lnTo>
                  <a:lnTo>
                    <a:pt x="29400" y="1314767"/>
                  </a:lnTo>
                  <a:lnTo>
                    <a:pt x="7889" y="1282874"/>
                  </a:lnTo>
                  <a:lnTo>
                    <a:pt x="0" y="1243837"/>
                  </a:lnTo>
                  <a:lnTo>
                    <a:pt x="0" y="100329"/>
                  </a:lnTo>
                  <a:close/>
                </a:path>
              </a:pathLst>
            </a:custGeom>
            <a:ln w="28956">
              <a:solidFill>
                <a:srgbClr val="000000"/>
              </a:solidFill>
            </a:ln>
          </p:spPr>
          <p:txBody>
            <a:bodyPr wrap="square" lIns="0" tIns="0" rIns="0" bIns="0" rtlCol="0"/>
            <a:lstStyle/>
            <a:p/>
          </p:txBody>
        </p:sp>
      </p:grpSp>
      <p:sp>
        <p:nvSpPr>
          <p:cNvPr id="24" name="object 24"/>
          <p:cNvSpPr txBox="1"/>
          <p:nvPr/>
        </p:nvSpPr>
        <p:spPr>
          <a:xfrm>
            <a:off x="9324213" y="3599815"/>
            <a:ext cx="254635" cy="1123315"/>
          </a:xfrm>
          <a:prstGeom prst="rect">
            <a:avLst/>
          </a:prstGeom>
        </p:spPr>
        <p:txBody>
          <a:bodyPr wrap="square" lIns="0" tIns="12700" rIns="0" bIns="0" rtlCol="0" vert="horz">
            <a:spAutoFit/>
          </a:bodyPr>
          <a:lstStyle/>
          <a:p>
            <a:pPr algn="just" marL="12700" marR="5080">
              <a:lnSpc>
                <a:spcPct val="100000"/>
              </a:lnSpc>
              <a:spcBef>
                <a:spcPts val="100"/>
              </a:spcBef>
            </a:pPr>
            <a:r>
              <a:rPr dirty="0" sz="1800">
                <a:latin typeface="微软雅黑"/>
                <a:cs typeface="微软雅黑"/>
              </a:rPr>
              <a:t>智 能 决 </a:t>
            </a:r>
            <a:r>
              <a:rPr dirty="0" sz="1800">
                <a:latin typeface="微软雅黑"/>
                <a:cs typeface="微软雅黑"/>
              </a:rPr>
              <a:t>策</a:t>
            </a:r>
            <a:endParaRPr sz="1800">
              <a:latin typeface="微软雅黑"/>
              <a:cs typeface="微软雅黑"/>
            </a:endParaRPr>
          </a:p>
        </p:txBody>
      </p:sp>
      <p:grpSp>
        <p:nvGrpSpPr>
          <p:cNvPr id="25" name="object 25"/>
          <p:cNvGrpSpPr/>
          <p:nvPr/>
        </p:nvGrpSpPr>
        <p:grpSpPr>
          <a:xfrm>
            <a:off x="8855202" y="1615440"/>
            <a:ext cx="2479040" cy="4862195"/>
            <a:chOff x="8855202" y="1615440"/>
            <a:chExt cx="2479040" cy="4862195"/>
          </a:xfrm>
        </p:grpSpPr>
        <p:pic>
          <p:nvPicPr>
            <p:cNvPr id="26" name="object 26"/>
            <p:cNvPicPr/>
            <p:nvPr/>
          </p:nvPicPr>
          <p:blipFill>
            <a:blip r:embed="rId2" cstate="print"/>
            <a:stretch>
              <a:fillRect/>
            </a:stretch>
          </p:blipFill>
          <p:spPr>
            <a:xfrm>
              <a:off x="8855202" y="4145279"/>
              <a:ext cx="248920" cy="86868"/>
            </a:xfrm>
            <a:prstGeom prst="rect">
              <a:avLst/>
            </a:prstGeom>
          </p:spPr>
        </p:pic>
        <p:pic>
          <p:nvPicPr>
            <p:cNvPr id="27" name="object 27"/>
            <p:cNvPicPr/>
            <p:nvPr/>
          </p:nvPicPr>
          <p:blipFill>
            <a:blip r:embed="rId3" cstate="print"/>
            <a:stretch>
              <a:fillRect/>
            </a:stretch>
          </p:blipFill>
          <p:spPr>
            <a:xfrm>
              <a:off x="10428732" y="1615440"/>
              <a:ext cx="905256" cy="4319016"/>
            </a:xfrm>
            <a:prstGeom prst="rect">
              <a:avLst/>
            </a:prstGeom>
          </p:spPr>
        </p:pic>
        <p:sp>
          <p:nvSpPr>
            <p:cNvPr id="28" name="object 28"/>
            <p:cNvSpPr/>
            <p:nvPr/>
          </p:nvSpPr>
          <p:spPr>
            <a:xfrm>
              <a:off x="10844022" y="5967221"/>
              <a:ext cx="76200" cy="509905"/>
            </a:xfrm>
            <a:custGeom>
              <a:avLst/>
              <a:gdLst/>
              <a:ahLst/>
              <a:cxnLst/>
              <a:rect l="l" t="t" r="r" b="b"/>
              <a:pathLst>
                <a:path w="76200" h="509904">
                  <a:moveTo>
                    <a:pt x="48005" y="63499"/>
                  </a:moveTo>
                  <a:lnTo>
                    <a:pt x="28194" y="63499"/>
                  </a:lnTo>
                  <a:lnTo>
                    <a:pt x="28194" y="509904"/>
                  </a:lnTo>
                  <a:lnTo>
                    <a:pt x="48005" y="509904"/>
                  </a:lnTo>
                  <a:lnTo>
                    <a:pt x="48005" y="63499"/>
                  </a:lnTo>
                  <a:close/>
                </a:path>
                <a:path w="76200" h="509904">
                  <a:moveTo>
                    <a:pt x="38100" y="0"/>
                  </a:moveTo>
                  <a:lnTo>
                    <a:pt x="0" y="76199"/>
                  </a:lnTo>
                  <a:lnTo>
                    <a:pt x="28194" y="76199"/>
                  </a:lnTo>
                  <a:lnTo>
                    <a:pt x="28194" y="63499"/>
                  </a:lnTo>
                  <a:lnTo>
                    <a:pt x="69850" y="63499"/>
                  </a:lnTo>
                  <a:lnTo>
                    <a:pt x="38100" y="0"/>
                  </a:lnTo>
                  <a:close/>
                </a:path>
                <a:path w="76200" h="509904">
                  <a:moveTo>
                    <a:pt x="69850" y="63499"/>
                  </a:moveTo>
                  <a:lnTo>
                    <a:pt x="48005" y="63499"/>
                  </a:lnTo>
                  <a:lnTo>
                    <a:pt x="48005" y="76199"/>
                  </a:lnTo>
                  <a:lnTo>
                    <a:pt x="76200" y="76199"/>
                  </a:lnTo>
                  <a:lnTo>
                    <a:pt x="69850" y="63499"/>
                  </a:lnTo>
                  <a:close/>
                </a:path>
              </a:pathLst>
            </a:custGeom>
            <a:solidFill>
              <a:srgbClr val="009DD9"/>
            </a:solidFill>
          </p:spPr>
          <p:txBody>
            <a:bodyPr wrap="square" lIns="0" tIns="0" rIns="0" bIns="0" rtlCol="0"/>
            <a:lstStyle/>
            <a:p/>
          </p:txBody>
        </p:sp>
        <p:sp>
          <p:nvSpPr>
            <p:cNvPr id="29" name="object 29"/>
            <p:cNvSpPr/>
            <p:nvPr/>
          </p:nvSpPr>
          <p:spPr>
            <a:xfrm>
              <a:off x="10705338" y="6002273"/>
              <a:ext cx="364490" cy="313690"/>
            </a:xfrm>
            <a:custGeom>
              <a:avLst/>
              <a:gdLst/>
              <a:ahLst/>
              <a:cxnLst/>
              <a:rect l="l" t="t" r="r" b="b"/>
              <a:pathLst>
                <a:path w="364490" h="313689">
                  <a:moveTo>
                    <a:pt x="76200" y="76200"/>
                  </a:moveTo>
                  <a:lnTo>
                    <a:pt x="69850" y="63500"/>
                  </a:lnTo>
                  <a:lnTo>
                    <a:pt x="38100" y="0"/>
                  </a:lnTo>
                  <a:lnTo>
                    <a:pt x="0" y="76200"/>
                  </a:lnTo>
                  <a:lnTo>
                    <a:pt x="28194" y="76200"/>
                  </a:lnTo>
                  <a:lnTo>
                    <a:pt x="28194" y="313690"/>
                  </a:lnTo>
                  <a:lnTo>
                    <a:pt x="48006" y="313677"/>
                  </a:lnTo>
                  <a:lnTo>
                    <a:pt x="48006" y="76200"/>
                  </a:lnTo>
                  <a:lnTo>
                    <a:pt x="76200" y="76200"/>
                  </a:lnTo>
                  <a:close/>
                </a:path>
                <a:path w="364490" h="313689">
                  <a:moveTo>
                    <a:pt x="364236" y="76200"/>
                  </a:moveTo>
                  <a:lnTo>
                    <a:pt x="357886" y="63500"/>
                  </a:lnTo>
                  <a:lnTo>
                    <a:pt x="326136" y="0"/>
                  </a:lnTo>
                  <a:lnTo>
                    <a:pt x="288036" y="76200"/>
                  </a:lnTo>
                  <a:lnTo>
                    <a:pt x="316230" y="76200"/>
                  </a:lnTo>
                  <a:lnTo>
                    <a:pt x="316230" y="313690"/>
                  </a:lnTo>
                  <a:lnTo>
                    <a:pt x="336042" y="313677"/>
                  </a:lnTo>
                  <a:lnTo>
                    <a:pt x="336042" y="76200"/>
                  </a:lnTo>
                  <a:lnTo>
                    <a:pt x="364236" y="76200"/>
                  </a:lnTo>
                  <a:close/>
                </a:path>
              </a:pathLst>
            </a:custGeom>
            <a:solidFill>
              <a:srgbClr val="0E6EC5"/>
            </a:solidFill>
          </p:spPr>
          <p:txBody>
            <a:bodyPr wrap="square" lIns="0" tIns="0" rIns="0" bIns="0" rtlCol="0"/>
            <a:lstStyle/>
            <a:p/>
          </p:txBody>
        </p:sp>
      </p:grpSp>
      <p:grpSp>
        <p:nvGrpSpPr>
          <p:cNvPr id="30" name="object 30"/>
          <p:cNvGrpSpPr/>
          <p:nvPr/>
        </p:nvGrpSpPr>
        <p:grpSpPr>
          <a:xfrm>
            <a:off x="284988" y="1726692"/>
            <a:ext cx="1856105" cy="4320540"/>
            <a:chOff x="284988" y="1726692"/>
            <a:chExt cx="1856105" cy="4320540"/>
          </a:xfrm>
        </p:grpSpPr>
        <p:pic>
          <p:nvPicPr>
            <p:cNvPr id="31" name="object 31"/>
            <p:cNvPicPr/>
            <p:nvPr/>
          </p:nvPicPr>
          <p:blipFill>
            <a:blip r:embed="rId4" cstate="print"/>
            <a:stretch>
              <a:fillRect/>
            </a:stretch>
          </p:blipFill>
          <p:spPr>
            <a:xfrm>
              <a:off x="284988" y="1726692"/>
              <a:ext cx="1150620" cy="4320539"/>
            </a:xfrm>
            <a:prstGeom prst="rect">
              <a:avLst/>
            </a:prstGeom>
          </p:spPr>
        </p:pic>
        <p:sp>
          <p:nvSpPr>
            <p:cNvPr id="32" name="object 32"/>
            <p:cNvSpPr/>
            <p:nvPr/>
          </p:nvSpPr>
          <p:spPr>
            <a:xfrm>
              <a:off x="1007364" y="2287523"/>
              <a:ext cx="454659" cy="2860675"/>
            </a:xfrm>
            <a:custGeom>
              <a:avLst/>
              <a:gdLst/>
              <a:ahLst/>
              <a:cxnLst/>
              <a:rect l="l" t="t" r="r" b="b"/>
              <a:pathLst>
                <a:path w="454659" h="2860675">
                  <a:moveTo>
                    <a:pt x="286512" y="1333500"/>
                  </a:moveTo>
                  <a:lnTo>
                    <a:pt x="0" y="1333500"/>
                  </a:lnTo>
                  <a:lnTo>
                    <a:pt x="0" y="1441704"/>
                  </a:lnTo>
                  <a:lnTo>
                    <a:pt x="286512" y="1441704"/>
                  </a:lnTo>
                  <a:lnTo>
                    <a:pt x="286512" y="1333500"/>
                  </a:lnTo>
                  <a:close/>
                </a:path>
                <a:path w="454659" h="2860675">
                  <a:moveTo>
                    <a:pt x="307848" y="2752344"/>
                  </a:moveTo>
                  <a:lnTo>
                    <a:pt x="21336" y="2752344"/>
                  </a:lnTo>
                  <a:lnTo>
                    <a:pt x="21336" y="2860548"/>
                  </a:lnTo>
                  <a:lnTo>
                    <a:pt x="307848" y="2860548"/>
                  </a:lnTo>
                  <a:lnTo>
                    <a:pt x="307848" y="2752344"/>
                  </a:lnTo>
                  <a:close/>
                </a:path>
                <a:path w="454659" h="2860675">
                  <a:moveTo>
                    <a:pt x="309372" y="2065020"/>
                  </a:moveTo>
                  <a:lnTo>
                    <a:pt x="22860" y="2065020"/>
                  </a:lnTo>
                  <a:lnTo>
                    <a:pt x="22860" y="2173224"/>
                  </a:lnTo>
                  <a:lnTo>
                    <a:pt x="309372" y="2173224"/>
                  </a:lnTo>
                  <a:lnTo>
                    <a:pt x="309372" y="2065020"/>
                  </a:lnTo>
                  <a:close/>
                </a:path>
                <a:path w="454659" h="2860675">
                  <a:moveTo>
                    <a:pt x="454152" y="687324"/>
                  </a:moveTo>
                  <a:lnTo>
                    <a:pt x="167640" y="687324"/>
                  </a:lnTo>
                  <a:lnTo>
                    <a:pt x="167640" y="795528"/>
                  </a:lnTo>
                  <a:lnTo>
                    <a:pt x="454152" y="795528"/>
                  </a:lnTo>
                  <a:lnTo>
                    <a:pt x="454152" y="687324"/>
                  </a:lnTo>
                  <a:close/>
                </a:path>
                <a:path w="454659" h="2860675">
                  <a:moveTo>
                    <a:pt x="454152" y="0"/>
                  </a:moveTo>
                  <a:lnTo>
                    <a:pt x="167640" y="0"/>
                  </a:lnTo>
                  <a:lnTo>
                    <a:pt x="167640" y="108204"/>
                  </a:lnTo>
                  <a:lnTo>
                    <a:pt x="454152" y="108204"/>
                  </a:lnTo>
                  <a:lnTo>
                    <a:pt x="454152" y="0"/>
                  </a:lnTo>
                  <a:close/>
                </a:path>
              </a:pathLst>
            </a:custGeom>
            <a:solidFill>
              <a:srgbClr val="404040"/>
            </a:solidFill>
          </p:spPr>
          <p:txBody>
            <a:bodyPr wrap="square" lIns="0" tIns="0" rIns="0" bIns="0" rtlCol="0"/>
            <a:lstStyle/>
            <a:p/>
          </p:txBody>
        </p:sp>
        <p:sp>
          <p:nvSpPr>
            <p:cNvPr id="33" name="object 33"/>
            <p:cNvSpPr/>
            <p:nvPr/>
          </p:nvSpPr>
          <p:spPr>
            <a:xfrm>
              <a:off x="1258824" y="1863852"/>
              <a:ext cx="878840" cy="3208655"/>
            </a:xfrm>
            <a:custGeom>
              <a:avLst/>
              <a:gdLst/>
              <a:ahLst/>
              <a:cxnLst/>
              <a:rect l="l" t="t" r="r" b="b"/>
              <a:pathLst>
                <a:path w="878839" h="3208654">
                  <a:moveTo>
                    <a:pt x="202691" y="468630"/>
                  </a:moveTo>
                  <a:lnTo>
                    <a:pt x="403351" y="0"/>
                  </a:lnTo>
                </a:path>
                <a:path w="878839" h="3208654">
                  <a:moveTo>
                    <a:pt x="409956" y="9144"/>
                  </a:moveTo>
                  <a:lnTo>
                    <a:pt x="817626" y="9144"/>
                  </a:lnTo>
                </a:path>
                <a:path w="878839" h="3208654">
                  <a:moveTo>
                    <a:pt x="176784" y="1180338"/>
                  </a:moveTo>
                  <a:lnTo>
                    <a:pt x="377444" y="711708"/>
                  </a:lnTo>
                </a:path>
                <a:path w="878839" h="3208654">
                  <a:moveTo>
                    <a:pt x="384048" y="711708"/>
                  </a:moveTo>
                  <a:lnTo>
                    <a:pt x="791718" y="711708"/>
                  </a:lnTo>
                </a:path>
                <a:path w="878839" h="3208654">
                  <a:moveTo>
                    <a:pt x="7619" y="1803019"/>
                  </a:moveTo>
                  <a:lnTo>
                    <a:pt x="311150" y="1479803"/>
                  </a:lnTo>
                </a:path>
                <a:path w="878839" h="3208654">
                  <a:moveTo>
                    <a:pt x="323088" y="1489328"/>
                  </a:moveTo>
                  <a:lnTo>
                    <a:pt x="836168" y="1479803"/>
                  </a:lnTo>
                </a:path>
                <a:path w="878839" h="3208654">
                  <a:moveTo>
                    <a:pt x="0" y="2574163"/>
                  </a:moveTo>
                  <a:lnTo>
                    <a:pt x="303529" y="2250948"/>
                  </a:lnTo>
                </a:path>
                <a:path w="878839" h="3208654">
                  <a:moveTo>
                    <a:pt x="51815" y="3208147"/>
                  </a:moveTo>
                  <a:lnTo>
                    <a:pt x="355345" y="2884932"/>
                  </a:lnTo>
                </a:path>
                <a:path w="878839" h="3208654">
                  <a:moveTo>
                    <a:pt x="365759" y="2894457"/>
                  </a:moveTo>
                  <a:lnTo>
                    <a:pt x="878839" y="2884932"/>
                  </a:lnTo>
                </a:path>
              </a:pathLst>
            </a:custGeom>
            <a:ln w="6096">
              <a:solidFill>
                <a:srgbClr val="000000"/>
              </a:solidFill>
            </a:ln>
          </p:spPr>
          <p:txBody>
            <a:bodyPr wrap="square" lIns="0" tIns="0" rIns="0" bIns="0" rtlCol="0"/>
            <a:lstStyle/>
            <a:p/>
          </p:txBody>
        </p:sp>
      </p:grpSp>
      <p:sp>
        <p:nvSpPr>
          <p:cNvPr id="34" name="object 34"/>
          <p:cNvSpPr txBox="1"/>
          <p:nvPr/>
        </p:nvSpPr>
        <p:spPr>
          <a:xfrm>
            <a:off x="10703179" y="1247647"/>
            <a:ext cx="382270" cy="239395"/>
          </a:xfrm>
          <a:prstGeom prst="rect">
            <a:avLst/>
          </a:prstGeom>
        </p:spPr>
        <p:txBody>
          <a:bodyPr wrap="square" lIns="0" tIns="13335" rIns="0" bIns="0" rtlCol="0" vert="horz">
            <a:spAutoFit/>
          </a:bodyPr>
          <a:lstStyle/>
          <a:p>
            <a:pPr marL="12700">
              <a:lnSpc>
                <a:spcPct val="100000"/>
              </a:lnSpc>
              <a:spcBef>
                <a:spcPts val="105"/>
              </a:spcBef>
            </a:pPr>
            <a:r>
              <a:rPr dirty="0" sz="1400" b="1">
                <a:latin typeface="微软雅黑"/>
                <a:cs typeface="微软雅黑"/>
              </a:rPr>
              <a:t>出口</a:t>
            </a:r>
            <a:endParaRPr sz="1400">
              <a:latin typeface="微软雅黑"/>
              <a:cs typeface="微软雅黑"/>
            </a:endParaRPr>
          </a:p>
        </p:txBody>
      </p:sp>
      <p:grpSp>
        <p:nvGrpSpPr>
          <p:cNvPr id="35" name="object 35"/>
          <p:cNvGrpSpPr/>
          <p:nvPr/>
        </p:nvGrpSpPr>
        <p:grpSpPr>
          <a:xfrm>
            <a:off x="7191629" y="1460753"/>
            <a:ext cx="3760470" cy="4542155"/>
            <a:chOff x="7191629" y="1460753"/>
            <a:chExt cx="3760470" cy="4542155"/>
          </a:xfrm>
        </p:grpSpPr>
        <p:pic>
          <p:nvPicPr>
            <p:cNvPr id="36" name="object 36"/>
            <p:cNvPicPr/>
            <p:nvPr/>
          </p:nvPicPr>
          <p:blipFill>
            <a:blip r:embed="rId5" cstate="print"/>
            <a:stretch>
              <a:fillRect/>
            </a:stretch>
          </p:blipFill>
          <p:spPr>
            <a:xfrm>
              <a:off x="10809732" y="1460753"/>
              <a:ext cx="131064" cy="230632"/>
            </a:xfrm>
            <a:prstGeom prst="rect">
              <a:avLst/>
            </a:prstGeom>
          </p:spPr>
        </p:pic>
        <p:sp>
          <p:nvSpPr>
            <p:cNvPr id="37" name="object 37"/>
            <p:cNvSpPr/>
            <p:nvPr/>
          </p:nvSpPr>
          <p:spPr>
            <a:xfrm>
              <a:off x="10829417" y="5870447"/>
              <a:ext cx="108585" cy="131445"/>
            </a:xfrm>
            <a:custGeom>
              <a:avLst/>
              <a:gdLst/>
              <a:ahLst/>
              <a:cxnLst/>
              <a:rect l="l" t="t" r="r" b="b"/>
              <a:pathLst>
                <a:path w="108584" h="131445">
                  <a:moveTo>
                    <a:pt x="108203" y="0"/>
                  </a:moveTo>
                  <a:lnTo>
                    <a:pt x="108203" y="131317"/>
                  </a:lnTo>
                </a:path>
                <a:path w="108584" h="131445">
                  <a:moveTo>
                    <a:pt x="0" y="0"/>
                  </a:moveTo>
                  <a:lnTo>
                    <a:pt x="0" y="131317"/>
                  </a:lnTo>
                </a:path>
              </a:pathLst>
            </a:custGeom>
            <a:ln w="27177">
              <a:solidFill>
                <a:srgbClr val="000000"/>
              </a:solidFill>
            </a:ln>
          </p:spPr>
          <p:txBody>
            <a:bodyPr wrap="square" lIns="0" tIns="0" rIns="0" bIns="0" rtlCol="0"/>
            <a:lstStyle/>
            <a:p/>
          </p:txBody>
        </p:sp>
        <p:sp>
          <p:nvSpPr>
            <p:cNvPr id="38" name="object 38"/>
            <p:cNvSpPr/>
            <p:nvPr/>
          </p:nvSpPr>
          <p:spPr>
            <a:xfrm>
              <a:off x="7206234" y="3230118"/>
              <a:ext cx="704215" cy="1911350"/>
            </a:xfrm>
            <a:custGeom>
              <a:avLst/>
              <a:gdLst/>
              <a:ahLst/>
              <a:cxnLst/>
              <a:rect l="l" t="t" r="r" b="b"/>
              <a:pathLst>
                <a:path w="704215" h="1911350">
                  <a:moveTo>
                    <a:pt x="0" y="117348"/>
                  </a:moveTo>
                  <a:lnTo>
                    <a:pt x="9227" y="71687"/>
                  </a:lnTo>
                  <a:lnTo>
                    <a:pt x="34385" y="34385"/>
                  </a:lnTo>
                  <a:lnTo>
                    <a:pt x="71687" y="9227"/>
                  </a:lnTo>
                  <a:lnTo>
                    <a:pt x="117348" y="0"/>
                  </a:lnTo>
                  <a:lnTo>
                    <a:pt x="586740" y="0"/>
                  </a:lnTo>
                  <a:lnTo>
                    <a:pt x="632400" y="9227"/>
                  </a:lnTo>
                  <a:lnTo>
                    <a:pt x="669702" y="34385"/>
                  </a:lnTo>
                  <a:lnTo>
                    <a:pt x="694860" y="71687"/>
                  </a:lnTo>
                  <a:lnTo>
                    <a:pt x="704088" y="117348"/>
                  </a:lnTo>
                  <a:lnTo>
                    <a:pt x="704088" y="1793748"/>
                  </a:lnTo>
                  <a:lnTo>
                    <a:pt x="694860" y="1839408"/>
                  </a:lnTo>
                  <a:lnTo>
                    <a:pt x="669702" y="1876710"/>
                  </a:lnTo>
                  <a:lnTo>
                    <a:pt x="632400" y="1901868"/>
                  </a:lnTo>
                  <a:lnTo>
                    <a:pt x="586740" y="1911096"/>
                  </a:lnTo>
                  <a:lnTo>
                    <a:pt x="117348" y="1911096"/>
                  </a:lnTo>
                  <a:lnTo>
                    <a:pt x="71687" y="1901868"/>
                  </a:lnTo>
                  <a:lnTo>
                    <a:pt x="34385" y="1876710"/>
                  </a:lnTo>
                  <a:lnTo>
                    <a:pt x="9227" y="1839408"/>
                  </a:lnTo>
                  <a:lnTo>
                    <a:pt x="0" y="1793748"/>
                  </a:lnTo>
                  <a:lnTo>
                    <a:pt x="0" y="117348"/>
                  </a:lnTo>
                  <a:close/>
                </a:path>
              </a:pathLst>
            </a:custGeom>
            <a:ln w="28956">
              <a:solidFill>
                <a:srgbClr val="000000"/>
              </a:solidFill>
            </a:ln>
          </p:spPr>
          <p:txBody>
            <a:bodyPr wrap="square" lIns="0" tIns="0" rIns="0" bIns="0" rtlCol="0"/>
            <a:lstStyle/>
            <a:p/>
          </p:txBody>
        </p:sp>
      </p:grpSp>
      <p:sp>
        <p:nvSpPr>
          <p:cNvPr id="39" name="object 39"/>
          <p:cNvSpPr txBox="1"/>
          <p:nvPr/>
        </p:nvSpPr>
        <p:spPr>
          <a:xfrm>
            <a:off x="10703179" y="6303975"/>
            <a:ext cx="382270" cy="239395"/>
          </a:xfrm>
          <a:prstGeom prst="rect">
            <a:avLst/>
          </a:prstGeom>
        </p:spPr>
        <p:txBody>
          <a:bodyPr wrap="square" lIns="0" tIns="12700" rIns="0" bIns="0" rtlCol="0" vert="horz">
            <a:spAutoFit/>
          </a:bodyPr>
          <a:lstStyle/>
          <a:p>
            <a:pPr marL="12700">
              <a:lnSpc>
                <a:spcPct val="100000"/>
              </a:lnSpc>
              <a:spcBef>
                <a:spcPts val="100"/>
              </a:spcBef>
            </a:pPr>
            <a:r>
              <a:rPr dirty="0" sz="1400" b="1">
                <a:latin typeface="微软雅黑"/>
                <a:cs typeface="微软雅黑"/>
              </a:rPr>
              <a:t>入口</a:t>
            </a:r>
            <a:endParaRPr sz="1400">
              <a:latin typeface="微软雅黑"/>
              <a:cs typeface="微软雅黑"/>
            </a:endParaRPr>
          </a:p>
        </p:txBody>
      </p:sp>
      <p:sp>
        <p:nvSpPr>
          <p:cNvPr id="40" name="object 40"/>
          <p:cNvSpPr txBox="1"/>
          <p:nvPr/>
        </p:nvSpPr>
        <p:spPr>
          <a:xfrm>
            <a:off x="10722102" y="6730085"/>
            <a:ext cx="88265" cy="180975"/>
          </a:xfrm>
          <a:prstGeom prst="rect">
            <a:avLst/>
          </a:prstGeom>
        </p:spPr>
        <p:txBody>
          <a:bodyPr wrap="square" lIns="0" tIns="15240" rIns="0" bIns="0" rtlCol="0" vert="horz">
            <a:spAutoFit/>
          </a:bodyPr>
          <a:lstStyle/>
          <a:p>
            <a:pPr marL="12700">
              <a:lnSpc>
                <a:spcPct val="100000"/>
              </a:lnSpc>
              <a:spcBef>
                <a:spcPts val="120"/>
              </a:spcBef>
            </a:pPr>
            <a:r>
              <a:rPr dirty="0" sz="1000" spc="65">
                <a:latin typeface="Cambria Math"/>
                <a:cs typeface="Cambria Math"/>
              </a:rPr>
              <a:t>𝑠</a:t>
            </a:r>
            <a:endParaRPr sz="1000">
              <a:latin typeface="Cambria Math"/>
              <a:cs typeface="Cambria Math"/>
            </a:endParaRPr>
          </a:p>
        </p:txBody>
      </p:sp>
      <p:sp>
        <p:nvSpPr>
          <p:cNvPr id="41" name="object 41"/>
          <p:cNvSpPr txBox="1"/>
          <p:nvPr/>
        </p:nvSpPr>
        <p:spPr>
          <a:xfrm>
            <a:off x="9918192" y="6622186"/>
            <a:ext cx="1499870" cy="239395"/>
          </a:xfrm>
          <a:prstGeom prst="rect">
            <a:avLst/>
          </a:prstGeom>
        </p:spPr>
        <p:txBody>
          <a:bodyPr wrap="square" lIns="0" tIns="12700" rIns="0" bIns="0" rtlCol="0" vert="horz">
            <a:spAutoFit/>
          </a:bodyPr>
          <a:lstStyle/>
          <a:p>
            <a:pPr marL="38100">
              <a:lnSpc>
                <a:spcPct val="100000"/>
              </a:lnSpc>
              <a:spcBef>
                <a:spcPts val="100"/>
              </a:spcBef>
            </a:pPr>
            <a:r>
              <a:rPr dirty="0" sz="1400" b="1">
                <a:solidFill>
                  <a:srgbClr val="FFFFFF"/>
                </a:solidFill>
                <a:latin typeface="微软雅黑"/>
                <a:cs typeface="微软雅黑"/>
              </a:rPr>
              <a:t>学工程</a:t>
            </a:r>
            <a:r>
              <a:rPr dirty="0" sz="1400" spc="-390" b="1">
                <a:solidFill>
                  <a:srgbClr val="FFFFFF"/>
                </a:solidFill>
                <a:latin typeface="微软雅黑"/>
                <a:cs typeface="微软雅黑"/>
              </a:rPr>
              <a:t>与</a:t>
            </a:r>
            <a:r>
              <a:rPr dirty="0" baseline="-7936" sz="2100" spc="-877">
                <a:latin typeface="Cambria Math"/>
                <a:cs typeface="Cambria Math"/>
              </a:rPr>
              <a:t>𝜙</a:t>
            </a:r>
            <a:r>
              <a:rPr dirty="0" sz="1400" b="1">
                <a:solidFill>
                  <a:srgbClr val="FFFFFF"/>
                </a:solidFill>
                <a:latin typeface="微软雅黑"/>
                <a:cs typeface="微软雅黑"/>
              </a:rPr>
              <a:t>技</a:t>
            </a:r>
            <a:r>
              <a:rPr dirty="0" sz="1400" spc="-1310" b="1">
                <a:solidFill>
                  <a:srgbClr val="FFFFFF"/>
                </a:solidFill>
                <a:latin typeface="微软雅黑"/>
                <a:cs typeface="微软雅黑"/>
              </a:rPr>
              <a:t>术</a:t>
            </a:r>
            <a:r>
              <a:rPr dirty="0" baseline="-7936" sz="2100">
                <a:latin typeface="Cambria Math"/>
                <a:cs typeface="Cambria Math"/>
              </a:rPr>
              <a:t>=</a:t>
            </a:r>
            <a:r>
              <a:rPr dirty="0" baseline="-7936" sz="2100" spc="-120">
                <a:latin typeface="Cambria Math"/>
                <a:cs typeface="Cambria Math"/>
              </a:rPr>
              <a:t> </a:t>
            </a:r>
            <a:r>
              <a:rPr dirty="0" sz="1400" spc="-1275" b="1">
                <a:solidFill>
                  <a:srgbClr val="FFFFFF"/>
                </a:solidFill>
                <a:latin typeface="微软雅黑"/>
                <a:cs typeface="微软雅黑"/>
              </a:rPr>
              <a:t>学</a:t>
            </a:r>
            <a:r>
              <a:rPr dirty="0" baseline="-7936" sz="2100" spc="-292">
                <a:latin typeface="Cambria Math"/>
                <a:cs typeface="Cambria Math"/>
              </a:rPr>
              <a:t>0.1</a:t>
            </a:r>
            <a:r>
              <a:rPr dirty="0" sz="1400" b="1">
                <a:solidFill>
                  <a:srgbClr val="FFFFFF"/>
                </a:solidFill>
                <a:latin typeface="微软雅黑"/>
                <a:cs typeface="微软雅黑"/>
              </a:rPr>
              <a:t>院</a:t>
            </a:r>
            <a:endParaRPr sz="1400">
              <a:latin typeface="微软雅黑"/>
              <a:cs typeface="微软雅黑"/>
            </a:endParaRPr>
          </a:p>
        </p:txBody>
      </p:sp>
      <p:sp>
        <p:nvSpPr>
          <p:cNvPr id="42" name="object 42"/>
          <p:cNvSpPr txBox="1"/>
          <p:nvPr/>
        </p:nvSpPr>
        <p:spPr>
          <a:xfrm>
            <a:off x="7309484" y="3411092"/>
            <a:ext cx="482600" cy="1671955"/>
          </a:xfrm>
          <a:prstGeom prst="rect">
            <a:avLst/>
          </a:prstGeom>
        </p:spPr>
        <p:txBody>
          <a:bodyPr wrap="square" lIns="0" tIns="12700" rIns="0" bIns="0" rtlCol="0" vert="horz">
            <a:spAutoFit/>
          </a:bodyPr>
          <a:lstStyle/>
          <a:p>
            <a:pPr algn="just" marL="12700" marR="5080">
              <a:lnSpc>
                <a:spcPct val="100000"/>
              </a:lnSpc>
              <a:spcBef>
                <a:spcPts val="100"/>
              </a:spcBef>
            </a:pPr>
            <a:r>
              <a:rPr dirty="0" sz="1800">
                <a:latin typeface="微软雅黑"/>
                <a:cs typeface="微软雅黑"/>
              </a:rPr>
              <a:t>物理 装置 </a:t>
            </a:r>
            <a:r>
              <a:rPr dirty="0" sz="1800" spc="-5">
                <a:latin typeface="微软雅黑"/>
                <a:cs typeface="微软雅黑"/>
              </a:rPr>
              <a:t>虚拟 </a:t>
            </a:r>
            <a:r>
              <a:rPr dirty="0" sz="1800">
                <a:latin typeface="微软雅黑"/>
                <a:cs typeface="微软雅黑"/>
              </a:rPr>
              <a:t>装置 数字 孪生</a:t>
            </a:r>
            <a:endParaRPr sz="1800">
              <a:latin typeface="微软雅黑"/>
              <a:cs typeface="微软雅黑"/>
            </a:endParaRPr>
          </a:p>
        </p:txBody>
      </p:sp>
      <p:grpSp>
        <p:nvGrpSpPr>
          <p:cNvPr id="43" name="object 43"/>
          <p:cNvGrpSpPr/>
          <p:nvPr/>
        </p:nvGrpSpPr>
        <p:grpSpPr>
          <a:xfrm>
            <a:off x="11190731" y="1485646"/>
            <a:ext cx="1007744" cy="3702050"/>
            <a:chOff x="11190731" y="1485646"/>
            <a:chExt cx="1007744" cy="3702050"/>
          </a:xfrm>
        </p:grpSpPr>
        <p:sp>
          <p:nvSpPr>
            <p:cNvPr id="44" name="object 44"/>
            <p:cNvSpPr/>
            <p:nvPr/>
          </p:nvSpPr>
          <p:spPr>
            <a:xfrm>
              <a:off x="11190732" y="2214371"/>
              <a:ext cx="419100" cy="2973705"/>
            </a:xfrm>
            <a:custGeom>
              <a:avLst/>
              <a:gdLst/>
              <a:ahLst/>
              <a:cxnLst/>
              <a:rect l="l" t="t" r="r" b="b"/>
              <a:pathLst>
                <a:path w="419100" h="2973704">
                  <a:moveTo>
                    <a:pt x="286499" y="2865120"/>
                  </a:moveTo>
                  <a:lnTo>
                    <a:pt x="0" y="2865120"/>
                  </a:lnTo>
                  <a:lnTo>
                    <a:pt x="0" y="2973324"/>
                  </a:lnTo>
                  <a:lnTo>
                    <a:pt x="286499" y="2973324"/>
                  </a:lnTo>
                  <a:lnTo>
                    <a:pt x="286499" y="2865120"/>
                  </a:lnTo>
                  <a:close/>
                </a:path>
                <a:path w="419100" h="2973704">
                  <a:moveTo>
                    <a:pt x="286499" y="2078736"/>
                  </a:moveTo>
                  <a:lnTo>
                    <a:pt x="0" y="2078736"/>
                  </a:lnTo>
                  <a:lnTo>
                    <a:pt x="0" y="2186940"/>
                  </a:lnTo>
                  <a:lnTo>
                    <a:pt x="286499" y="2186940"/>
                  </a:lnTo>
                  <a:lnTo>
                    <a:pt x="286499" y="2078736"/>
                  </a:lnTo>
                  <a:close/>
                </a:path>
                <a:path w="419100" h="2973704">
                  <a:moveTo>
                    <a:pt x="286499" y="1370076"/>
                  </a:moveTo>
                  <a:lnTo>
                    <a:pt x="0" y="1370076"/>
                  </a:lnTo>
                  <a:lnTo>
                    <a:pt x="0" y="1478280"/>
                  </a:lnTo>
                  <a:lnTo>
                    <a:pt x="286499" y="1478280"/>
                  </a:lnTo>
                  <a:lnTo>
                    <a:pt x="286499" y="1370076"/>
                  </a:lnTo>
                  <a:close/>
                </a:path>
                <a:path w="419100" h="2973704">
                  <a:moveTo>
                    <a:pt x="414528" y="650748"/>
                  </a:moveTo>
                  <a:lnTo>
                    <a:pt x="129540" y="650748"/>
                  </a:lnTo>
                  <a:lnTo>
                    <a:pt x="129540" y="758952"/>
                  </a:lnTo>
                  <a:lnTo>
                    <a:pt x="414528" y="758952"/>
                  </a:lnTo>
                  <a:lnTo>
                    <a:pt x="414528" y="650748"/>
                  </a:lnTo>
                  <a:close/>
                </a:path>
                <a:path w="419100" h="2973704">
                  <a:moveTo>
                    <a:pt x="419100" y="0"/>
                  </a:moveTo>
                  <a:lnTo>
                    <a:pt x="132588" y="0"/>
                  </a:lnTo>
                  <a:lnTo>
                    <a:pt x="132588" y="109728"/>
                  </a:lnTo>
                  <a:lnTo>
                    <a:pt x="419100" y="109728"/>
                  </a:lnTo>
                  <a:lnTo>
                    <a:pt x="419100" y="0"/>
                  </a:lnTo>
                  <a:close/>
                </a:path>
              </a:pathLst>
            </a:custGeom>
            <a:solidFill>
              <a:srgbClr val="404040"/>
            </a:solidFill>
          </p:spPr>
          <p:txBody>
            <a:bodyPr wrap="square" lIns="0" tIns="0" rIns="0" bIns="0" rtlCol="0"/>
            <a:lstStyle/>
            <a:p/>
          </p:txBody>
        </p:sp>
        <p:sp>
          <p:nvSpPr>
            <p:cNvPr id="45" name="object 45"/>
            <p:cNvSpPr/>
            <p:nvPr/>
          </p:nvSpPr>
          <p:spPr>
            <a:xfrm>
              <a:off x="11301983" y="1795272"/>
              <a:ext cx="836294" cy="3318510"/>
            </a:xfrm>
            <a:custGeom>
              <a:avLst/>
              <a:gdLst/>
              <a:ahLst/>
              <a:cxnLst/>
              <a:rect l="l" t="t" r="r" b="b"/>
              <a:pathLst>
                <a:path w="836295" h="3318510">
                  <a:moveTo>
                    <a:pt x="202692" y="468629"/>
                  </a:moveTo>
                  <a:lnTo>
                    <a:pt x="403351" y="0"/>
                  </a:lnTo>
                </a:path>
                <a:path w="836295" h="3318510">
                  <a:moveTo>
                    <a:pt x="409956" y="0"/>
                  </a:moveTo>
                  <a:lnTo>
                    <a:pt x="817626" y="0"/>
                  </a:lnTo>
                </a:path>
                <a:path w="836295" h="3318510">
                  <a:moveTo>
                    <a:pt x="176784" y="1171193"/>
                  </a:moveTo>
                  <a:lnTo>
                    <a:pt x="377444" y="702563"/>
                  </a:lnTo>
                </a:path>
                <a:path w="836295" h="3318510">
                  <a:moveTo>
                    <a:pt x="384048" y="702563"/>
                  </a:moveTo>
                  <a:lnTo>
                    <a:pt x="791718" y="702563"/>
                  </a:lnTo>
                </a:path>
                <a:path w="836295" h="3318510">
                  <a:moveTo>
                    <a:pt x="7620" y="1792351"/>
                  </a:moveTo>
                  <a:lnTo>
                    <a:pt x="311150" y="1469136"/>
                  </a:lnTo>
                </a:path>
                <a:path w="836295" h="3318510">
                  <a:moveTo>
                    <a:pt x="323088" y="1478661"/>
                  </a:moveTo>
                  <a:lnTo>
                    <a:pt x="836168" y="1469136"/>
                  </a:lnTo>
                </a:path>
                <a:path w="836295" h="3318510">
                  <a:moveTo>
                    <a:pt x="0" y="2565019"/>
                  </a:moveTo>
                  <a:lnTo>
                    <a:pt x="303530" y="2241804"/>
                  </a:lnTo>
                </a:path>
                <a:path w="836295" h="3318510">
                  <a:moveTo>
                    <a:pt x="284988" y="2251329"/>
                  </a:moveTo>
                  <a:lnTo>
                    <a:pt x="798068" y="2241804"/>
                  </a:lnTo>
                </a:path>
                <a:path w="836295" h="3318510">
                  <a:moveTo>
                    <a:pt x="51816" y="3318129"/>
                  </a:moveTo>
                  <a:lnTo>
                    <a:pt x="322961" y="2927604"/>
                  </a:lnTo>
                </a:path>
                <a:path w="836295" h="3318510">
                  <a:moveTo>
                    <a:pt x="318516" y="2935604"/>
                  </a:moveTo>
                  <a:lnTo>
                    <a:pt x="831596" y="2926079"/>
                  </a:lnTo>
                </a:path>
              </a:pathLst>
            </a:custGeom>
            <a:ln w="6096">
              <a:solidFill>
                <a:srgbClr val="000000"/>
              </a:solidFill>
            </a:ln>
          </p:spPr>
          <p:txBody>
            <a:bodyPr wrap="square" lIns="0" tIns="0" rIns="0" bIns="0" rtlCol="0"/>
            <a:lstStyle/>
            <a:p/>
          </p:txBody>
        </p:sp>
        <p:sp>
          <p:nvSpPr>
            <p:cNvPr id="46" name="object 46"/>
            <p:cNvSpPr/>
            <p:nvPr/>
          </p:nvSpPr>
          <p:spPr>
            <a:xfrm>
              <a:off x="11518391" y="1491996"/>
              <a:ext cx="673735" cy="254635"/>
            </a:xfrm>
            <a:custGeom>
              <a:avLst/>
              <a:gdLst/>
              <a:ahLst/>
              <a:cxnLst/>
              <a:rect l="l" t="t" r="r" b="b"/>
              <a:pathLst>
                <a:path w="673734" h="254635">
                  <a:moveTo>
                    <a:pt x="0" y="254508"/>
                  </a:moveTo>
                  <a:lnTo>
                    <a:pt x="673607" y="254508"/>
                  </a:lnTo>
                </a:path>
                <a:path w="673734" h="254635">
                  <a:moveTo>
                    <a:pt x="673607" y="0"/>
                  </a:moveTo>
                  <a:lnTo>
                    <a:pt x="0" y="0"/>
                  </a:lnTo>
                  <a:lnTo>
                    <a:pt x="0" y="254508"/>
                  </a:lnTo>
                </a:path>
              </a:pathLst>
            </a:custGeom>
            <a:ln w="12192">
              <a:solidFill>
                <a:srgbClr val="000000"/>
              </a:solidFill>
            </a:ln>
          </p:spPr>
          <p:txBody>
            <a:bodyPr wrap="square" lIns="0" tIns="0" rIns="0" bIns="0" rtlCol="0"/>
            <a:lstStyle/>
            <a:p/>
          </p:txBody>
        </p:sp>
      </p:grpSp>
      <p:sp>
        <p:nvSpPr>
          <p:cNvPr id="47" name="object 47"/>
          <p:cNvSpPr txBox="1"/>
          <p:nvPr/>
        </p:nvSpPr>
        <p:spPr>
          <a:xfrm>
            <a:off x="1554480" y="1560575"/>
            <a:ext cx="681355" cy="254635"/>
          </a:xfrm>
          <a:prstGeom prst="rect">
            <a:avLst/>
          </a:prstGeom>
          <a:ln w="12191">
            <a:solidFill>
              <a:srgbClr val="000000"/>
            </a:solidFill>
          </a:ln>
        </p:spPr>
        <p:txBody>
          <a:bodyPr wrap="square" lIns="0" tIns="30480" rIns="0" bIns="0" rtlCol="0" vert="horz">
            <a:spAutoFit/>
          </a:bodyPr>
          <a:lstStyle/>
          <a:p>
            <a:pPr marL="133985">
              <a:lnSpc>
                <a:spcPct val="100000"/>
              </a:lnSpc>
              <a:spcBef>
                <a:spcPts val="240"/>
              </a:spcBef>
            </a:pPr>
            <a:r>
              <a:rPr dirty="0" sz="1200">
                <a:latin typeface="微软雅黑"/>
                <a:cs typeface="微软雅黑"/>
              </a:rPr>
              <a:t>P1,V1</a:t>
            </a:r>
            <a:endParaRPr sz="1200">
              <a:latin typeface="微软雅黑"/>
              <a:cs typeface="微软雅黑"/>
            </a:endParaRPr>
          </a:p>
        </p:txBody>
      </p:sp>
      <p:sp>
        <p:nvSpPr>
          <p:cNvPr id="48" name="object 48"/>
          <p:cNvSpPr txBox="1"/>
          <p:nvPr/>
        </p:nvSpPr>
        <p:spPr>
          <a:xfrm>
            <a:off x="1566672" y="2278379"/>
            <a:ext cx="681355" cy="254635"/>
          </a:xfrm>
          <a:prstGeom prst="rect">
            <a:avLst/>
          </a:prstGeom>
          <a:ln w="12191">
            <a:solidFill>
              <a:srgbClr val="000000"/>
            </a:solidFill>
          </a:ln>
        </p:spPr>
        <p:txBody>
          <a:bodyPr wrap="square" lIns="0" tIns="29845" rIns="0" bIns="0" rtlCol="0" vert="horz">
            <a:spAutoFit/>
          </a:bodyPr>
          <a:lstStyle/>
          <a:p>
            <a:pPr marL="133985">
              <a:lnSpc>
                <a:spcPct val="100000"/>
              </a:lnSpc>
              <a:spcBef>
                <a:spcPts val="235"/>
              </a:spcBef>
            </a:pPr>
            <a:r>
              <a:rPr dirty="0" sz="1200">
                <a:latin typeface="微软雅黑"/>
                <a:cs typeface="微软雅黑"/>
              </a:rPr>
              <a:t>P2,V2</a:t>
            </a:r>
            <a:endParaRPr sz="1200">
              <a:latin typeface="微软雅黑"/>
              <a:cs typeface="微软雅黑"/>
            </a:endParaRPr>
          </a:p>
        </p:txBody>
      </p:sp>
      <p:sp>
        <p:nvSpPr>
          <p:cNvPr id="49" name="object 49"/>
          <p:cNvSpPr txBox="1"/>
          <p:nvPr/>
        </p:nvSpPr>
        <p:spPr>
          <a:xfrm>
            <a:off x="1566672" y="3058667"/>
            <a:ext cx="681355" cy="254635"/>
          </a:xfrm>
          <a:prstGeom prst="rect">
            <a:avLst/>
          </a:prstGeom>
          <a:ln w="12191">
            <a:solidFill>
              <a:srgbClr val="000000"/>
            </a:solidFill>
          </a:ln>
        </p:spPr>
        <p:txBody>
          <a:bodyPr wrap="square" lIns="0" tIns="29845" rIns="0" bIns="0" rtlCol="0" vert="horz">
            <a:spAutoFit/>
          </a:bodyPr>
          <a:lstStyle/>
          <a:p>
            <a:pPr marL="133985">
              <a:lnSpc>
                <a:spcPct val="100000"/>
              </a:lnSpc>
              <a:spcBef>
                <a:spcPts val="235"/>
              </a:spcBef>
            </a:pPr>
            <a:r>
              <a:rPr dirty="0" sz="1200">
                <a:latin typeface="微软雅黑"/>
                <a:cs typeface="微软雅黑"/>
              </a:rPr>
              <a:t>P3,V3</a:t>
            </a:r>
            <a:endParaRPr sz="1200">
              <a:latin typeface="微软雅黑"/>
              <a:cs typeface="微软雅黑"/>
            </a:endParaRPr>
          </a:p>
        </p:txBody>
      </p:sp>
      <p:sp>
        <p:nvSpPr>
          <p:cNvPr id="50" name="object 50"/>
          <p:cNvSpPr/>
          <p:nvPr/>
        </p:nvSpPr>
        <p:spPr>
          <a:xfrm>
            <a:off x="1548383" y="3768852"/>
            <a:ext cx="681355" cy="254635"/>
          </a:xfrm>
          <a:custGeom>
            <a:avLst/>
            <a:gdLst/>
            <a:ahLst/>
            <a:cxnLst/>
            <a:rect l="l" t="t" r="r" b="b"/>
            <a:pathLst>
              <a:path w="681355" h="254635">
                <a:moveTo>
                  <a:pt x="0" y="254508"/>
                </a:moveTo>
                <a:lnTo>
                  <a:pt x="681228" y="254508"/>
                </a:lnTo>
                <a:lnTo>
                  <a:pt x="681228" y="0"/>
                </a:lnTo>
                <a:lnTo>
                  <a:pt x="0" y="0"/>
                </a:lnTo>
                <a:lnTo>
                  <a:pt x="0" y="254508"/>
                </a:lnTo>
                <a:close/>
              </a:path>
            </a:pathLst>
          </a:custGeom>
          <a:ln w="12192">
            <a:solidFill>
              <a:srgbClr val="000000"/>
            </a:solidFill>
          </a:ln>
        </p:spPr>
        <p:txBody>
          <a:bodyPr wrap="square" lIns="0" tIns="0" rIns="0" bIns="0" rtlCol="0"/>
          <a:lstStyle/>
          <a:p/>
        </p:txBody>
      </p:sp>
      <p:sp>
        <p:nvSpPr>
          <p:cNvPr id="51" name="object 51"/>
          <p:cNvSpPr txBox="1"/>
          <p:nvPr/>
        </p:nvSpPr>
        <p:spPr>
          <a:xfrm>
            <a:off x="1669795" y="3787267"/>
            <a:ext cx="438150"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微软雅黑"/>
                <a:cs typeface="微软雅黑"/>
              </a:rPr>
              <a:t>P4,</a:t>
            </a:r>
            <a:r>
              <a:rPr dirty="0" sz="1200" spc="5">
                <a:latin typeface="微软雅黑"/>
                <a:cs typeface="微软雅黑"/>
              </a:rPr>
              <a:t>V</a:t>
            </a:r>
            <a:r>
              <a:rPr dirty="0" sz="1200">
                <a:latin typeface="微软雅黑"/>
                <a:cs typeface="微软雅黑"/>
              </a:rPr>
              <a:t>4</a:t>
            </a:r>
            <a:endParaRPr sz="1200">
              <a:latin typeface="微软雅黑"/>
              <a:cs typeface="微软雅黑"/>
            </a:endParaRPr>
          </a:p>
        </p:txBody>
      </p:sp>
      <p:sp>
        <p:nvSpPr>
          <p:cNvPr id="52" name="object 52"/>
          <p:cNvSpPr txBox="1"/>
          <p:nvPr/>
        </p:nvSpPr>
        <p:spPr>
          <a:xfrm>
            <a:off x="1588008" y="4436364"/>
            <a:ext cx="681355" cy="254635"/>
          </a:xfrm>
          <a:prstGeom prst="rect">
            <a:avLst/>
          </a:prstGeom>
          <a:ln w="12191">
            <a:solidFill>
              <a:srgbClr val="000000"/>
            </a:solidFill>
          </a:ln>
        </p:spPr>
        <p:txBody>
          <a:bodyPr wrap="square" lIns="0" tIns="30480" rIns="0" bIns="0" rtlCol="0" vert="horz">
            <a:spAutoFit/>
          </a:bodyPr>
          <a:lstStyle/>
          <a:p>
            <a:pPr marL="133350">
              <a:lnSpc>
                <a:spcPct val="100000"/>
              </a:lnSpc>
              <a:spcBef>
                <a:spcPts val="240"/>
              </a:spcBef>
            </a:pPr>
            <a:r>
              <a:rPr dirty="0" sz="1200">
                <a:latin typeface="微软雅黑"/>
                <a:cs typeface="微软雅黑"/>
              </a:rPr>
              <a:t>P5,V5</a:t>
            </a:r>
            <a:endParaRPr sz="1200">
              <a:latin typeface="微软雅黑"/>
              <a:cs typeface="微软雅黑"/>
            </a:endParaRPr>
          </a:p>
        </p:txBody>
      </p:sp>
      <p:sp>
        <p:nvSpPr>
          <p:cNvPr id="53" name="object 53"/>
          <p:cNvSpPr txBox="1"/>
          <p:nvPr/>
        </p:nvSpPr>
        <p:spPr>
          <a:xfrm>
            <a:off x="11640693" y="1509140"/>
            <a:ext cx="438150"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微软雅黑"/>
                <a:cs typeface="微软雅黑"/>
              </a:rPr>
              <a:t>P1,</a:t>
            </a:r>
            <a:r>
              <a:rPr dirty="0" sz="1200" spc="5">
                <a:latin typeface="微软雅黑"/>
                <a:cs typeface="微软雅黑"/>
              </a:rPr>
              <a:t>V</a:t>
            </a:r>
            <a:r>
              <a:rPr dirty="0" sz="1200">
                <a:latin typeface="微软雅黑"/>
                <a:cs typeface="微软雅黑"/>
              </a:rPr>
              <a:t>1</a:t>
            </a:r>
            <a:endParaRPr sz="1200">
              <a:latin typeface="微软雅黑"/>
              <a:cs typeface="微软雅黑"/>
            </a:endParaRPr>
          </a:p>
        </p:txBody>
      </p:sp>
      <p:sp>
        <p:nvSpPr>
          <p:cNvPr id="54" name="object 54"/>
          <p:cNvSpPr/>
          <p:nvPr/>
        </p:nvSpPr>
        <p:spPr>
          <a:xfrm>
            <a:off x="11530583" y="2209800"/>
            <a:ext cx="661670" cy="254635"/>
          </a:xfrm>
          <a:custGeom>
            <a:avLst/>
            <a:gdLst/>
            <a:ahLst/>
            <a:cxnLst/>
            <a:rect l="l" t="t" r="r" b="b"/>
            <a:pathLst>
              <a:path w="661670" h="254635">
                <a:moveTo>
                  <a:pt x="0" y="254508"/>
                </a:moveTo>
                <a:lnTo>
                  <a:pt x="661415" y="254508"/>
                </a:lnTo>
              </a:path>
              <a:path w="661670" h="254635">
                <a:moveTo>
                  <a:pt x="661415" y="0"/>
                </a:moveTo>
                <a:lnTo>
                  <a:pt x="0" y="0"/>
                </a:lnTo>
                <a:lnTo>
                  <a:pt x="0" y="254508"/>
                </a:lnTo>
              </a:path>
            </a:pathLst>
          </a:custGeom>
          <a:ln w="12192">
            <a:solidFill>
              <a:srgbClr val="000000"/>
            </a:solidFill>
          </a:ln>
        </p:spPr>
        <p:txBody>
          <a:bodyPr wrap="square" lIns="0" tIns="0" rIns="0" bIns="0" rtlCol="0"/>
          <a:lstStyle/>
          <a:p/>
        </p:txBody>
      </p:sp>
      <p:sp>
        <p:nvSpPr>
          <p:cNvPr id="55" name="object 55"/>
          <p:cNvSpPr txBox="1"/>
          <p:nvPr/>
        </p:nvSpPr>
        <p:spPr>
          <a:xfrm>
            <a:off x="11653266" y="2226690"/>
            <a:ext cx="438784" cy="208279"/>
          </a:xfrm>
          <a:prstGeom prst="rect">
            <a:avLst/>
          </a:prstGeom>
        </p:spPr>
        <p:txBody>
          <a:bodyPr wrap="square" lIns="0" tIns="12700" rIns="0" bIns="0" rtlCol="0" vert="horz">
            <a:spAutoFit/>
          </a:bodyPr>
          <a:lstStyle/>
          <a:p>
            <a:pPr marL="12700">
              <a:lnSpc>
                <a:spcPct val="100000"/>
              </a:lnSpc>
              <a:spcBef>
                <a:spcPts val="100"/>
              </a:spcBef>
            </a:pPr>
            <a:r>
              <a:rPr dirty="0" sz="1200">
                <a:latin typeface="微软雅黑"/>
                <a:cs typeface="微软雅黑"/>
              </a:rPr>
              <a:t>P</a:t>
            </a:r>
            <a:r>
              <a:rPr dirty="0" sz="1200" spc="5">
                <a:latin typeface="微软雅黑"/>
                <a:cs typeface="微软雅黑"/>
              </a:rPr>
              <a:t>2</a:t>
            </a:r>
            <a:r>
              <a:rPr dirty="0" sz="1200">
                <a:latin typeface="微软雅黑"/>
                <a:cs typeface="微软雅黑"/>
              </a:rPr>
              <a:t>,</a:t>
            </a:r>
            <a:r>
              <a:rPr dirty="0" sz="1200" spc="5">
                <a:latin typeface="微软雅黑"/>
                <a:cs typeface="微软雅黑"/>
              </a:rPr>
              <a:t>V</a:t>
            </a:r>
            <a:r>
              <a:rPr dirty="0" sz="1200">
                <a:latin typeface="微软雅黑"/>
                <a:cs typeface="微软雅黑"/>
              </a:rPr>
              <a:t>2</a:t>
            </a:r>
            <a:endParaRPr sz="1200">
              <a:latin typeface="微软雅黑"/>
              <a:cs typeface="微软雅黑"/>
            </a:endParaRPr>
          </a:p>
        </p:txBody>
      </p:sp>
      <p:sp>
        <p:nvSpPr>
          <p:cNvPr id="56" name="object 56"/>
          <p:cNvSpPr/>
          <p:nvPr/>
        </p:nvSpPr>
        <p:spPr>
          <a:xfrm>
            <a:off x="11530583" y="2990088"/>
            <a:ext cx="661670" cy="254635"/>
          </a:xfrm>
          <a:custGeom>
            <a:avLst/>
            <a:gdLst/>
            <a:ahLst/>
            <a:cxnLst/>
            <a:rect l="l" t="t" r="r" b="b"/>
            <a:pathLst>
              <a:path w="661670" h="254635">
                <a:moveTo>
                  <a:pt x="661415" y="0"/>
                </a:moveTo>
                <a:lnTo>
                  <a:pt x="0" y="0"/>
                </a:lnTo>
                <a:lnTo>
                  <a:pt x="0" y="254508"/>
                </a:lnTo>
              </a:path>
            </a:pathLst>
          </a:custGeom>
          <a:ln w="12192">
            <a:solidFill>
              <a:srgbClr val="000000"/>
            </a:solidFill>
          </a:ln>
        </p:spPr>
        <p:txBody>
          <a:bodyPr wrap="square" lIns="0" tIns="0" rIns="0" bIns="0" rtlCol="0"/>
          <a:lstStyle/>
          <a:p/>
        </p:txBody>
      </p:sp>
      <p:sp>
        <p:nvSpPr>
          <p:cNvPr id="57" name="object 57"/>
          <p:cNvSpPr txBox="1"/>
          <p:nvPr/>
        </p:nvSpPr>
        <p:spPr>
          <a:xfrm>
            <a:off x="11517883" y="3007233"/>
            <a:ext cx="687070" cy="208279"/>
          </a:xfrm>
          <a:prstGeom prst="rect">
            <a:avLst/>
          </a:prstGeom>
        </p:spPr>
        <p:txBody>
          <a:bodyPr wrap="square" lIns="0" tIns="12700" rIns="0" bIns="0" rtlCol="0" vert="horz">
            <a:spAutoFit/>
          </a:bodyPr>
          <a:lstStyle/>
          <a:p>
            <a:pPr marL="12700">
              <a:lnSpc>
                <a:spcPct val="100000"/>
              </a:lnSpc>
              <a:spcBef>
                <a:spcPts val="100"/>
              </a:spcBef>
            </a:pPr>
            <a:r>
              <a:rPr dirty="0" u="sng" sz="1200">
                <a:uFill>
                  <a:solidFill>
                    <a:srgbClr val="000000"/>
                  </a:solidFill>
                </a:uFill>
                <a:latin typeface="微软雅黑"/>
                <a:cs typeface="微软雅黑"/>
              </a:rPr>
              <a:t>   P3,V3</a:t>
            </a:r>
            <a:r>
              <a:rPr dirty="0" u="sng" sz="1200" spc="-180">
                <a:uFill>
                  <a:solidFill>
                    <a:srgbClr val="000000"/>
                  </a:solidFill>
                </a:uFill>
                <a:latin typeface="微软雅黑"/>
                <a:cs typeface="微软雅黑"/>
              </a:rPr>
              <a:t> </a:t>
            </a:r>
            <a:endParaRPr sz="1200">
              <a:latin typeface="微软雅黑"/>
              <a:cs typeface="微软雅黑"/>
            </a:endParaRPr>
          </a:p>
        </p:txBody>
      </p:sp>
      <p:sp>
        <p:nvSpPr>
          <p:cNvPr id="58" name="object 58"/>
          <p:cNvSpPr txBox="1"/>
          <p:nvPr/>
        </p:nvSpPr>
        <p:spPr>
          <a:xfrm>
            <a:off x="11498071" y="3718052"/>
            <a:ext cx="706755" cy="208279"/>
          </a:xfrm>
          <a:prstGeom prst="rect">
            <a:avLst/>
          </a:prstGeom>
        </p:spPr>
        <p:txBody>
          <a:bodyPr wrap="square" lIns="0" tIns="12700" rIns="0" bIns="0" rtlCol="0" vert="horz">
            <a:spAutoFit/>
          </a:bodyPr>
          <a:lstStyle/>
          <a:p>
            <a:pPr marL="12700">
              <a:lnSpc>
                <a:spcPct val="100000"/>
              </a:lnSpc>
              <a:spcBef>
                <a:spcPts val="100"/>
              </a:spcBef>
              <a:tabLst>
                <a:tab pos="693420" algn="l"/>
              </a:tabLst>
            </a:pPr>
            <a:r>
              <a:rPr dirty="0" u="sng" sz="1200">
                <a:uFill>
                  <a:solidFill>
                    <a:srgbClr val="000000"/>
                  </a:solidFill>
                </a:uFill>
                <a:latin typeface="微软雅黑"/>
                <a:cs typeface="微软雅黑"/>
              </a:rPr>
              <a:t>  </a:t>
            </a:r>
            <a:r>
              <a:rPr dirty="0" u="sng" sz="1200" spc="5">
                <a:uFill>
                  <a:solidFill>
                    <a:srgbClr val="000000"/>
                  </a:solidFill>
                </a:uFill>
                <a:latin typeface="微软雅黑"/>
                <a:cs typeface="微软雅黑"/>
              </a:rPr>
              <a:t> </a:t>
            </a:r>
            <a:r>
              <a:rPr dirty="0" u="sng" sz="1200">
                <a:uFill>
                  <a:solidFill>
                    <a:srgbClr val="000000"/>
                  </a:solidFill>
                </a:uFill>
                <a:latin typeface="微软雅黑"/>
                <a:cs typeface="微软雅黑"/>
              </a:rPr>
              <a:t>P4,V4	</a:t>
            </a:r>
            <a:endParaRPr sz="1200">
              <a:latin typeface="微软雅黑"/>
              <a:cs typeface="微软雅黑"/>
            </a:endParaRPr>
          </a:p>
        </p:txBody>
      </p:sp>
      <p:sp>
        <p:nvSpPr>
          <p:cNvPr id="59" name="object 59"/>
          <p:cNvSpPr/>
          <p:nvPr/>
        </p:nvSpPr>
        <p:spPr>
          <a:xfrm>
            <a:off x="11551919" y="4366259"/>
            <a:ext cx="640080" cy="256540"/>
          </a:xfrm>
          <a:custGeom>
            <a:avLst/>
            <a:gdLst/>
            <a:ahLst/>
            <a:cxnLst/>
            <a:rect l="l" t="t" r="r" b="b"/>
            <a:pathLst>
              <a:path w="640079" h="256539">
                <a:moveTo>
                  <a:pt x="640079" y="0"/>
                </a:moveTo>
                <a:lnTo>
                  <a:pt x="0" y="0"/>
                </a:lnTo>
                <a:lnTo>
                  <a:pt x="0" y="256031"/>
                </a:lnTo>
              </a:path>
            </a:pathLst>
          </a:custGeom>
          <a:ln w="12191">
            <a:solidFill>
              <a:srgbClr val="000000"/>
            </a:solidFill>
          </a:ln>
        </p:spPr>
        <p:txBody>
          <a:bodyPr wrap="square" lIns="0" tIns="0" rIns="0" bIns="0" rtlCol="0"/>
          <a:lstStyle/>
          <a:p/>
        </p:txBody>
      </p:sp>
      <p:sp>
        <p:nvSpPr>
          <p:cNvPr id="60" name="object 60"/>
          <p:cNvSpPr txBox="1"/>
          <p:nvPr/>
        </p:nvSpPr>
        <p:spPr>
          <a:xfrm>
            <a:off x="11539219" y="4384929"/>
            <a:ext cx="665480" cy="208279"/>
          </a:xfrm>
          <a:prstGeom prst="rect">
            <a:avLst/>
          </a:prstGeom>
        </p:spPr>
        <p:txBody>
          <a:bodyPr wrap="square" lIns="0" tIns="12700" rIns="0" bIns="0" rtlCol="0" vert="horz">
            <a:spAutoFit/>
          </a:bodyPr>
          <a:lstStyle/>
          <a:p>
            <a:pPr marL="12700">
              <a:lnSpc>
                <a:spcPct val="100000"/>
              </a:lnSpc>
              <a:spcBef>
                <a:spcPts val="100"/>
              </a:spcBef>
            </a:pPr>
            <a:r>
              <a:rPr dirty="0" u="sng" sz="1200">
                <a:uFill>
                  <a:solidFill>
                    <a:srgbClr val="000000"/>
                  </a:solidFill>
                </a:uFill>
                <a:latin typeface="微软雅黑"/>
                <a:cs typeface="微软雅黑"/>
              </a:rPr>
              <a:t>  </a:t>
            </a:r>
            <a:r>
              <a:rPr dirty="0" u="sng" sz="1200" spc="-5">
                <a:uFill>
                  <a:solidFill>
                    <a:srgbClr val="000000"/>
                  </a:solidFill>
                </a:uFill>
                <a:latin typeface="微软雅黑"/>
                <a:cs typeface="微软雅黑"/>
              </a:rPr>
              <a:t> </a:t>
            </a:r>
            <a:r>
              <a:rPr dirty="0" u="sng" sz="1200">
                <a:uFill>
                  <a:solidFill>
                    <a:srgbClr val="000000"/>
                  </a:solidFill>
                </a:uFill>
                <a:latin typeface="微软雅黑"/>
                <a:cs typeface="微软雅黑"/>
              </a:rPr>
              <a:t>P5,V5 </a:t>
            </a:r>
            <a:r>
              <a:rPr dirty="0" u="sng" sz="1200" spc="15">
                <a:uFill>
                  <a:solidFill>
                    <a:srgbClr val="000000"/>
                  </a:solidFill>
                </a:uFill>
                <a:latin typeface="微软雅黑"/>
                <a:cs typeface="微软雅黑"/>
              </a:rPr>
              <a:t> </a:t>
            </a:r>
            <a:endParaRPr sz="1200">
              <a:latin typeface="微软雅黑"/>
              <a:cs typeface="微软雅黑"/>
            </a:endParaRPr>
          </a:p>
        </p:txBody>
      </p:sp>
      <p:grpSp>
        <p:nvGrpSpPr>
          <p:cNvPr id="61" name="object 61"/>
          <p:cNvGrpSpPr/>
          <p:nvPr/>
        </p:nvGrpSpPr>
        <p:grpSpPr>
          <a:xfrm>
            <a:off x="2543555" y="1178052"/>
            <a:ext cx="6338570" cy="5666740"/>
            <a:chOff x="2543555" y="1178052"/>
            <a:chExt cx="6338570" cy="5666740"/>
          </a:xfrm>
        </p:grpSpPr>
        <p:sp>
          <p:nvSpPr>
            <p:cNvPr id="62" name="object 62"/>
            <p:cNvSpPr/>
            <p:nvPr/>
          </p:nvSpPr>
          <p:spPr>
            <a:xfrm>
              <a:off x="5246497" y="1483613"/>
              <a:ext cx="262255" cy="5053330"/>
            </a:xfrm>
            <a:custGeom>
              <a:avLst/>
              <a:gdLst/>
              <a:ahLst/>
              <a:cxnLst/>
              <a:rect l="l" t="t" r="r" b="b"/>
              <a:pathLst>
                <a:path w="262254" h="5053330">
                  <a:moveTo>
                    <a:pt x="114300" y="278003"/>
                  </a:moveTo>
                  <a:lnTo>
                    <a:pt x="76250" y="278091"/>
                  </a:lnTo>
                  <a:lnTo>
                    <a:pt x="75311" y="0"/>
                  </a:lnTo>
                  <a:lnTo>
                    <a:pt x="37211" y="0"/>
                  </a:lnTo>
                  <a:lnTo>
                    <a:pt x="38150" y="278180"/>
                  </a:lnTo>
                  <a:lnTo>
                    <a:pt x="0" y="278257"/>
                  </a:lnTo>
                  <a:lnTo>
                    <a:pt x="57531" y="392430"/>
                  </a:lnTo>
                  <a:lnTo>
                    <a:pt x="104775" y="297180"/>
                  </a:lnTo>
                  <a:lnTo>
                    <a:pt x="114300" y="278003"/>
                  </a:lnTo>
                  <a:close/>
                </a:path>
                <a:path w="262254" h="5053330">
                  <a:moveTo>
                    <a:pt x="261747" y="4677626"/>
                  </a:moveTo>
                  <a:lnTo>
                    <a:pt x="252145" y="4659261"/>
                  </a:lnTo>
                  <a:lnTo>
                    <a:pt x="202565" y="4564380"/>
                  </a:lnTo>
                  <a:lnTo>
                    <a:pt x="147447" y="4679696"/>
                  </a:lnTo>
                  <a:lnTo>
                    <a:pt x="185635" y="4679010"/>
                  </a:lnTo>
                  <a:lnTo>
                    <a:pt x="192405" y="5053038"/>
                  </a:lnTo>
                  <a:lnTo>
                    <a:pt x="230505" y="5052352"/>
                  </a:lnTo>
                  <a:lnTo>
                    <a:pt x="223735" y="4678324"/>
                  </a:lnTo>
                  <a:lnTo>
                    <a:pt x="261747" y="4677626"/>
                  </a:lnTo>
                  <a:close/>
                </a:path>
              </a:pathLst>
            </a:custGeom>
            <a:solidFill>
              <a:srgbClr val="C00000"/>
            </a:solidFill>
          </p:spPr>
          <p:txBody>
            <a:bodyPr wrap="square" lIns="0" tIns="0" rIns="0" bIns="0" rtlCol="0"/>
            <a:lstStyle/>
            <a:p/>
          </p:txBody>
        </p:sp>
        <p:sp>
          <p:nvSpPr>
            <p:cNvPr id="63" name="object 63"/>
            <p:cNvSpPr/>
            <p:nvPr/>
          </p:nvSpPr>
          <p:spPr>
            <a:xfrm>
              <a:off x="2543556" y="1178051"/>
              <a:ext cx="6338570" cy="5666740"/>
            </a:xfrm>
            <a:custGeom>
              <a:avLst/>
              <a:gdLst/>
              <a:ahLst/>
              <a:cxnLst/>
              <a:rect l="l" t="t" r="r" b="b"/>
              <a:pathLst>
                <a:path w="6338570" h="5666740">
                  <a:moveTo>
                    <a:pt x="6338316" y="3048"/>
                  </a:moveTo>
                  <a:lnTo>
                    <a:pt x="379476" y="3048"/>
                  </a:lnTo>
                  <a:lnTo>
                    <a:pt x="379476" y="0"/>
                  </a:lnTo>
                  <a:lnTo>
                    <a:pt x="0" y="0"/>
                  </a:lnTo>
                  <a:lnTo>
                    <a:pt x="0" y="5288280"/>
                  </a:lnTo>
                  <a:lnTo>
                    <a:pt x="0" y="5666232"/>
                  </a:lnTo>
                  <a:lnTo>
                    <a:pt x="379476" y="5666232"/>
                  </a:lnTo>
                  <a:lnTo>
                    <a:pt x="6338316" y="5666232"/>
                  </a:lnTo>
                  <a:lnTo>
                    <a:pt x="6338316" y="5288280"/>
                  </a:lnTo>
                  <a:lnTo>
                    <a:pt x="379476" y="5288280"/>
                  </a:lnTo>
                  <a:lnTo>
                    <a:pt x="379476" y="382524"/>
                  </a:lnTo>
                  <a:lnTo>
                    <a:pt x="6338316" y="382524"/>
                  </a:lnTo>
                  <a:lnTo>
                    <a:pt x="6338316" y="3048"/>
                  </a:lnTo>
                  <a:close/>
                </a:path>
              </a:pathLst>
            </a:custGeom>
            <a:solidFill>
              <a:srgbClr val="E4F4DF"/>
            </a:solidFill>
          </p:spPr>
          <p:txBody>
            <a:bodyPr wrap="square" lIns="0" tIns="0" rIns="0" bIns="0" rtlCol="0"/>
            <a:lstStyle/>
            <a:p/>
          </p:txBody>
        </p:sp>
      </p:grpSp>
      <p:sp>
        <p:nvSpPr>
          <p:cNvPr id="64" name="object 64"/>
          <p:cNvSpPr txBox="1"/>
          <p:nvPr/>
        </p:nvSpPr>
        <p:spPr>
          <a:xfrm>
            <a:off x="7344282" y="1188846"/>
            <a:ext cx="139890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实时监测数据</a:t>
            </a:r>
            <a:endParaRPr sz="1800">
              <a:latin typeface="微软雅黑"/>
              <a:cs typeface="微软雅黑"/>
            </a:endParaRPr>
          </a:p>
        </p:txBody>
      </p:sp>
      <p:sp>
        <p:nvSpPr>
          <p:cNvPr id="65" name="object 65"/>
          <p:cNvSpPr txBox="1"/>
          <p:nvPr/>
        </p:nvSpPr>
        <p:spPr>
          <a:xfrm>
            <a:off x="7399781" y="6486550"/>
            <a:ext cx="13970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实时监测数据</a:t>
            </a:r>
            <a:endParaRPr sz="1800">
              <a:latin typeface="微软雅黑"/>
              <a:cs typeface="微软雅黑"/>
            </a:endParaRPr>
          </a:p>
        </p:txBody>
      </p:sp>
      <p:grpSp>
        <p:nvGrpSpPr>
          <p:cNvPr id="66" name="object 66"/>
          <p:cNvGrpSpPr/>
          <p:nvPr/>
        </p:nvGrpSpPr>
        <p:grpSpPr>
          <a:xfrm>
            <a:off x="6812153" y="2951860"/>
            <a:ext cx="2054860" cy="2573020"/>
            <a:chOff x="6812153" y="2951860"/>
            <a:chExt cx="2054860" cy="2573020"/>
          </a:xfrm>
        </p:grpSpPr>
        <p:sp>
          <p:nvSpPr>
            <p:cNvPr id="67" name="object 67"/>
            <p:cNvSpPr/>
            <p:nvPr/>
          </p:nvSpPr>
          <p:spPr>
            <a:xfrm>
              <a:off x="6826758" y="2966465"/>
              <a:ext cx="230504" cy="2543810"/>
            </a:xfrm>
            <a:custGeom>
              <a:avLst/>
              <a:gdLst/>
              <a:ahLst/>
              <a:cxnLst/>
              <a:rect l="l" t="t" r="r" b="b"/>
              <a:pathLst>
                <a:path w="230504" h="2543810">
                  <a:moveTo>
                    <a:pt x="0" y="0"/>
                  </a:moveTo>
                  <a:lnTo>
                    <a:pt x="44767" y="1514"/>
                  </a:lnTo>
                  <a:lnTo>
                    <a:pt x="81343" y="5635"/>
                  </a:lnTo>
                  <a:lnTo>
                    <a:pt x="106013" y="11733"/>
                  </a:lnTo>
                  <a:lnTo>
                    <a:pt x="115062" y="19176"/>
                  </a:lnTo>
                  <a:lnTo>
                    <a:pt x="115062" y="1208913"/>
                  </a:lnTo>
                  <a:lnTo>
                    <a:pt x="124110" y="1216356"/>
                  </a:lnTo>
                  <a:lnTo>
                    <a:pt x="148780" y="1222454"/>
                  </a:lnTo>
                  <a:lnTo>
                    <a:pt x="185356" y="1226575"/>
                  </a:lnTo>
                  <a:lnTo>
                    <a:pt x="230124" y="1228090"/>
                  </a:lnTo>
                  <a:lnTo>
                    <a:pt x="185356" y="1229586"/>
                  </a:lnTo>
                  <a:lnTo>
                    <a:pt x="148780" y="1233677"/>
                  </a:lnTo>
                  <a:lnTo>
                    <a:pt x="124110" y="1239770"/>
                  </a:lnTo>
                  <a:lnTo>
                    <a:pt x="115062" y="1247267"/>
                  </a:lnTo>
                  <a:lnTo>
                    <a:pt x="115062" y="2524379"/>
                  </a:lnTo>
                  <a:lnTo>
                    <a:pt x="106013" y="2531822"/>
                  </a:lnTo>
                  <a:lnTo>
                    <a:pt x="81343" y="2537920"/>
                  </a:lnTo>
                  <a:lnTo>
                    <a:pt x="44767" y="2542041"/>
                  </a:lnTo>
                  <a:lnTo>
                    <a:pt x="0" y="2543556"/>
                  </a:lnTo>
                </a:path>
              </a:pathLst>
            </a:custGeom>
            <a:ln w="28956">
              <a:solidFill>
                <a:srgbClr val="C00000"/>
              </a:solidFill>
            </a:ln>
          </p:spPr>
          <p:txBody>
            <a:bodyPr wrap="square" lIns="0" tIns="0" rIns="0" bIns="0" rtlCol="0"/>
            <a:lstStyle/>
            <a:p/>
          </p:txBody>
        </p:sp>
        <p:sp>
          <p:nvSpPr>
            <p:cNvPr id="68" name="object 68"/>
            <p:cNvSpPr/>
            <p:nvPr/>
          </p:nvSpPr>
          <p:spPr>
            <a:xfrm>
              <a:off x="8146542" y="3237737"/>
              <a:ext cx="706120" cy="1912620"/>
            </a:xfrm>
            <a:custGeom>
              <a:avLst/>
              <a:gdLst/>
              <a:ahLst/>
              <a:cxnLst/>
              <a:rect l="l" t="t" r="r" b="b"/>
              <a:pathLst>
                <a:path w="706120" h="1912620">
                  <a:moveTo>
                    <a:pt x="0" y="117601"/>
                  </a:moveTo>
                  <a:lnTo>
                    <a:pt x="9249" y="71848"/>
                  </a:lnTo>
                  <a:lnTo>
                    <a:pt x="34464" y="34464"/>
                  </a:lnTo>
                  <a:lnTo>
                    <a:pt x="71848" y="9249"/>
                  </a:lnTo>
                  <a:lnTo>
                    <a:pt x="117601" y="0"/>
                  </a:lnTo>
                  <a:lnTo>
                    <a:pt x="588009" y="0"/>
                  </a:lnTo>
                  <a:lnTo>
                    <a:pt x="633763" y="9249"/>
                  </a:lnTo>
                  <a:lnTo>
                    <a:pt x="671147" y="34464"/>
                  </a:lnTo>
                  <a:lnTo>
                    <a:pt x="696362" y="71848"/>
                  </a:lnTo>
                  <a:lnTo>
                    <a:pt x="705611" y="117601"/>
                  </a:lnTo>
                  <a:lnTo>
                    <a:pt x="705611" y="1795018"/>
                  </a:lnTo>
                  <a:lnTo>
                    <a:pt x="696362" y="1840771"/>
                  </a:lnTo>
                  <a:lnTo>
                    <a:pt x="671147" y="1878155"/>
                  </a:lnTo>
                  <a:lnTo>
                    <a:pt x="633763" y="1903370"/>
                  </a:lnTo>
                  <a:lnTo>
                    <a:pt x="588009" y="1912620"/>
                  </a:lnTo>
                  <a:lnTo>
                    <a:pt x="117601" y="1912620"/>
                  </a:lnTo>
                  <a:lnTo>
                    <a:pt x="71848" y="1903370"/>
                  </a:lnTo>
                  <a:lnTo>
                    <a:pt x="34464" y="1878155"/>
                  </a:lnTo>
                  <a:lnTo>
                    <a:pt x="9249" y="1840771"/>
                  </a:lnTo>
                  <a:lnTo>
                    <a:pt x="0" y="1795018"/>
                  </a:lnTo>
                  <a:lnTo>
                    <a:pt x="0" y="117601"/>
                  </a:lnTo>
                  <a:close/>
                </a:path>
              </a:pathLst>
            </a:custGeom>
            <a:ln w="28956">
              <a:solidFill>
                <a:srgbClr val="000000"/>
              </a:solidFill>
            </a:ln>
          </p:spPr>
          <p:txBody>
            <a:bodyPr wrap="square" lIns="0" tIns="0" rIns="0" bIns="0" rtlCol="0"/>
            <a:lstStyle/>
            <a:p/>
          </p:txBody>
        </p:sp>
      </p:grpSp>
      <p:sp>
        <p:nvSpPr>
          <p:cNvPr id="69" name="object 69"/>
          <p:cNvSpPr txBox="1"/>
          <p:nvPr/>
        </p:nvSpPr>
        <p:spPr>
          <a:xfrm>
            <a:off x="8250681" y="3606165"/>
            <a:ext cx="482600" cy="1123315"/>
          </a:xfrm>
          <a:prstGeom prst="rect">
            <a:avLst/>
          </a:prstGeom>
        </p:spPr>
        <p:txBody>
          <a:bodyPr wrap="square" lIns="0" tIns="12700" rIns="0" bIns="0" rtlCol="0" vert="horz">
            <a:spAutoFit/>
          </a:bodyPr>
          <a:lstStyle/>
          <a:p>
            <a:pPr algn="just" marL="12700" marR="5080">
              <a:lnSpc>
                <a:spcPct val="100000"/>
              </a:lnSpc>
              <a:spcBef>
                <a:spcPts val="100"/>
              </a:spcBef>
            </a:pPr>
            <a:r>
              <a:rPr dirty="0" sz="1800">
                <a:latin typeface="微软雅黑"/>
                <a:cs typeface="微软雅黑"/>
              </a:rPr>
              <a:t>虚拟 过程 运维 </a:t>
            </a:r>
            <a:r>
              <a:rPr dirty="0" sz="1800" spc="-5">
                <a:latin typeface="微软雅黑"/>
                <a:cs typeface="微软雅黑"/>
              </a:rPr>
              <a:t>推演</a:t>
            </a:r>
            <a:endParaRPr sz="1800">
              <a:latin typeface="微软雅黑"/>
              <a:cs typeface="微软雅黑"/>
            </a:endParaRPr>
          </a:p>
        </p:txBody>
      </p:sp>
      <p:sp>
        <p:nvSpPr>
          <p:cNvPr id="70" name="object 70"/>
          <p:cNvSpPr txBox="1"/>
          <p:nvPr/>
        </p:nvSpPr>
        <p:spPr>
          <a:xfrm>
            <a:off x="6304915" y="725170"/>
            <a:ext cx="3319145" cy="299720"/>
          </a:xfrm>
          <a:prstGeom prst="rect">
            <a:avLst/>
          </a:prstGeom>
        </p:spPr>
        <p:txBody>
          <a:bodyPr wrap="square" lIns="0" tIns="12700" rIns="0" bIns="0" rtlCol="0" vert="horz">
            <a:spAutoFit/>
          </a:bodyPr>
          <a:lstStyle/>
          <a:p>
            <a:pPr marL="12700">
              <a:lnSpc>
                <a:spcPct val="100000"/>
              </a:lnSpc>
              <a:spcBef>
                <a:spcPts val="100"/>
              </a:spcBef>
              <a:tabLst>
                <a:tab pos="1705610" algn="l"/>
              </a:tabLst>
            </a:pPr>
            <a:r>
              <a:rPr dirty="0" sz="1800">
                <a:latin typeface="微软雅黑"/>
                <a:cs typeface="微软雅黑"/>
              </a:rPr>
              <a:t>虚拟端流程	虚拟和现实交互</a:t>
            </a:r>
            <a:endParaRPr sz="1800">
              <a:latin typeface="微软雅黑"/>
              <a:cs typeface="微软雅黑"/>
            </a:endParaRPr>
          </a:p>
        </p:txBody>
      </p:sp>
      <p:sp>
        <p:nvSpPr>
          <p:cNvPr id="71" name="object 71"/>
          <p:cNvSpPr/>
          <p:nvPr/>
        </p:nvSpPr>
        <p:spPr>
          <a:xfrm>
            <a:off x="9717785" y="861060"/>
            <a:ext cx="256540" cy="86995"/>
          </a:xfrm>
          <a:custGeom>
            <a:avLst/>
            <a:gdLst/>
            <a:ahLst/>
            <a:cxnLst/>
            <a:rect l="l" t="t" r="r" b="b"/>
            <a:pathLst>
              <a:path w="256540" h="86994">
                <a:moveTo>
                  <a:pt x="169672" y="0"/>
                </a:moveTo>
                <a:lnTo>
                  <a:pt x="169672" y="86867"/>
                </a:lnTo>
                <a:lnTo>
                  <a:pt x="227584" y="57912"/>
                </a:lnTo>
                <a:lnTo>
                  <a:pt x="184150" y="57912"/>
                </a:lnTo>
                <a:lnTo>
                  <a:pt x="184150" y="28955"/>
                </a:lnTo>
                <a:lnTo>
                  <a:pt x="227583" y="28955"/>
                </a:lnTo>
                <a:lnTo>
                  <a:pt x="169672" y="0"/>
                </a:lnTo>
                <a:close/>
              </a:path>
              <a:path w="256540" h="86994">
                <a:moveTo>
                  <a:pt x="169672" y="28955"/>
                </a:moveTo>
                <a:lnTo>
                  <a:pt x="0" y="28955"/>
                </a:lnTo>
                <a:lnTo>
                  <a:pt x="0" y="57912"/>
                </a:lnTo>
                <a:lnTo>
                  <a:pt x="169672" y="57912"/>
                </a:lnTo>
                <a:lnTo>
                  <a:pt x="169672" y="28955"/>
                </a:lnTo>
                <a:close/>
              </a:path>
              <a:path w="256540" h="86994">
                <a:moveTo>
                  <a:pt x="227583" y="28955"/>
                </a:moveTo>
                <a:lnTo>
                  <a:pt x="184150" y="28955"/>
                </a:lnTo>
                <a:lnTo>
                  <a:pt x="184150" y="57912"/>
                </a:lnTo>
                <a:lnTo>
                  <a:pt x="227584" y="57912"/>
                </a:lnTo>
                <a:lnTo>
                  <a:pt x="256540" y="43434"/>
                </a:lnTo>
                <a:lnTo>
                  <a:pt x="227583" y="28955"/>
                </a:lnTo>
                <a:close/>
              </a:path>
            </a:pathLst>
          </a:custGeom>
          <a:solidFill>
            <a:srgbClr val="A4C248"/>
          </a:solidFill>
        </p:spPr>
        <p:txBody>
          <a:bodyPr wrap="square" lIns="0" tIns="0" rIns="0" bIns="0" rtlCol="0"/>
          <a:lstStyle/>
          <a:p/>
        </p:txBody>
      </p:sp>
      <p:sp>
        <p:nvSpPr>
          <p:cNvPr id="72" name="object 72"/>
          <p:cNvSpPr txBox="1"/>
          <p:nvPr/>
        </p:nvSpPr>
        <p:spPr>
          <a:xfrm>
            <a:off x="10005821" y="742315"/>
            <a:ext cx="711200"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现实端</a:t>
            </a:r>
            <a:endParaRPr sz="1800">
              <a:latin typeface="微软雅黑"/>
              <a:cs typeface="微软雅黑"/>
            </a:endParaRPr>
          </a:p>
        </p:txBody>
      </p:sp>
      <p:grpSp>
        <p:nvGrpSpPr>
          <p:cNvPr id="73" name="object 73"/>
          <p:cNvGrpSpPr/>
          <p:nvPr/>
        </p:nvGrpSpPr>
        <p:grpSpPr>
          <a:xfrm>
            <a:off x="7500366" y="1590166"/>
            <a:ext cx="662305" cy="2653030"/>
            <a:chOff x="7500366" y="1590166"/>
            <a:chExt cx="662305" cy="2653030"/>
          </a:xfrm>
        </p:grpSpPr>
        <p:sp>
          <p:nvSpPr>
            <p:cNvPr id="74" name="object 74"/>
            <p:cNvSpPr/>
            <p:nvPr/>
          </p:nvSpPr>
          <p:spPr>
            <a:xfrm>
              <a:off x="7905750" y="4155947"/>
              <a:ext cx="256540" cy="86995"/>
            </a:xfrm>
            <a:custGeom>
              <a:avLst/>
              <a:gdLst/>
              <a:ahLst/>
              <a:cxnLst/>
              <a:rect l="l" t="t" r="r" b="b"/>
              <a:pathLst>
                <a:path w="256540" h="86995">
                  <a:moveTo>
                    <a:pt x="169672" y="0"/>
                  </a:moveTo>
                  <a:lnTo>
                    <a:pt x="169672" y="86868"/>
                  </a:lnTo>
                  <a:lnTo>
                    <a:pt x="227584" y="57912"/>
                  </a:lnTo>
                  <a:lnTo>
                    <a:pt x="184150" y="57912"/>
                  </a:lnTo>
                  <a:lnTo>
                    <a:pt x="184150" y="28956"/>
                  </a:lnTo>
                  <a:lnTo>
                    <a:pt x="227584" y="28956"/>
                  </a:lnTo>
                  <a:lnTo>
                    <a:pt x="169672" y="0"/>
                  </a:lnTo>
                  <a:close/>
                </a:path>
                <a:path w="256540" h="86995">
                  <a:moveTo>
                    <a:pt x="169672" y="28956"/>
                  </a:moveTo>
                  <a:lnTo>
                    <a:pt x="0" y="28956"/>
                  </a:lnTo>
                  <a:lnTo>
                    <a:pt x="0" y="57912"/>
                  </a:lnTo>
                  <a:lnTo>
                    <a:pt x="169672" y="57912"/>
                  </a:lnTo>
                  <a:lnTo>
                    <a:pt x="169672" y="28956"/>
                  </a:lnTo>
                  <a:close/>
                </a:path>
                <a:path w="256540" h="86995">
                  <a:moveTo>
                    <a:pt x="227584" y="28956"/>
                  </a:moveTo>
                  <a:lnTo>
                    <a:pt x="184150" y="28956"/>
                  </a:lnTo>
                  <a:lnTo>
                    <a:pt x="184150" y="57912"/>
                  </a:lnTo>
                  <a:lnTo>
                    <a:pt x="227584" y="57912"/>
                  </a:lnTo>
                  <a:lnTo>
                    <a:pt x="256540" y="43433"/>
                  </a:lnTo>
                  <a:lnTo>
                    <a:pt x="227584" y="28956"/>
                  </a:lnTo>
                  <a:close/>
                </a:path>
              </a:pathLst>
            </a:custGeom>
            <a:solidFill>
              <a:srgbClr val="0E6EC5"/>
            </a:solidFill>
          </p:spPr>
          <p:txBody>
            <a:bodyPr wrap="square" lIns="0" tIns="0" rIns="0" bIns="0" rtlCol="0"/>
            <a:lstStyle/>
            <a:p/>
          </p:txBody>
        </p:sp>
        <p:sp>
          <p:nvSpPr>
            <p:cNvPr id="75" name="object 75"/>
            <p:cNvSpPr/>
            <p:nvPr/>
          </p:nvSpPr>
          <p:spPr>
            <a:xfrm>
              <a:off x="7500366" y="1590166"/>
              <a:ext cx="114300" cy="1630680"/>
            </a:xfrm>
            <a:custGeom>
              <a:avLst/>
              <a:gdLst/>
              <a:ahLst/>
              <a:cxnLst/>
              <a:rect l="l" t="t" r="r" b="b"/>
              <a:pathLst>
                <a:path w="114300" h="1630680">
                  <a:moveTo>
                    <a:pt x="38033" y="1515956"/>
                  </a:moveTo>
                  <a:lnTo>
                    <a:pt x="0" y="1516126"/>
                  </a:lnTo>
                  <a:lnTo>
                    <a:pt x="57530" y="1630172"/>
                  </a:lnTo>
                  <a:lnTo>
                    <a:pt x="104670" y="1535049"/>
                  </a:lnTo>
                  <a:lnTo>
                    <a:pt x="38100" y="1535049"/>
                  </a:lnTo>
                  <a:lnTo>
                    <a:pt x="38033" y="1515956"/>
                  </a:lnTo>
                  <a:close/>
                </a:path>
                <a:path w="114300" h="1630680">
                  <a:moveTo>
                    <a:pt x="76133" y="1515787"/>
                  </a:moveTo>
                  <a:lnTo>
                    <a:pt x="38033" y="1515956"/>
                  </a:lnTo>
                  <a:lnTo>
                    <a:pt x="38100" y="1535049"/>
                  </a:lnTo>
                  <a:lnTo>
                    <a:pt x="76200" y="1534795"/>
                  </a:lnTo>
                  <a:lnTo>
                    <a:pt x="76133" y="1515787"/>
                  </a:lnTo>
                  <a:close/>
                </a:path>
                <a:path w="114300" h="1630680">
                  <a:moveTo>
                    <a:pt x="114300" y="1515618"/>
                  </a:moveTo>
                  <a:lnTo>
                    <a:pt x="76133" y="1515787"/>
                  </a:lnTo>
                  <a:lnTo>
                    <a:pt x="76200" y="1534795"/>
                  </a:lnTo>
                  <a:lnTo>
                    <a:pt x="38100" y="1535049"/>
                  </a:lnTo>
                  <a:lnTo>
                    <a:pt x="104670" y="1535049"/>
                  </a:lnTo>
                  <a:lnTo>
                    <a:pt x="114300" y="1515618"/>
                  </a:lnTo>
                  <a:close/>
                </a:path>
                <a:path w="114300" h="1630680">
                  <a:moveTo>
                    <a:pt x="70865" y="0"/>
                  </a:moveTo>
                  <a:lnTo>
                    <a:pt x="32765" y="254"/>
                  </a:lnTo>
                  <a:lnTo>
                    <a:pt x="38033" y="1515956"/>
                  </a:lnTo>
                  <a:lnTo>
                    <a:pt x="76133" y="1515787"/>
                  </a:lnTo>
                  <a:lnTo>
                    <a:pt x="70865" y="0"/>
                  </a:lnTo>
                  <a:close/>
                </a:path>
              </a:pathLst>
            </a:custGeom>
            <a:solidFill>
              <a:srgbClr val="C00000"/>
            </a:solidFill>
          </p:spPr>
          <p:txBody>
            <a:bodyPr wrap="square" lIns="0" tIns="0" rIns="0" bIns="0" rtlCol="0"/>
            <a:lstStyle/>
            <a:p/>
          </p:txBody>
        </p:sp>
      </p:grpSp>
      <p:sp>
        <p:nvSpPr>
          <p:cNvPr id="76" name="object 76"/>
          <p:cNvSpPr txBox="1"/>
          <p:nvPr/>
        </p:nvSpPr>
        <p:spPr>
          <a:xfrm>
            <a:off x="1526539" y="3275838"/>
            <a:ext cx="1316355" cy="1671955"/>
          </a:xfrm>
          <a:prstGeom prst="rect">
            <a:avLst/>
          </a:prstGeom>
        </p:spPr>
        <p:txBody>
          <a:bodyPr wrap="square" lIns="0" tIns="12700" rIns="0" bIns="0" rtlCol="0" vert="horz">
            <a:spAutoFit/>
          </a:bodyPr>
          <a:lstStyle/>
          <a:p>
            <a:pPr marL="1073785">
              <a:lnSpc>
                <a:spcPct val="100000"/>
              </a:lnSpc>
              <a:spcBef>
                <a:spcPts val="100"/>
              </a:spcBef>
            </a:pPr>
            <a:r>
              <a:rPr dirty="0" sz="1800">
                <a:latin typeface="微软雅黑"/>
                <a:cs typeface="微软雅黑"/>
              </a:rPr>
              <a:t>静</a:t>
            </a:r>
            <a:endParaRPr sz="1800">
              <a:latin typeface="微软雅黑"/>
              <a:cs typeface="微软雅黑"/>
            </a:endParaRPr>
          </a:p>
          <a:p>
            <a:pPr marL="1073785">
              <a:lnSpc>
                <a:spcPct val="100000"/>
              </a:lnSpc>
            </a:pPr>
            <a:r>
              <a:rPr dirty="0" sz="1800">
                <a:latin typeface="微软雅黑"/>
                <a:cs typeface="微软雅黑"/>
              </a:rPr>
              <a:t>态</a:t>
            </a:r>
            <a:endParaRPr sz="1800">
              <a:latin typeface="微软雅黑"/>
              <a:cs typeface="微软雅黑"/>
            </a:endParaRPr>
          </a:p>
          <a:p>
            <a:pPr algn="just" marL="1073785" marR="5080" indent="-1061720">
              <a:lnSpc>
                <a:spcPct val="100000"/>
              </a:lnSpc>
            </a:pPr>
            <a:r>
              <a:rPr dirty="0" u="heavy" sz="1800">
                <a:uFill>
                  <a:solidFill>
                    <a:srgbClr val="000000"/>
                  </a:solidFill>
                </a:uFill>
                <a:latin typeface="Times New Roman"/>
                <a:cs typeface="Times New Roman"/>
              </a:rPr>
              <a:t>         </a:t>
            </a:r>
            <a:r>
              <a:rPr dirty="0" u="heavy" sz="1800" spc="10">
                <a:uFill>
                  <a:solidFill>
                    <a:srgbClr val="000000"/>
                  </a:solidFill>
                </a:uFill>
                <a:latin typeface="Times New Roman"/>
                <a:cs typeface="Times New Roman"/>
              </a:rPr>
              <a:t> </a:t>
            </a:r>
            <a:r>
              <a:rPr dirty="0" sz="1800">
                <a:latin typeface="Times New Roman"/>
                <a:cs typeface="Times New Roman"/>
              </a:rPr>
              <a:t>        </a:t>
            </a:r>
            <a:r>
              <a:rPr dirty="0" sz="1800" spc="-204">
                <a:latin typeface="Times New Roman"/>
                <a:cs typeface="Times New Roman"/>
              </a:rPr>
              <a:t> </a:t>
            </a:r>
            <a:r>
              <a:rPr dirty="0" sz="1800">
                <a:latin typeface="微软雅黑"/>
                <a:cs typeface="微软雅黑"/>
              </a:rPr>
              <a:t>历 史 数 据</a:t>
            </a:r>
            <a:endParaRPr sz="1800">
              <a:latin typeface="微软雅黑"/>
              <a:cs typeface="微软雅黑"/>
            </a:endParaRPr>
          </a:p>
        </p:txBody>
      </p:sp>
      <p:sp>
        <p:nvSpPr>
          <p:cNvPr id="77" name="object 77"/>
          <p:cNvSpPr txBox="1"/>
          <p:nvPr/>
        </p:nvSpPr>
        <p:spPr>
          <a:xfrm>
            <a:off x="499973" y="1201293"/>
            <a:ext cx="1552575" cy="330835"/>
          </a:xfrm>
          <a:prstGeom prst="rect">
            <a:avLst/>
          </a:prstGeom>
        </p:spPr>
        <p:txBody>
          <a:bodyPr wrap="square" lIns="0" tIns="13335" rIns="0" bIns="0" rtlCol="0" vert="horz">
            <a:spAutoFit/>
          </a:bodyPr>
          <a:lstStyle/>
          <a:p>
            <a:pPr marL="12700">
              <a:lnSpc>
                <a:spcPct val="100000"/>
              </a:lnSpc>
              <a:spcBef>
                <a:spcPts val="105"/>
              </a:spcBef>
            </a:pPr>
            <a:r>
              <a:rPr dirty="0" sz="2000">
                <a:latin typeface="微软雅黑"/>
                <a:cs typeface="微软雅黑"/>
              </a:rPr>
              <a:t>示例：反应器</a:t>
            </a:r>
            <a:endParaRPr sz="2000">
              <a:latin typeface="微软雅黑"/>
              <a:cs typeface="微软雅黑"/>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0259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3.6</a:t>
            </a:r>
            <a:r>
              <a:rPr dirty="0" spc="-60">
                <a:latin typeface="Tahoma"/>
                <a:cs typeface="Tahoma"/>
              </a:rPr>
              <a:t> </a:t>
            </a:r>
            <a:r>
              <a:rPr dirty="0" spc="-10"/>
              <a:t>化工过程优化</a:t>
            </a:r>
          </a:p>
        </p:txBody>
      </p:sp>
      <p:sp>
        <p:nvSpPr>
          <p:cNvPr id="4" name="object 4"/>
          <p:cNvSpPr txBox="1"/>
          <p:nvPr/>
        </p:nvSpPr>
        <p:spPr>
          <a:xfrm>
            <a:off x="697483" y="1113536"/>
            <a:ext cx="3634740" cy="330835"/>
          </a:xfrm>
          <a:prstGeom prst="rect">
            <a:avLst/>
          </a:prstGeom>
        </p:spPr>
        <p:txBody>
          <a:bodyPr wrap="square" lIns="0" tIns="13335" rIns="0" bIns="0" rtlCol="0" vert="horz">
            <a:spAutoFit/>
          </a:bodyPr>
          <a:lstStyle/>
          <a:p>
            <a:pPr marL="12700">
              <a:lnSpc>
                <a:spcPct val="100000"/>
              </a:lnSpc>
              <a:spcBef>
                <a:spcPts val="105"/>
              </a:spcBef>
              <a:tabLst>
                <a:tab pos="2858135" algn="l"/>
              </a:tabLst>
            </a:pPr>
            <a:r>
              <a:rPr dirty="0" sz="2000" b="1">
                <a:latin typeface="微软雅黑"/>
                <a:cs typeface="微软雅黑"/>
              </a:rPr>
              <a:t>经典优化问题：</a:t>
            </a:r>
            <a:r>
              <a:rPr dirty="0" sz="2000" b="1">
                <a:latin typeface="微软雅黑"/>
                <a:cs typeface="微软雅黑"/>
              </a:rPr>
              <a:t>	</a:t>
            </a:r>
            <a:r>
              <a:rPr dirty="0" sz="2000" b="1">
                <a:latin typeface="微软雅黑"/>
                <a:cs typeface="微软雅黑"/>
              </a:rPr>
              <a:t>胡不归</a:t>
            </a:r>
            <a:endParaRPr sz="2000">
              <a:latin typeface="微软雅黑"/>
              <a:cs typeface="微软雅黑"/>
            </a:endParaRPr>
          </a:p>
        </p:txBody>
      </p:sp>
      <p:sp>
        <p:nvSpPr>
          <p:cNvPr id="5" name="object 5"/>
          <p:cNvSpPr txBox="1"/>
          <p:nvPr/>
        </p:nvSpPr>
        <p:spPr>
          <a:xfrm>
            <a:off x="8344281" y="1113536"/>
            <a:ext cx="1552575" cy="330835"/>
          </a:xfrm>
          <a:prstGeom prst="rect">
            <a:avLst/>
          </a:prstGeom>
        </p:spPr>
        <p:txBody>
          <a:bodyPr wrap="square" lIns="0" tIns="13335" rIns="0" bIns="0" rtlCol="0" vert="horz">
            <a:spAutoFit/>
          </a:bodyPr>
          <a:lstStyle/>
          <a:p>
            <a:pPr marL="12700">
              <a:lnSpc>
                <a:spcPct val="100000"/>
              </a:lnSpc>
              <a:spcBef>
                <a:spcPts val="105"/>
              </a:spcBef>
            </a:pPr>
            <a:r>
              <a:rPr dirty="0" sz="2000" b="1">
                <a:latin typeface="微软雅黑"/>
                <a:cs typeface="微软雅黑"/>
              </a:rPr>
              <a:t>排队打水问题</a:t>
            </a:r>
            <a:endParaRPr sz="2000">
              <a:latin typeface="微软雅黑"/>
              <a:cs typeface="微软雅黑"/>
            </a:endParaRPr>
          </a:p>
        </p:txBody>
      </p:sp>
      <p:pic>
        <p:nvPicPr>
          <p:cNvPr id="6" name="object 6"/>
          <p:cNvPicPr/>
          <p:nvPr/>
        </p:nvPicPr>
        <p:blipFill>
          <a:blip r:embed="rId2" cstate="print"/>
          <a:stretch>
            <a:fillRect/>
          </a:stretch>
        </p:blipFill>
        <p:spPr>
          <a:xfrm>
            <a:off x="2628968" y="1545336"/>
            <a:ext cx="2889435" cy="1473708"/>
          </a:xfrm>
          <a:prstGeom prst="rect">
            <a:avLst/>
          </a:prstGeom>
        </p:spPr>
      </p:pic>
      <p:pic>
        <p:nvPicPr>
          <p:cNvPr id="7" name="object 7"/>
          <p:cNvPicPr/>
          <p:nvPr/>
        </p:nvPicPr>
        <p:blipFill>
          <a:blip r:embed="rId3" cstate="print"/>
          <a:stretch>
            <a:fillRect/>
          </a:stretch>
        </p:blipFill>
        <p:spPr>
          <a:xfrm>
            <a:off x="7170419" y="1516380"/>
            <a:ext cx="3991355" cy="1671827"/>
          </a:xfrm>
          <a:prstGeom prst="rect">
            <a:avLst/>
          </a:prstGeom>
        </p:spPr>
      </p:pic>
      <p:sp>
        <p:nvSpPr>
          <p:cNvPr id="8" name="object 8"/>
          <p:cNvSpPr txBox="1"/>
          <p:nvPr/>
        </p:nvSpPr>
        <p:spPr>
          <a:xfrm>
            <a:off x="448055" y="3337559"/>
            <a:ext cx="9265920" cy="500380"/>
          </a:xfrm>
          <a:prstGeom prst="rect">
            <a:avLst/>
          </a:prstGeom>
          <a:solidFill>
            <a:srgbClr val="F8B56D"/>
          </a:solidFill>
        </p:spPr>
        <p:txBody>
          <a:bodyPr wrap="square" lIns="0" tIns="135890" rIns="0" bIns="0" rtlCol="0" vert="horz">
            <a:spAutoFit/>
          </a:bodyPr>
          <a:lstStyle/>
          <a:p>
            <a:pPr marL="91440">
              <a:lnSpc>
                <a:spcPct val="100000"/>
              </a:lnSpc>
              <a:spcBef>
                <a:spcPts val="1070"/>
              </a:spcBef>
            </a:pPr>
            <a:r>
              <a:rPr dirty="0" sz="2000" b="1">
                <a:latin typeface="微软雅黑"/>
                <a:cs typeface="微软雅黑"/>
              </a:rPr>
              <a:t>在化工装置的设计和操</a:t>
            </a:r>
            <a:r>
              <a:rPr dirty="0" sz="2000" spc="-15" b="1">
                <a:latin typeface="微软雅黑"/>
                <a:cs typeface="微软雅黑"/>
              </a:rPr>
              <a:t>作</a:t>
            </a:r>
            <a:r>
              <a:rPr dirty="0" sz="2000" b="1">
                <a:latin typeface="微软雅黑"/>
                <a:cs typeface="微软雅黑"/>
              </a:rPr>
              <a:t>中，</a:t>
            </a:r>
            <a:r>
              <a:rPr dirty="0" sz="2000" spc="-15" b="1">
                <a:latin typeface="微软雅黑"/>
                <a:cs typeface="微软雅黑"/>
              </a:rPr>
              <a:t>人</a:t>
            </a:r>
            <a:r>
              <a:rPr dirty="0" sz="2000" b="1">
                <a:latin typeface="微软雅黑"/>
                <a:cs typeface="微软雅黑"/>
              </a:rPr>
              <a:t>们一</a:t>
            </a:r>
            <a:r>
              <a:rPr dirty="0" sz="2000" spc="-15" b="1">
                <a:latin typeface="微软雅黑"/>
                <a:cs typeface="微软雅黑"/>
              </a:rPr>
              <a:t>直</a:t>
            </a:r>
            <a:r>
              <a:rPr dirty="0" sz="2000" b="1">
                <a:latin typeface="微软雅黑"/>
                <a:cs typeface="微软雅黑"/>
              </a:rPr>
              <a:t>在不</a:t>
            </a:r>
            <a:r>
              <a:rPr dirty="0" sz="2000" spc="-15" b="1">
                <a:latin typeface="微软雅黑"/>
                <a:cs typeface="微软雅黑"/>
              </a:rPr>
              <a:t>自</a:t>
            </a:r>
            <a:r>
              <a:rPr dirty="0" sz="2000" b="1">
                <a:latin typeface="微软雅黑"/>
                <a:cs typeface="微软雅黑"/>
              </a:rPr>
              <a:t>觉的</a:t>
            </a:r>
            <a:r>
              <a:rPr dirty="0" sz="2000" spc="-15" b="1">
                <a:latin typeface="微软雅黑"/>
                <a:cs typeface="微软雅黑"/>
              </a:rPr>
              <a:t>应</a:t>
            </a:r>
            <a:r>
              <a:rPr dirty="0" sz="2000" b="1">
                <a:latin typeface="微软雅黑"/>
                <a:cs typeface="微软雅黑"/>
              </a:rPr>
              <a:t>用优</a:t>
            </a:r>
            <a:r>
              <a:rPr dirty="0" sz="2000" spc="-15" b="1">
                <a:latin typeface="微软雅黑"/>
                <a:cs typeface="微软雅黑"/>
              </a:rPr>
              <a:t>化</a:t>
            </a:r>
            <a:r>
              <a:rPr dirty="0" sz="2000" b="1">
                <a:latin typeface="微软雅黑"/>
                <a:cs typeface="微软雅黑"/>
              </a:rPr>
              <a:t>的概</a:t>
            </a:r>
            <a:r>
              <a:rPr dirty="0" sz="2000" spc="-15" b="1">
                <a:latin typeface="微软雅黑"/>
                <a:cs typeface="微软雅黑"/>
              </a:rPr>
              <a:t>念</a:t>
            </a:r>
            <a:r>
              <a:rPr dirty="0" sz="2000" b="1">
                <a:latin typeface="微软雅黑"/>
                <a:cs typeface="微软雅黑"/>
              </a:rPr>
              <a:t>，渴</a:t>
            </a:r>
            <a:r>
              <a:rPr dirty="0" sz="2000" spc="-15" b="1">
                <a:latin typeface="微软雅黑"/>
                <a:cs typeface="微软雅黑"/>
              </a:rPr>
              <a:t>望</a:t>
            </a:r>
            <a:r>
              <a:rPr dirty="0" sz="2000" b="1">
                <a:latin typeface="微软雅黑"/>
                <a:cs typeface="微软雅黑"/>
              </a:rPr>
              <a:t>最优。</a:t>
            </a:r>
            <a:endParaRPr sz="2000">
              <a:latin typeface="微软雅黑"/>
              <a:cs typeface="微软雅黑"/>
            </a:endParaRP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4" name="object 14"/>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9" name="object 9"/>
          <p:cNvSpPr txBox="1"/>
          <p:nvPr/>
        </p:nvSpPr>
        <p:spPr>
          <a:xfrm>
            <a:off x="1149096" y="3991355"/>
            <a:ext cx="3058795" cy="873760"/>
          </a:xfrm>
          <a:prstGeom prst="rect">
            <a:avLst/>
          </a:prstGeom>
          <a:solidFill>
            <a:srgbClr val="FFFF66"/>
          </a:solidFill>
        </p:spPr>
        <p:txBody>
          <a:bodyPr wrap="square" lIns="0" tIns="16510" rIns="0" bIns="0" rtlCol="0" vert="horz">
            <a:spAutoFit/>
          </a:bodyPr>
          <a:lstStyle/>
          <a:p>
            <a:pPr algn="ctr" marL="635">
              <a:lnSpc>
                <a:spcPct val="100000"/>
              </a:lnSpc>
              <a:spcBef>
                <a:spcPts val="130"/>
              </a:spcBef>
            </a:pPr>
            <a:r>
              <a:rPr dirty="0" sz="1800" b="1">
                <a:solidFill>
                  <a:srgbClr val="0000CC"/>
                </a:solidFill>
                <a:latin typeface="微软雅黑"/>
                <a:cs typeface="微软雅黑"/>
              </a:rPr>
              <a:t>参数优化</a:t>
            </a:r>
            <a:endParaRPr sz="1800">
              <a:latin typeface="微软雅黑"/>
              <a:cs typeface="微软雅黑"/>
            </a:endParaRPr>
          </a:p>
          <a:p>
            <a:pPr algn="ctr">
              <a:lnSpc>
                <a:spcPct val="100000"/>
              </a:lnSpc>
            </a:pPr>
            <a:r>
              <a:rPr dirty="0" sz="1800" b="1">
                <a:latin typeface="微软雅黑"/>
                <a:cs typeface="微软雅黑"/>
              </a:rPr>
              <a:t>在流程结构给定的条件下，</a:t>
            </a:r>
            <a:endParaRPr sz="1800">
              <a:latin typeface="微软雅黑"/>
              <a:cs typeface="微软雅黑"/>
            </a:endParaRPr>
          </a:p>
          <a:p>
            <a:pPr algn="ctr">
              <a:lnSpc>
                <a:spcPct val="100000"/>
              </a:lnSpc>
            </a:pPr>
            <a:r>
              <a:rPr dirty="0" sz="1800" spc="-5" b="1">
                <a:latin typeface="微软雅黑"/>
                <a:cs typeface="微软雅黑"/>
              </a:rPr>
              <a:t>对过程参数进行优化</a:t>
            </a:r>
            <a:endParaRPr sz="1800">
              <a:latin typeface="微软雅黑"/>
              <a:cs typeface="微软雅黑"/>
            </a:endParaRPr>
          </a:p>
        </p:txBody>
      </p:sp>
      <p:sp>
        <p:nvSpPr>
          <p:cNvPr id="10" name="object 10"/>
          <p:cNvSpPr txBox="1"/>
          <p:nvPr/>
        </p:nvSpPr>
        <p:spPr>
          <a:xfrm>
            <a:off x="6382511" y="3985259"/>
            <a:ext cx="5212080" cy="879475"/>
          </a:xfrm>
          <a:prstGeom prst="rect">
            <a:avLst/>
          </a:prstGeom>
          <a:solidFill>
            <a:srgbClr val="FFFF66"/>
          </a:solidFill>
        </p:spPr>
        <p:txBody>
          <a:bodyPr wrap="square" lIns="0" tIns="19685" rIns="0" bIns="0" rtlCol="0" vert="horz">
            <a:spAutoFit/>
          </a:bodyPr>
          <a:lstStyle/>
          <a:p>
            <a:pPr algn="ctr">
              <a:lnSpc>
                <a:spcPct val="100000"/>
              </a:lnSpc>
              <a:spcBef>
                <a:spcPts val="155"/>
              </a:spcBef>
            </a:pPr>
            <a:r>
              <a:rPr dirty="0" sz="1800" b="1">
                <a:solidFill>
                  <a:srgbClr val="0000CC"/>
                </a:solidFill>
                <a:latin typeface="微软雅黑"/>
                <a:cs typeface="微软雅黑"/>
              </a:rPr>
              <a:t>结构优化</a:t>
            </a:r>
            <a:endParaRPr sz="1800">
              <a:latin typeface="微软雅黑"/>
              <a:cs typeface="微软雅黑"/>
            </a:endParaRPr>
          </a:p>
          <a:p>
            <a:pPr algn="ctr" marL="90805" marR="76835">
              <a:lnSpc>
                <a:spcPct val="100000"/>
              </a:lnSpc>
            </a:pPr>
            <a:r>
              <a:rPr dirty="0" sz="1800" b="1">
                <a:latin typeface="微软雅黑"/>
                <a:cs typeface="微软雅黑"/>
              </a:rPr>
              <a:t>在多种可行方案中找出目标最优的流程结构，同时 保证该方案满足安全、环保、易操作等方面要求</a:t>
            </a:r>
            <a:endParaRPr sz="1800">
              <a:latin typeface="微软雅黑"/>
              <a:cs typeface="微软雅黑"/>
            </a:endParaRPr>
          </a:p>
        </p:txBody>
      </p:sp>
      <p:sp>
        <p:nvSpPr>
          <p:cNvPr id="11" name="object 11"/>
          <p:cNvSpPr txBox="1"/>
          <p:nvPr/>
        </p:nvSpPr>
        <p:spPr>
          <a:xfrm>
            <a:off x="783132" y="5181469"/>
            <a:ext cx="3970020" cy="1342390"/>
          </a:xfrm>
          <a:prstGeom prst="rect">
            <a:avLst/>
          </a:prstGeom>
        </p:spPr>
        <p:txBody>
          <a:bodyPr wrap="square" lIns="0" tIns="67310" rIns="0" bIns="0" rtlCol="0" vert="horz">
            <a:spAutoFit/>
          </a:bodyPr>
          <a:lstStyle/>
          <a:p>
            <a:pPr algn="r" marL="287020" marR="5080" indent="-287020">
              <a:lnSpc>
                <a:spcPct val="100000"/>
              </a:lnSpc>
              <a:spcBef>
                <a:spcPts val="530"/>
              </a:spcBef>
              <a:buFont typeface="Wingdings"/>
              <a:buChar char=""/>
              <a:tabLst>
                <a:tab pos="287020" algn="l"/>
              </a:tabLst>
            </a:pPr>
            <a:r>
              <a:rPr dirty="0" sz="1800">
                <a:latin typeface="微软雅黑"/>
                <a:cs typeface="微软雅黑"/>
              </a:rPr>
              <a:t>在实际生产中调节反应器的温度、压</a:t>
            </a:r>
            <a:endParaRPr sz="1800">
              <a:latin typeface="微软雅黑"/>
              <a:cs typeface="微软雅黑"/>
            </a:endParaRPr>
          </a:p>
          <a:p>
            <a:pPr algn="r" marR="5080">
              <a:lnSpc>
                <a:spcPct val="100000"/>
              </a:lnSpc>
              <a:spcBef>
                <a:spcPts val="430"/>
              </a:spcBef>
            </a:pPr>
            <a:r>
              <a:rPr dirty="0" sz="1800" spc="-5">
                <a:latin typeface="微软雅黑"/>
                <a:cs typeface="微软雅黑"/>
              </a:rPr>
              <a:t>力、进料比等以保证原料转化率最大</a:t>
            </a:r>
            <a:endParaRPr sz="1800">
              <a:latin typeface="微软雅黑"/>
              <a:cs typeface="微软雅黑"/>
            </a:endParaRPr>
          </a:p>
          <a:p>
            <a:pPr marL="299085" marR="5080" indent="-287020">
              <a:lnSpc>
                <a:spcPct val="120000"/>
              </a:lnSpc>
              <a:buFont typeface="Wingdings"/>
              <a:buChar char=""/>
              <a:tabLst>
                <a:tab pos="299720" algn="l"/>
              </a:tabLst>
            </a:pPr>
            <a:r>
              <a:rPr dirty="0" sz="1800">
                <a:latin typeface="微软雅黑"/>
                <a:cs typeface="微软雅黑"/>
              </a:rPr>
              <a:t>在精馏塔操作中选择合适的回流比， 以保证较少的冷量和热量消耗</a:t>
            </a:r>
            <a:endParaRPr sz="1800">
              <a:latin typeface="微软雅黑"/>
              <a:cs typeface="微软雅黑"/>
            </a:endParaRPr>
          </a:p>
        </p:txBody>
      </p:sp>
      <p:sp>
        <p:nvSpPr>
          <p:cNvPr id="12" name="object 12"/>
          <p:cNvSpPr txBox="1"/>
          <p:nvPr/>
        </p:nvSpPr>
        <p:spPr>
          <a:xfrm>
            <a:off x="6484746" y="5181469"/>
            <a:ext cx="4884420" cy="1342390"/>
          </a:xfrm>
          <a:prstGeom prst="rect">
            <a:avLst/>
          </a:prstGeom>
        </p:spPr>
        <p:txBody>
          <a:bodyPr wrap="square" lIns="0" tIns="67310" rIns="0" bIns="0" rtlCol="0" vert="horz">
            <a:spAutoFit/>
          </a:bodyPr>
          <a:lstStyle/>
          <a:p>
            <a:pPr marL="299085" indent="-287020">
              <a:lnSpc>
                <a:spcPct val="100000"/>
              </a:lnSpc>
              <a:spcBef>
                <a:spcPts val="530"/>
              </a:spcBef>
              <a:buFont typeface="Wingdings"/>
              <a:buChar char=""/>
              <a:tabLst>
                <a:tab pos="299720" algn="l"/>
              </a:tabLst>
            </a:pPr>
            <a:r>
              <a:rPr dirty="0" sz="1800">
                <a:latin typeface="微软雅黑"/>
                <a:cs typeface="微软雅黑"/>
              </a:rPr>
              <a:t>确定冷、热流股的匹配方式，充分利用系统内</a:t>
            </a:r>
            <a:endParaRPr sz="1800">
              <a:latin typeface="微软雅黑"/>
              <a:cs typeface="微软雅黑"/>
            </a:endParaRPr>
          </a:p>
          <a:p>
            <a:pPr marL="299085">
              <a:lnSpc>
                <a:spcPct val="100000"/>
              </a:lnSpc>
              <a:spcBef>
                <a:spcPts val="430"/>
              </a:spcBef>
            </a:pPr>
            <a:r>
              <a:rPr dirty="0" sz="1800" spc="-5">
                <a:latin typeface="微软雅黑"/>
                <a:cs typeface="微软雅黑"/>
              </a:rPr>
              <a:t>部能量，以降低公用工程消耗</a:t>
            </a:r>
            <a:endParaRPr sz="1800">
              <a:latin typeface="微软雅黑"/>
              <a:cs typeface="微软雅黑"/>
            </a:endParaRPr>
          </a:p>
          <a:p>
            <a:pPr marL="299085" marR="5080" indent="-287020">
              <a:lnSpc>
                <a:spcPct val="120000"/>
              </a:lnSpc>
              <a:buFont typeface="Wingdings"/>
              <a:buChar char=""/>
              <a:tabLst>
                <a:tab pos="299720" algn="l"/>
              </a:tabLst>
            </a:pPr>
            <a:r>
              <a:rPr dirty="0" sz="1800">
                <a:latin typeface="微软雅黑"/>
                <a:cs typeface="微软雅黑"/>
              </a:rPr>
              <a:t>确定精馏塔的连接顺序以降低能量消耗和减少 投资费用</a:t>
            </a:r>
            <a:endParaRPr sz="1800">
              <a:latin typeface="微软雅黑"/>
              <a:cs typeface="微软雅黑"/>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50412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a:t>
            </a:r>
            <a:r>
              <a:rPr dirty="0" spc="-55">
                <a:latin typeface="Tahoma"/>
                <a:cs typeface="Tahoma"/>
              </a:rPr>
              <a:t> </a:t>
            </a:r>
            <a:r>
              <a:rPr dirty="0" spc="-10"/>
              <a:t>化工过程系统工程</a:t>
            </a:r>
          </a:p>
        </p:txBody>
      </p:sp>
      <p:sp>
        <p:nvSpPr>
          <p:cNvPr id="4" name="object 4"/>
          <p:cNvSpPr/>
          <p:nvPr/>
        </p:nvSpPr>
        <p:spPr>
          <a:xfrm>
            <a:off x="3264408" y="1917192"/>
            <a:ext cx="2519680" cy="2161540"/>
          </a:xfrm>
          <a:custGeom>
            <a:avLst/>
            <a:gdLst/>
            <a:ahLst/>
            <a:cxnLst/>
            <a:rect l="l" t="t" r="r" b="b"/>
            <a:pathLst>
              <a:path w="2519679" h="2161540">
                <a:moveTo>
                  <a:pt x="2244725" y="0"/>
                </a:moveTo>
                <a:lnTo>
                  <a:pt x="274446" y="0"/>
                </a:lnTo>
                <a:lnTo>
                  <a:pt x="225097" y="4419"/>
                </a:lnTo>
                <a:lnTo>
                  <a:pt x="178657" y="17162"/>
                </a:lnTo>
                <a:lnTo>
                  <a:pt x="135899" y="37455"/>
                </a:lnTo>
                <a:lnTo>
                  <a:pt x="97597" y="64525"/>
                </a:lnTo>
                <a:lnTo>
                  <a:pt x="64525" y="97597"/>
                </a:lnTo>
                <a:lnTo>
                  <a:pt x="37455" y="135899"/>
                </a:lnTo>
                <a:lnTo>
                  <a:pt x="17162" y="178657"/>
                </a:lnTo>
                <a:lnTo>
                  <a:pt x="4419" y="225097"/>
                </a:lnTo>
                <a:lnTo>
                  <a:pt x="0" y="274447"/>
                </a:lnTo>
                <a:lnTo>
                  <a:pt x="0" y="1886585"/>
                </a:lnTo>
                <a:lnTo>
                  <a:pt x="4419" y="1935934"/>
                </a:lnTo>
                <a:lnTo>
                  <a:pt x="17162" y="1982374"/>
                </a:lnTo>
                <a:lnTo>
                  <a:pt x="37455" y="2025132"/>
                </a:lnTo>
                <a:lnTo>
                  <a:pt x="64525" y="2063434"/>
                </a:lnTo>
                <a:lnTo>
                  <a:pt x="97597" y="2096506"/>
                </a:lnTo>
                <a:lnTo>
                  <a:pt x="135899" y="2123576"/>
                </a:lnTo>
                <a:lnTo>
                  <a:pt x="178657" y="2143869"/>
                </a:lnTo>
                <a:lnTo>
                  <a:pt x="225097" y="2156612"/>
                </a:lnTo>
                <a:lnTo>
                  <a:pt x="274446" y="2161032"/>
                </a:lnTo>
                <a:lnTo>
                  <a:pt x="2244725" y="2161032"/>
                </a:lnTo>
                <a:lnTo>
                  <a:pt x="2294074" y="2156612"/>
                </a:lnTo>
                <a:lnTo>
                  <a:pt x="2340514" y="2143869"/>
                </a:lnTo>
                <a:lnTo>
                  <a:pt x="2383272" y="2123576"/>
                </a:lnTo>
                <a:lnTo>
                  <a:pt x="2421574" y="2096506"/>
                </a:lnTo>
                <a:lnTo>
                  <a:pt x="2454646" y="2063434"/>
                </a:lnTo>
                <a:lnTo>
                  <a:pt x="2481716" y="2025132"/>
                </a:lnTo>
                <a:lnTo>
                  <a:pt x="2502009" y="1982374"/>
                </a:lnTo>
                <a:lnTo>
                  <a:pt x="2514752" y="1935934"/>
                </a:lnTo>
                <a:lnTo>
                  <a:pt x="2519171" y="1886585"/>
                </a:lnTo>
                <a:lnTo>
                  <a:pt x="2519171" y="274447"/>
                </a:lnTo>
                <a:lnTo>
                  <a:pt x="2514752" y="225097"/>
                </a:lnTo>
                <a:lnTo>
                  <a:pt x="2502009" y="178657"/>
                </a:lnTo>
                <a:lnTo>
                  <a:pt x="2481716" y="135899"/>
                </a:lnTo>
                <a:lnTo>
                  <a:pt x="2454646" y="97597"/>
                </a:lnTo>
                <a:lnTo>
                  <a:pt x="2421574" y="64525"/>
                </a:lnTo>
                <a:lnTo>
                  <a:pt x="2383272" y="37455"/>
                </a:lnTo>
                <a:lnTo>
                  <a:pt x="2340514" y="17162"/>
                </a:lnTo>
                <a:lnTo>
                  <a:pt x="2294074" y="4419"/>
                </a:lnTo>
                <a:lnTo>
                  <a:pt x="2244725" y="0"/>
                </a:lnTo>
                <a:close/>
              </a:path>
            </a:pathLst>
          </a:custGeom>
          <a:solidFill>
            <a:srgbClr val="92CE5E"/>
          </a:solidFill>
        </p:spPr>
        <p:txBody>
          <a:bodyPr wrap="square" lIns="0" tIns="0" rIns="0" bIns="0" rtlCol="0"/>
          <a:lstStyle/>
          <a:p/>
        </p:txBody>
      </p:sp>
      <p:sp>
        <p:nvSpPr>
          <p:cNvPr id="5" name="object 5"/>
          <p:cNvSpPr txBox="1"/>
          <p:nvPr/>
        </p:nvSpPr>
        <p:spPr>
          <a:xfrm>
            <a:off x="6517893" y="3836034"/>
            <a:ext cx="1557020" cy="1107440"/>
          </a:xfrm>
          <a:prstGeom prst="rect">
            <a:avLst/>
          </a:prstGeom>
        </p:spPr>
        <p:txBody>
          <a:bodyPr wrap="square" lIns="0" tIns="20320" rIns="0" bIns="0" rtlCol="0" vert="horz">
            <a:spAutoFit/>
          </a:bodyPr>
          <a:lstStyle/>
          <a:p>
            <a:pPr algn="just" marL="12700" marR="5080">
              <a:lnSpc>
                <a:spcPct val="97900"/>
              </a:lnSpc>
              <a:spcBef>
                <a:spcPts val="160"/>
              </a:spcBef>
            </a:pPr>
            <a:r>
              <a:rPr dirty="0" sz="2400" b="1">
                <a:solidFill>
                  <a:srgbClr val="17406C"/>
                </a:solidFill>
                <a:latin typeface="黑体"/>
                <a:cs typeface="黑体"/>
              </a:rPr>
              <a:t>能质高效利 用、过程集 </a:t>
            </a:r>
            <a:r>
              <a:rPr dirty="0" sz="2400" b="1">
                <a:solidFill>
                  <a:srgbClr val="17406C"/>
                </a:solidFill>
                <a:latin typeface="黑体"/>
                <a:cs typeface="黑体"/>
              </a:rPr>
              <a:t>成与优化</a:t>
            </a:r>
            <a:endParaRPr sz="2400">
              <a:latin typeface="黑体"/>
              <a:cs typeface="黑体"/>
            </a:endParaRPr>
          </a:p>
        </p:txBody>
      </p:sp>
      <p:grpSp>
        <p:nvGrpSpPr>
          <p:cNvPr id="6" name="object 6"/>
          <p:cNvGrpSpPr/>
          <p:nvPr/>
        </p:nvGrpSpPr>
        <p:grpSpPr>
          <a:xfrm>
            <a:off x="3372103" y="2334260"/>
            <a:ext cx="2329815" cy="1612265"/>
            <a:chOff x="3372103" y="2334260"/>
            <a:chExt cx="2329815" cy="1612265"/>
          </a:xfrm>
        </p:grpSpPr>
        <p:sp>
          <p:nvSpPr>
            <p:cNvPr id="7" name="object 7"/>
            <p:cNvSpPr/>
            <p:nvPr/>
          </p:nvSpPr>
          <p:spPr>
            <a:xfrm>
              <a:off x="3397503" y="2359660"/>
              <a:ext cx="2304415" cy="1586865"/>
            </a:xfrm>
            <a:custGeom>
              <a:avLst/>
              <a:gdLst/>
              <a:ahLst/>
              <a:cxnLst/>
              <a:rect l="l" t="t" r="r" b="b"/>
              <a:pathLst>
                <a:path w="2304415" h="1586864">
                  <a:moveTo>
                    <a:pt x="2039874" y="0"/>
                  </a:moveTo>
                  <a:lnTo>
                    <a:pt x="264413" y="0"/>
                  </a:lnTo>
                  <a:lnTo>
                    <a:pt x="216880" y="4259"/>
                  </a:lnTo>
                  <a:lnTo>
                    <a:pt x="172144" y="16540"/>
                  </a:lnTo>
                  <a:lnTo>
                    <a:pt x="130951" y="36096"/>
                  </a:lnTo>
                  <a:lnTo>
                    <a:pt x="94047" y="62180"/>
                  </a:lnTo>
                  <a:lnTo>
                    <a:pt x="62180" y="94047"/>
                  </a:lnTo>
                  <a:lnTo>
                    <a:pt x="36096" y="130951"/>
                  </a:lnTo>
                  <a:lnTo>
                    <a:pt x="16540" y="172144"/>
                  </a:lnTo>
                  <a:lnTo>
                    <a:pt x="4259" y="216880"/>
                  </a:lnTo>
                  <a:lnTo>
                    <a:pt x="0" y="264413"/>
                  </a:lnTo>
                  <a:lnTo>
                    <a:pt x="0" y="1322070"/>
                  </a:lnTo>
                  <a:lnTo>
                    <a:pt x="4259" y="1369603"/>
                  </a:lnTo>
                  <a:lnTo>
                    <a:pt x="16540" y="1414339"/>
                  </a:lnTo>
                  <a:lnTo>
                    <a:pt x="36096" y="1455532"/>
                  </a:lnTo>
                  <a:lnTo>
                    <a:pt x="62180" y="1492436"/>
                  </a:lnTo>
                  <a:lnTo>
                    <a:pt x="94047" y="1524303"/>
                  </a:lnTo>
                  <a:lnTo>
                    <a:pt x="130951" y="1550387"/>
                  </a:lnTo>
                  <a:lnTo>
                    <a:pt x="172144" y="1569943"/>
                  </a:lnTo>
                  <a:lnTo>
                    <a:pt x="216880" y="1582224"/>
                  </a:lnTo>
                  <a:lnTo>
                    <a:pt x="264413" y="1586483"/>
                  </a:lnTo>
                  <a:lnTo>
                    <a:pt x="2039874" y="1586483"/>
                  </a:lnTo>
                  <a:lnTo>
                    <a:pt x="2087407" y="1582224"/>
                  </a:lnTo>
                  <a:lnTo>
                    <a:pt x="2132143" y="1569943"/>
                  </a:lnTo>
                  <a:lnTo>
                    <a:pt x="2173336" y="1550387"/>
                  </a:lnTo>
                  <a:lnTo>
                    <a:pt x="2210240" y="1524303"/>
                  </a:lnTo>
                  <a:lnTo>
                    <a:pt x="2242107" y="1492436"/>
                  </a:lnTo>
                  <a:lnTo>
                    <a:pt x="2268191" y="1455532"/>
                  </a:lnTo>
                  <a:lnTo>
                    <a:pt x="2287747" y="1414339"/>
                  </a:lnTo>
                  <a:lnTo>
                    <a:pt x="2300028" y="1369603"/>
                  </a:lnTo>
                  <a:lnTo>
                    <a:pt x="2304288" y="1322070"/>
                  </a:lnTo>
                  <a:lnTo>
                    <a:pt x="2304288" y="264413"/>
                  </a:lnTo>
                  <a:lnTo>
                    <a:pt x="2300028" y="216880"/>
                  </a:lnTo>
                  <a:lnTo>
                    <a:pt x="2287747" y="172144"/>
                  </a:lnTo>
                  <a:lnTo>
                    <a:pt x="2268191" y="130951"/>
                  </a:lnTo>
                  <a:lnTo>
                    <a:pt x="2242107" y="94047"/>
                  </a:lnTo>
                  <a:lnTo>
                    <a:pt x="2210240" y="62180"/>
                  </a:lnTo>
                  <a:lnTo>
                    <a:pt x="2173336" y="36096"/>
                  </a:lnTo>
                  <a:lnTo>
                    <a:pt x="2132143" y="16540"/>
                  </a:lnTo>
                  <a:lnTo>
                    <a:pt x="2087407" y="4259"/>
                  </a:lnTo>
                  <a:lnTo>
                    <a:pt x="2039874" y="0"/>
                  </a:lnTo>
                  <a:close/>
                </a:path>
              </a:pathLst>
            </a:custGeom>
            <a:solidFill>
              <a:srgbClr val="FFFFFF"/>
            </a:solidFill>
          </p:spPr>
          <p:txBody>
            <a:bodyPr wrap="square" lIns="0" tIns="0" rIns="0" bIns="0" rtlCol="0"/>
            <a:lstStyle/>
            <a:p/>
          </p:txBody>
        </p:sp>
        <p:sp>
          <p:nvSpPr>
            <p:cNvPr id="8" name="object 8"/>
            <p:cNvSpPr/>
            <p:nvPr/>
          </p:nvSpPr>
          <p:spPr>
            <a:xfrm>
              <a:off x="3372103" y="2334260"/>
              <a:ext cx="2304415" cy="1586865"/>
            </a:xfrm>
            <a:custGeom>
              <a:avLst/>
              <a:gdLst/>
              <a:ahLst/>
              <a:cxnLst/>
              <a:rect l="l" t="t" r="r" b="b"/>
              <a:pathLst>
                <a:path w="2304415" h="1586864">
                  <a:moveTo>
                    <a:pt x="2039874" y="0"/>
                  </a:moveTo>
                  <a:lnTo>
                    <a:pt x="264413" y="0"/>
                  </a:lnTo>
                  <a:lnTo>
                    <a:pt x="216880" y="4259"/>
                  </a:lnTo>
                  <a:lnTo>
                    <a:pt x="172144" y="16540"/>
                  </a:lnTo>
                  <a:lnTo>
                    <a:pt x="130951" y="36096"/>
                  </a:lnTo>
                  <a:lnTo>
                    <a:pt x="94047" y="62180"/>
                  </a:lnTo>
                  <a:lnTo>
                    <a:pt x="62180" y="94047"/>
                  </a:lnTo>
                  <a:lnTo>
                    <a:pt x="36096" y="130951"/>
                  </a:lnTo>
                  <a:lnTo>
                    <a:pt x="16540" y="172144"/>
                  </a:lnTo>
                  <a:lnTo>
                    <a:pt x="4259" y="216880"/>
                  </a:lnTo>
                  <a:lnTo>
                    <a:pt x="0" y="264413"/>
                  </a:lnTo>
                  <a:lnTo>
                    <a:pt x="0" y="1322070"/>
                  </a:lnTo>
                  <a:lnTo>
                    <a:pt x="4259" y="1369603"/>
                  </a:lnTo>
                  <a:lnTo>
                    <a:pt x="16540" y="1414339"/>
                  </a:lnTo>
                  <a:lnTo>
                    <a:pt x="36096" y="1455532"/>
                  </a:lnTo>
                  <a:lnTo>
                    <a:pt x="62180" y="1492436"/>
                  </a:lnTo>
                  <a:lnTo>
                    <a:pt x="94047" y="1524303"/>
                  </a:lnTo>
                  <a:lnTo>
                    <a:pt x="130951" y="1550387"/>
                  </a:lnTo>
                  <a:lnTo>
                    <a:pt x="172144" y="1569943"/>
                  </a:lnTo>
                  <a:lnTo>
                    <a:pt x="216880" y="1582224"/>
                  </a:lnTo>
                  <a:lnTo>
                    <a:pt x="264413" y="1586483"/>
                  </a:lnTo>
                  <a:lnTo>
                    <a:pt x="2039874" y="1586483"/>
                  </a:lnTo>
                  <a:lnTo>
                    <a:pt x="2087407" y="1582224"/>
                  </a:lnTo>
                  <a:lnTo>
                    <a:pt x="2132143" y="1569943"/>
                  </a:lnTo>
                  <a:lnTo>
                    <a:pt x="2173336" y="1550387"/>
                  </a:lnTo>
                  <a:lnTo>
                    <a:pt x="2210240" y="1524303"/>
                  </a:lnTo>
                  <a:lnTo>
                    <a:pt x="2242107" y="1492436"/>
                  </a:lnTo>
                  <a:lnTo>
                    <a:pt x="2268191" y="1455532"/>
                  </a:lnTo>
                  <a:lnTo>
                    <a:pt x="2287747" y="1414339"/>
                  </a:lnTo>
                  <a:lnTo>
                    <a:pt x="2300028" y="1369603"/>
                  </a:lnTo>
                  <a:lnTo>
                    <a:pt x="2304288" y="1322070"/>
                  </a:lnTo>
                  <a:lnTo>
                    <a:pt x="2304288" y="264413"/>
                  </a:lnTo>
                  <a:lnTo>
                    <a:pt x="2300028" y="216880"/>
                  </a:lnTo>
                  <a:lnTo>
                    <a:pt x="2287747" y="172144"/>
                  </a:lnTo>
                  <a:lnTo>
                    <a:pt x="2268191" y="130951"/>
                  </a:lnTo>
                  <a:lnTo>
                    <a:pt x="2242107" y="94047"/>
                  </a:lnTo>
                  <a:lnTo>
                    <a:pt x="2210240" y="62180"/>
                  </a:lnTo>
                  <a:lnTo>
                    <a:pt x="2173336" y="36096"/>
                  </a:lnTo>
                  <a:lnTo>
                    <a:pt x="2132143" y="16540"/>
                  </a:lnTo>
                  <a:lnTo>
                    <a:pt x="2087407" y="4259"/>
                  </a:lnTo>
                  <a:lnTo>
                    <a:pt x="2039874" y="0"/>
                  </a:lnTo>
                  <a:close/>
                </a:path>
              </a:pathLst>
            </a:custGeom>
            <a:solidFill>
              <a:srgbClr val="999999"/>
            </a:solidFill>
          </p:spPr>
          <p:txBody>
            <a:bodyPr wrap="square" lIns="0" tIns="0" rIns="0" bIns="0" rtlCol="0"/>
            <a:lstStyle/>
            <a:p/>
          </p:txBody>
        </p:sp>
        <p:sp>
          <p:nvSpPr>
            <p:cNvPr id="9" name="object 9"/>
            <p:cNvSpPr/>
            <p:nvPr/>
          </p:nvSpPr>
          <p:spPr>
            <a:xfrm>
              <a:off x="3384803" y="2346960"/>
              <a:ext cx="2304415" cy="1586865"/>
            </a:xfrm>
            <a:custGeom>
              <a:avLst/>
              <a:gdLst/>
              <a:ahLst/>
              <a:cxnLst/>
              <a:rect l="l" t="t" r="r" b="b"/>
              <a:pathLst>
                <a:path w="2304415" h="1586864">
                  <a:moveTo>
                    <a:pt x="2039874" y="0"/>
                  </a:moveTo>
                  <a:lnTo>
                    <a:pt x="264413" y="0"/>
                  </a:lnTo>
                  <a:lnTo>
                    <a:pt x="216880" y="4259"/>
                  </a:lnTo>
                  <a:lnTo>
                    <a:pt x="172144" y="16540"/>
                  </a:lnTo>
                  <a:lnTo>
                    <a:pt x="130951" y="36096"/>
                  </a:lnTo>
                  <a:lnTo>
                    <a:pt x="94047" y="62180"/>
                  </a:lnTo>
                  <a:lnTo>
                    <a:pt x="62180" y="94047"/>
                  </a:lnTo>
                  <a:lnTo>
                    <a:pt x="36096" y="130951"/>
                  </a:lnTo>
                  <a:lnTo>
                    <a:pt x="16540" y="172144"/>
                  </a:lnTo>
                  <a:lnTo>
                    <a:pt x="4259" y="216880"/>
                  </a:lnTo>
                  <a:lnTo>
                    <a:pt x="0" y="264413"/>
                  </a:lnTo>
                  <a:lnTo>
                    <a:pt x="0" y="1322070"/>
                  </a:lnTo>
                  <a:lnTo>
                    <a:pt x="4259" y="1369603"/>
                  </a:lnTo>
                  <a:lnTo>
                    <a:pt x="16540" y="1414339"/>
                  </a:lnTo>
                  <a:lnTo>
                    <a:pt x="36096" y="1455532"/>
                  </a:lnTo>
                  <a:lnTo>
                    <a:pt x="62180" y="1492436"/>
                  </a:lnTo>
                  <a:lnTo>
                    <a:pt x="94047" y="1524303"/>
                  </a:lnTo>
                  <a:lnTo>
                    <a:pt x="130951" y="1550387"/>
                  </a:lnTo>
                  <a:lnTo>
                    <a:pt x="172144" y="1569943"/>
                  </a:lnTo>
                  <a:lnTo>
                    <a:pt x="216880" y="1582224"/>
                  </a:lnTo>
                  <a:lnTo>
                    <a:pt x="264413" y="1586483"/>
                  </a:lnTo>
                  <a:lnTo>
                    <a:pt x="2039874" y="1586483"/>
                  </a:lnTo>
                  <a:lnTo>
                    <a:pt x="2087407" y="1582224"/>
                  </a:lnTo>
                  <a:lnTo>
                    <a:pt x="2132143" y="1569943"/>
                  </a:lnTo>
                  <a:lnTo>
                    <a:pt x="2173336" y="1550387"/>
                  </a:lnTo>
                  <a:lnTo>
                    <a:pt x="2210240" y="1524303"/>
                  </a:lnTo>
                  <a:lnTo>
                    <a:pt x="2242107" y="1492436"/>
                  </a:lnTo>
                  <a:lnTo>
                    <a:pt x="2268191" y="1455532"/>
                  </a:lnTo>
                  <a:lnTo>
                    <a:pt x="2287747" y="1414339"/>
                  </a:lnTo>
                  <a:lnTo>
                    <a:pt x="2300028" y="1369603"/>
                  </a:lnTo>
                  <a:lnTo>
                    <a:pt x="2304288" y="1322070"/>
                  </a:lnTo>
                  <a:lnTo>
                    <a:pt x="2304288" y="264413"/>
                  </a:lnTo>
                  <a:lnTo>
                    <a:pt x="2300028" y="216880"/>
                  </a:lnTo>
                  <a:lnTo>
                    <a:pt x="2287747" y="172144"/>
                  </a:lnTo>
                  <a:lnTo>
                    <a:pt x="2268191" y="130951"/>
                  </a:lnTo>
                  <a:lnTo>
                    <a:pt x="2242107" y="94047"/>
                  </a:lnTo>
                  <a:lnTo>
                    <a:pt x="2210240" y="62180"/>
                  </a:lnTo>
                  <a:lnTo>
                    <a:pt x="2173336" y="36096"/>
                  </a:lnTo>
                  <a:lnTo>
                    <a:pt x="2132143" y="16540"/>
                  </a:lnTo>
                  <a:lnTo>
                    <a:pt x="2087407" y="4259"/>
                  </a:lnTo>
                  <a:lnTo>
                    <a:pt x="2039874" y="0"/>
                  </a:lnTo>
                  <a:close/>
                </a:path>
              </a:pathLst>
            </a:custGeom>
            <a:solidFill>
              <a:srgbClr val="FFFFFF"/>
            </a:solidFill>
          </p:spPr>
          <p:txBody>
            <a:bodyPr wrap="square" lIns="0" tIns="0" rIns="0" bIns="0" rtlCol="0"/>
            <a:lstStyle/>
            <a:p/>
          </p:txBody>
        </p:sp>
      </p:grpSp>
      <p:sp>
        <p:nvSpPr>
          <p:cNvPr id="10" name="object 10"/>
          <p:cNvSpPr txBox="1"/>
          <p:nvPr/>
        </p:nvSpPr>
        <p:spPr>
          <a:xfrm>
            <a:off x="3520566" y="1947163"/>
            <a:ext cx="2070100" cy="330835"/>
          </a:xfrm>
          <a:prstGeom prst="rect">
            <a:avLst/>
          </a:prstGeom>
        </p:spPr>
        <p:txBody>
          <a:bodyPr wrap="square" lIns="0" tIns="13335" rIns="0" bIns="0" rtlCol="0" vert="horz">
            <a:spAutoFit/>
          </a:bodyPr>
          <a:lstStyle/>
          <a:p>
            <a:pPr marL="12700">
              <a:lnSpc>
                <a:spcPct val="100000"/>
              </a:lnSpc>
              <a:spcBef>
                <a:spcPts val="105"/>
              </a:spcBef>
            </a:pPr>
            <a:r>
              <a:rPr dirty="0" sz="2000" spc="5" b="1">
                <a:solidFill>
                  <a:srgbClr val="FFFFFF"/>
                </a:solidFill>
                <a:latin typeface="黑体"/>
                <a:cs typeface="黑体"/>
              </a:rPr>
              <a:t>能量系统</a:t>
            </a:r>
            <a:r>
              <a:rPr dirty="0" sz="2000" spc="-5" b="1">
                <a:solidFill>
                  <a:srgbClr val="FFFFFF"/>
                </a:solidFill>
                <a:latin typeface="黑体"/>
                <a:cs typeface="黑体"/>
              </a:rPr>
              <a:t>集成</a:t>
            </a:r>
            <a:r>
              <a:rPr dirty="0" sz="2000" spc="10" b="1">
                <a:solidFill>
                  <a:srgbClr val="FFFFFF"/>
                </a:solidFill>
                <a:latin typeface="黑体"/>
                <a:cs typeface="黑体"/>
              </a:rPr>
              <a:t>优</a:t>
            </a:r>
            <a:r>
              <a:rPr dirty="0" sz="2000" spc="-5" b="1">
                <a:solidFill>
                  <a:srgbClr val="FFFFFF"/>
                </a:solidFill>
                <a:latin typeface="黑体"/>
                <a:cs typeface="黑体"/>
              </a:rPr>
              <a:t>化</a:t>
            </a:r>
            <a:endParaRPr sz="2000">
              <a:latin typeface="黑体"/>
              <a:cs typeface="黑体"/>
            </a:endParaRPr>
          </a:p>
        </p:txBody>
      </p:sp>
      <p:sp>
        <p:nvSpPr>
          <p:cNvPr id="11" name="object 11"/>
          <p:cNvSpPr txBox="1"/>
          <p:nvPr/>
        </p:nvSpPr>
        <p:spPr>
          <a:xfrm>
            <a:off x="3716528" y="2315616"/>
            <a:ext cx="1661160" cy="1489075"/>
          </a:xfrm>
          <a:prstGeom prst="rect">
            <a:avLst/>
          </a:prstGeom>
        </p:spPr>
        <p:txBody>
          <a:bodyPr wrap="square" lIns="0" tIns="12065" rIns="0" bIns="0" rtlCol="0" vert="horz">
            <a:spAutoFit/>
          </a:bodyPr>
          <a:lstStyle/>
          <a:p>
            <a:pPr marL="217804" marR="5080" indent="-205740">
              <a:lnSpc>
                <a:spcPct val="150100"/>
              </a:lnSpc>
              <a:spcBef>
                <a:spcPts val="95"/>
              </a:spcBef>
            </a:pPr>
            <a:r>
              <a:rPr dirty="0" sz="1600" spc="5" b="1">
                <a:latin typeface="黑体"/>
                <a:cs typeface="黑体"/>
              </a:rPr>
              <a:t>化</a:t>
            </a:r>
            <a:r>
              <a:rPr dirty="0" sz="1600" spc="-5" b="1">
                <a:latin typeface="黑体"/>
                <a:cs typeface="黑体"/>
              </a:rPr>
              <a:t>工系</a:t>
            </a:r>
            <a:r>
              <a:rPr dirty="0" sz="1600" spc="5" b="1">
                <a:latin typeface="黑体"/>
                <a:cs typeface="黑体"/>
              </a:rPr>
              <a:t>统</a:t>
            </a:r>
            <a:r>
              <a:rPr dirty="0" sz="1600" spc="-5" b="1">
                <a:latin typeface="黑体"/>
                <a:cs typeface="黑体"/>
              </a:rPr>
              <a:t>换</a:t>
            </a:r>
            <a:r>
              <a:rPr dirty="0" sz="1600" spc="5" b="1">
                <a:latin typeface="黑体"/>
                <a:cs typeface="黑体"/>
              </a:rPr>
              <a:t>热</a:t>
            </a:r>
            <a:r>
              <a:rPr dirty="0" sz="1600" spc="-5" b="1">
                <a:latin typeface="黑体"/>
                <a:cs typeface="黑体"/>
              </a:rPr>
              <a:t>网</a:t>
            </a:r>
            <a:r>
              <a:rPr dirty="0" sz="1600" spc="-10" b="1">
                <a:latin typeface="黑体"/>
                <a:cs typeface="黑体"/>
              </a:rPr>
              <a:t>络 </a:t>
            </a:r>
            <a:r>
              <a:rPr dirty="0" sz="1600" spc="5" b="1">
                <a:latin typeface="黑体"/>
                <a:cs typeface="黑体"/>
              </a:rPr>
              <a:t>蒸</a:t>
            </a:r>
            <a:r>
              <a:rPr dirty="0" sz="1600" spc="-5" b="1">
                <a:latin typeface="黑体"/>
                <a:cs typeface="黑体"/>
              </a:rPr>
              <a:t>汽动</a:t>
            </a:r>
            <a:r>
              <a:rPr dirty="0" sz="1600" spc="5" b="1">
                <a:latin typeface="黑体"/>
                <a:cs typeface="黑体"/>
              </a:rPr>
              <a:t>力</a:t>
            </a:r>
            <a:r>
              <a:rPr dirty="0" sz="1600" spc="-5" b="1">
                <a:latin typeface="黑体"/>
                <a:cs typeface="黑体"/>
              </a:rPr>
              <a:t>系</a:t>
            </a:r>
            <a:r>
              <a:rPr dirty="0" sz="1600" spc="-15" b="1">
                <a:latin typeface="黑体"/>
                <a:cs typeface="黑体"/>
              </a:rPr>
              <a:t>统 </a:t>
            </a:r>
            <a:r>
              <a:rPr dirty="0" sz="1600" spc="5" b="1">
                <a:latin typeface="黑体"/>
                <a:cs typeface="黑体"/>
              </a:rPr>
              <a:t>流</a:t>
            </a:r>
            <a:r>
              <a:rPr dirty="0" sz="1600" spc="-5" b="1">
                <a:latin typeface="黑体"/>
                <a:cs typeface="黑体"/>
              </a:rPr>
              <a:t>体机</a:t>
            </a:r>
            <a:r>
              <a:rPr dirty="0" sz="1600" spc="5" b="1">
                <a:latin typeface="黑体"/>
                <a:cs typeface="黑体"/>
              </a:rPr>
              <a:t>械</a:t>
            </a:r>
            <a:r>
              <a:rPr dirty="0" sz="1600" spc="-5" b="1">
                <a:latin typeface="黑体"/>
                <a:cs typeface="黑体"/>
              </a:rPr>
              <a:t>网</a:t>
            </a:r>
            <a:r>
              <a:rPr dirty="0" sz="1600" spc="-15" b="1">
                <a:latin typeface="黑体"/>
                <a:cs typeface="黑体"/>
              </a:rPr>
              <a:t>络 </a:t>
            </a:r>
            <a:r>
              <a:rPr dirty="0" sz="1600" spc="5" b="1">
                <a:latin typeface="黑体"/>
                <a:cs typeface="黑体"/>
              </a:rPr>
              <a:t>功</a:t>
            </a:r>
            <a:r>
              <a:rPr dirty="0" sz="1600" spc="-5" b="1">
                <a:latin typeface="黑体"/>
                <a:cs typeface="黑体"/>
              </a:rPr>
              <a:t>交换</a:t>
            </a:r>
            <a:r>
              <a:rPr dirty="0" sz="1600" spc="5" b="1">
                <a:latin typeface="黑体"/>
                <a:cs typeface="黑体"/>
              </a:rPr>
              <a:t>网</a:t>
            </a:r>
            <a:r>
              <a:rPr dirty="0" sz="1600" spc="-15" b="1">
                <a:latin typeface="黑体"/>
                <a:cs typeface="黑体"/>
              </a:rPr>
              <a:t>络</a:t>
            </a:r>
            <a:endParaRPr sz="1600">
              <a:latin typeface="黑体"/>
              <a:cs typeface="黑体"/>
            </a:endParaRPr>
          </a:p>
        </p:txBody>
      </p:sp>
      <p:grpSp>
        <p:nvGrpSpPr>
          <p:cNvPr id="12" name="object 12"/>
          <p:cNvGrpSpPr/>
          <p:nvPr/>
        </p:nvGrpSpPr>
        <p:grpSpPr>
          <a:xfrm>
            <a:off x="8670035" y="4617720"/>
            <a:ext cx="2809240" cy="1873250"/>
            <a:chOff x="8670035" y="4617720"/>
            <a:chExt cx="2809240" cy="1873250"/>
          </a:xfrm>
        </p:grpSpPr>
        <p:sp>
          <p:nvSpPr>
            <p:cNvPr id="13" name="object 13"/>
            <p:cNvSpPr/>
            <p:nvPr/>
          </p:nvSpPr>
          <p:spPr>
            <a:xfrm>
              <a:off x="8670035" y="4617720"/>
              <a:ext cx="2809240" cy="1873250"/>
            </a:xfrm>
            <a:custGeom>
              <a:avLst/>
              <a:gdLst/>
              <a:ahLst/>
              <a:cxnLst/>
              <a:rect l="l" t="t" r="r" b="b"/>
              <a:pathLst>
                <a:path w="2809240" h="1873250">
                  <a:moveTo>
                    <a:pt x="2570861" y="0"/>
                  </a:moveTo>
                  <a:lnTo>
                    <a:pt x="237871" y="0"/>
                  </a:lnTo>
                  <a:lnTo>
                    <a:pt x="189910" y="4829"/>
                  </a:lnTo>
                  <a:lnTo>
                    <a:pt x="145250" y="18682"/>
                  </a:lnTo>
                  <a:lnTo>
                    <a:pt x="104843" y="40605"/>
                  </a:lnTo>
                  <a:lnTo>
                    <a:pt x="69643" y="69643"/>
                  </a:lnTo>
                  <a:lnTo>
                    <a:pt x="40605" y="104843"/>
                  </a:lnTo>
                  <a:lnTo>
                    <a:pt x="18682" y="145250"/>
                  </a:lnTo>
                  <a:lnTo>
                    <a:pt x="4829" y="189910"/>
                  </a:lnTo>
                  <a:lnTo>
                    <a:pt x="0" y="237870"/>
                  </a:lnTo>
                  <a:lnTo>
                    <a:pt x="0" y="1635150"/>
                  </a:lnTo>
                  <a:lnTo>
                    <a:pt x="4829" y="1683083"/>
                  </a:lnTo>
                  <a:lnTo>
                    <a:pt x="18682" y="1727729"/>
                  </a:lnTo>
                  <a:lnTo>
                    <a:pt x="40605" y="1768131"/>
                  </a:lnTo>
                  <a:lnTo>
                    <a:pt x="69643" y="1803331"/>
                  </a:lnTo>
                  <a:lnTo>
                    <a:pt x="104843" y="1832375"/>
                  </a:lnTo>
                  <a:lnTo>
                    <a:pt x="145250" y="1854304"/>
                  </a:lnTo>
                  <a:lnTo>
                    <a:pt x="189910" y="1868163"/>
                  </a:lnTo>
                  <a:lnTo>
                    <a:pt x="237871" y="1872995"/>
                  </a:lnTo>
                  <a:lnTo>
                    <a:pt x="2570861" y="1872995"/>
                  </a:lnTo>
                  <a:lnTo>
                    <a:pt x="2618784" y="1868163"/>
                  </a:lnTo>
                  <a:lnTo>
                    <a:pt x="2663428" y="1854304"/>
                  </a:lnTo>
                  <a:lnTo>
                    <a:pt x="2703832" y="1832375"/>
                  </a:lnTo>
                  <a:lnTo>
                    <a:pt x="2739040" y="1803331"/>
                  </a:lnTo>
                  <a:lnTo>
                    <a:pt x="2768092" y="1768131"/>
                  </a:lnTo>
                  <a:lnTo>
                    <a:pt x="2790031" y="1727729"/>
                  </a:lnTo>
                  <a:lnTo>
                    <a:pt x="2803897" y="1683083"/>
                  </a:lnTo>
                  <a:lnTo>
                    <a:pt x="2808732" y="1635150"/>
                  </a:lnTo>
                  <a:lnTo>
                    <a:pt x="2808732" y="237870"/>
                  </a:lnTo>
                  <a:lnTo>
                    <a:pt x="2803897" y="189910"/>
                  </a:lnTo>
                  <a:lnTo>
                    <a:pt x="2790031" y="145250"/>
                  </a:lnTo>
                  <a:lnTo>
                    <a:pt x="2768092" y="104843"/>
                  </a:lnTo>
                  <a:lnTo>
                    <a:pt x="2739040" y="69643"/>
                  </a:lnTo>
                  <a:lnTo>
                    <a:pt x="2703832" y="40605"/>
                  </a:lnTo>
                  <a:lnTo>
                    <a:pt x="2663428" y="18682"/>
                  </a:lnTo>
                  <a:lnTo>
                    <a:pt x="2618784" y="4829"/>
                  </a:lnTo>
                  <a:lnTo>
                    <a:pt x="2570861" y="0"/>
                  </a:lnTo>
                  <a:close/>
                </a:path>
              </a:pathLst>
            </a:custGeom>
            <a:solidFill>
              <a:srgbClr val="F381AC"/>
            </a:solidFill>
          </p:spPr>
          <p:txBody>
            <a:bodyPr wrap="square" lIns="0" tIns="0" rIns="0" bIns="0" rtlCol="0"/>
            <a:lstStyle/>
            <a:p/>
          </p:txBody>
        </p:sp>
        <p:sp>
          <p:nvSpPr>
            <p:cNvPr id="14" name="object 14"/>
            <p:cNvSpPr/>
            <p:nvPr/>
          </p:nvSpPr>
          <p:spPr>
            <a:xfrm>
              <a:off x="8736075" y="5049520"/>
              <a:ext cx="2684145" cy="1300480"/>
            </a:xfrm>
            <a:custGeom>
              <a:avLst/>
              <a:gdLst/>
              <a:ahLst/>
              <a:cxnLst/>
              <a:rect l="l" t="t" r="r" b="b"/>
              <a:pathLst>
                <a:path w="2684145" h="1300479">
                  <a:moveTo>
                    <a:pt x="2467102" y="0"/>
                  </a:moveTo>
                  <a:lnTo>
                    <a:pt x="216662" y="0"/>
                  </a:lnTo>
                  <a:lnTo>
                    <a:pt x="166991" y="5723"/>
                  </a:lnTo>
                  <a:lnTo>
                    <a:pt x="121390" y="22026"/>
                  </a:lnTo>
                  <a:lnTo>
                    <a:pt x="81161" y="47606"/>
                  </a:lnTo>
                  <a:lnTo>
                    <a:pt x="47606" y="81161"/>
                  </a:lnTo>
                  <a:lnTo>
                    <a:pt x="22026" y="121390"/>
                  </a:lnTo>
                  <a:lnTo>
                    <a:pt x="5723" y="166991"/>
                  </a:lnTo>
                  <a:lnTo>
                    <a:pt x="0" y="216661"/>
                  </a:lnTo>
                  <a:lnTo>
                    <a:pt x="0" y="1083309"/>
                  </a:lnTo>
                  <a:lnTo>
                    <a:pt x="5723" y="1132988"/>
                  </a:lnTo>
                  <a:lnTo>
                    <a:pt x="22026" y="1178592"/>
                  </a:lnTo>
                  <a:lnTo>
                    <a:pt x="47606" y="1218821"/>
                  </a:lnTo>
                  <a:lnTo>
                    <a:pt x="81161" y="1252373"/>
                  </a:lnTo>
                  <a:lnTo>
                    <a:pt x="121390" y="1277950"/>
                  </a:lnTo>
                  <a:lnTo>
                    <a:pt x="166991" y="1294249"/>
                  </a:lnTo>
                  <a:lnTo>
                    <a:pt x="216662" y="1299971"/>
                  </a:lnTo>
                  <a:lnTo>
                    <a:pt x="2467102" y="1299971"/>
                  </a:lnTo>
                  <a:lnTo>
                    <a:pt x="2516772" y="1294249"/>
                  </a:lnTo>
                  <a:lnTo>
                    <a:pt x="2562373" y="1277950"/>
                  </a:lnTo>
                  <a:lnTo>
                    <a:pt x="2602602" y="1252373"/>
                  </a:lnTo>
                  <a:lnTo>
                    <a:pt x="2636157" y="1218821"/>
                  </a:lnTo>
                  <a:lnTo>
                    <a:pt x="2661737" y="1178592"/>
                  </a:lnTo>
                  <a:lnTo>
                    <a:pt x="2678040" y="1132988"/>
                  </a:lnTo>
                  <a:lnTo>
                    <a:pt x="2683764" y="1083309"/>
                  </a:lnTo>
                  <a:lnTo>
                    <a:pt x="2683764" y="216661"/>
                  </a:lnTo>
                  <a:lnTo>
                    <a:pt x="2678040" y="166991"/>
                  </a:lnTo>
                  <a:lnTo>
                    <a:pt x="2661737" y="121390"/>
                  </a:lnTo>
                  <a:lnTo>
                    <a:pt x="2636157" y="81161"/>
                  </a:lnTo>
                  <a:lnTo>
                    <a:pt x="2602602" y="47606"/>
                  </a:lnTo>
                  <a:lnTo>
                    <a:pt x="2562373" y="22026"/>
                  </a:lnTo>
                  <a:lnTo>
                    <a:pt x="2516772" y="5723"/>
                  </a:lnTo>
                  <a:lnTo>
                    <a:pt x="2467102" y="0"/>
                  </a:lnTo>
                  <a:close/>
                </a:path>
              </a:pathLst>
            </a:custGeom>
            <a:solidFill>
              <a:srgbClr val="FFFFFF"/>
            </a:solidFill>
          </p:spPr>
          <p:txBody>
            <a:bodyPr wrap="square" lIns="0" tIns="0" rIns="0" bIns="0" rtlCol="0"/>
            <a:lstStyle/>
            <a:p/>
          </p:txBody>
        </p:sp>
        <p:sp>
          <p:nvSpPr>
            <p:cNvPr id="15" name="object 15"/>
            <p:cNvSpPr/>
            <p:nvPr/>
          </p:nvSpPr>
          <p:spPr>
            <a:xfrm>
              <a:off x="8710675" y="5024120"/>
              <a:ext cx="2684145" cy="1300480"/>
            </a:xfrm>
            <a:custGeom>
              <a:avLst/>
              <a:gdLst/>
              <a:ahLst/>
              <a:cxnLst/>
              <a:rect l="l" t="t" r="r" b="b"/>
              <a:pathLst>
                <a:path w="2684145" h="1300479">
                  <a:moveTo>
                    <a:pt x="2467102" y="0"/>
                  </a:moveTo>
                  <a:lnTo>
                    <a:pt x="216662" y="0"/>
                  </a:lnTo>
                  <a:lnTo>
                    <a:pt x="166991" y="5723"/>
                  </a:lnTo>
                  <a:lnTo>
                    <a:pt x="121390" y="22026"/>
                  </a:lnTo>
                  <a:lnTo>
                    <a:pt x="81161" y="47606"/>
                  </a:lnTo>
                  <a:lnTo>
                    <a:pt x="47606" y="81161"/>
                  </a:lnTo>
                  <a:lnTo>
                    <a:pt x="22026" y="121390"/>
                  </a:lnTo>
                  <a:lnTo>
                    <a:pt x="5723" y="166991"/>
                  </a:lnTo>
                  <a:lnTo>
                    <a:pt x="0" y="216661"/>
                  </a:lnTo>
                  <a:lnTo>
                    <a:pt x="0" y="1083309"/>
                  </a:lnTo>
                  <a:lnTo>
                    <a:pt x="5723" y="1132988"/>
                  </a:lnTo>
                  <a:lnTo>
                    <a:pt x="22026" y="1178592"/>
                  </a:lnTo>
                  <a:lnTo>
                    <a:pt x="47606" y="1218821"/>
                  </a:lnTo>
                  <a:lnTo>
                    <a:pt x="81161" y="1252373"/>
                  </a:lnTo>
                  <a:lnTo>
                    <a:pt x="121390" y="1277950"/>
                  </a:lnTo>
                  <a:lnTo>
                    <a:pt x="166991" y="1294249"/>
                  </a:lnTo>
                  <a:lnTo>
                    <a:pt x="216662" y="1299971"/>
                  </a:lnTo>
                  <a:lnTo>
                    <a:pt x="2467102" y="1299971"/>
                  </a:lnTo>
                  <a:lnTo>
                    <a:pt x="2516772" y="1294249"/>
                  </a:lnTo>
                  <a:lnTo>
                    <a:pt x="2562373" y="1277950"/>
                  </a:lnTo>
                  <a:lnTo>
                    <a:pt x="2602602" y="1252373"/>
                  </a:lnTo>
                  <a:lnTo>
                    <a:pt x="2636157" y="1218821"/>
                  </a:lnTo>
                  <a:lnTo>
                    <a:pt x="2661737" y="1178592"/>
                  </a:lnTo>
                  <a:lnTo>
                    <a:pt x="2678040" y="1132988"/>
                  </a:lnTo>
                  <a:lnTo>
                    <a:pt x="2683764" y="1083309"/>
                  </a:lnTo>
                  <a:lnTo>
                    <a:pt x="2683764" y="216661"/>
                  </a:lnTo>
                  <a:lnTo>
                    <a:pt x="2678040" y="166991"/>
                  </a:lnTo>
                  <a:lnTo>
                    <a:pt x="2661737" y="121390"/>
                  </a:lnTo>
                  <a:lnTo>
                    <a:pt x="2636157" y="81161"/>
                  </a:lnTo>
                  <a:lnTo>
                    <a:pt x="2602602" y="47606"/>
                  </a:lnTo>
                  <a:lnTo>
                    <a:pt x="2562373" y="22026"/>
                  </a:lnTo>
                  <a:lnTo>
                    <a:pt x="2516772" y="5723"/>
                  </a:lnTo>
                  <a:lnTo>
                    <a:pt x="2467102" y="0"/>
                  </a:lnTo>
                  <a:close/>
                </a:path>
              </a:pathLst>
            </a:custGeom>
            <a:solidFill>
              <a:srgbClr val="999999"/>
            </a:solidFill>
          </p:spPr>
          <p:txBody>
            <a:bodyPr wrap="square" lIns="0" tIns="0" rIns="0" bIns="0" rtlCol="0"/>
            <a:lstStyle/>
            <a:p/>
          </p:txBody>
        </p:sp>
        <p:sp>
          <p:nvSpPr>
            <p:cNvPr id="16" name="object 16"/>
            <p:cNvSpPr/>
            <p:nvPr/>
          </p:nvSpPr>
          <p:spPr>
            <a:xfrm>
              <a:off x="8723375" y="5036820"/>
              <a:ext cx="2684145" cy="1300480"/>
            </a:xfrm>
            <a:custGeom>
              <a:avLst/>
              <a:gdLst/>
              <a:ahLst/>
              <a:cxnLst/>
              <a:rect l="l" t="t" r="r" b="b"/>
              <a:pathLst>
                <a:path w="2684145" h="1300479">
                  <a:moveTo>
                    <a:pt x="2467102" y="0"/>
                  </a:moveTo>
                  <a:lnTo>
                    <a:pt x="216662" y="0"/>
                  </a:lnTo>
                  <a:lnTo>
                    <a:pt x="166991" y="5723"/>
                  </a:lnTo>
                  <a:lnTo>
                    <a:pt x="121390" y="22026"/>
                  </a:lnTo>
                  <a:lnTo>
                    <a:pt x="81161" y="47606"/>
                  </a:lnTo>
                  <a:lnTo>
                    <a:pt x="47606" y="81161"/>
                  </a:lnTo>
                  <a:lnTo>
                    <a:pt x="22026" y="121390"/>
                  </a:lnTo>
                  <a:lnTo>
                    <a:pt x="5723" y="166991"/>
                  </a:lnTo>
                  <a:lnTo>
                    <a:pt x="0" y="216661"/>
                  </a:lnTo>
                  <a:lnTo>
                    <a:pt x="0" y="1083309"/>
                  </a:lnTo>
                  <a:lnTo>
                    <a:pt x="5723" y="1132988"/>
                  </a:lnTo>
                  <a:lnTo>
                    <a:pt x="22026" y="1178592"/>
                  </a:lnTo>
                  <a:lnTo>
                    <a:pt x="47606" y="1218821"/>
                  </a:lnTo>
                  <a:lnTo>
                    <a:pt x="81161" y="1252373"/>
                  </a:lnTo>
                  <a:lnTo>
                    <a:pt x="121390" y="1277950"/>
                  </a:lnTo>
                  <a:lnTo>
                    <a:pt x="166991" y="1294249"/>
                  </a:lnTo>
                  <a:lnTo>
                    <a:pt x="216662" y="1299971"/>
                  </a:lnTo>
                  <a:lnTo>
                    <a:pt x="2467102" y="1299971"/>
                  </a:lnTo>
                  <a:lnTo>
                    <a:pt x="2516772" y="1294249"/>
                  </a:lnTo>
                  <a:lnTo>
                    <a:pt x="2562373" y="1277950"/>
                  </a:lnTo>
                  <a:lnTo>
                    <a:pt x="2602602" y="1252373"/>
                  </a:lnTo>
                  <a:lnTo>
                    <a:pt x="2636157" y="1218821"/>
                  </a:lnTo>
                  <a:lnTo>
                    <a:pt x="2661737" y="1178592"/>
                  </a:lnTo>
                  <a:lnTo>
                    <a:pt x="2678040" y="1132988"/>
                  </a:lnTo>
                  <a:lnTo>
                    <a:pt x="2683764" y="1083309"/>
                  </a:lnTo>
                  <a:lnTo>
                    <a:pt x="2683764" y="216661"/>
                  </a:lnTo>
                  <a:lnTo>
                    <a:pt x="2678040" y="166991"/>
                  </a:lnTo>
                  <a:lnTo>
                    <a:pt x="2661737" y="121390"/>
                  </a:lnTo>
                  <a:lnTo>
                    <a:pt x="2636157" y="81161"/>
                  </a:lnTo>
                  <a:lnTo>
                    <a:pt x="2602602" y="47606"/>
                  </a:lnTo>
                  <a:lnTo>
                    <a:pt x="2562373" y="22026"/>
                  </a:lnTo>
                  <a:lnTo>
                    <a:pt x="2516772" y="5723"/>
                  </a:lnTo>
                  <a:lnTo>
                    <a:pt x="2467102" y="0"/>
                  </a:lnTo>
                  <a:close/>
                </a:path>
              </a:pathLst>
            </a:custGeom>
            <a:solidFill>
              <a:srgbClr val="FFFFFF"/>
            </a:solidFill>
          </p:spPr>
          <p:txBody>
            <a:bodyPr wrap="square" lIns="0" tIns="0" rIns="0" bIns="0" rtlCol="0"/>
            <a:lstStyle/>
            <a:p/>
          </p:txBody>
        </p:sp>
      </p:grpSp>
      <p:sp>
        <p:nvSpPr>
          <p:cNvPr id="17" name="object 17"/>
          <p:cNvSpPr txBox="1"/>
          <p:nvPr/>
        </p:nvSpPr>
        <p:spPr>
          <a:xfrm>
            <a:off x="8908795" y="4659833"/>
            <a:ext cx="2275205" cy="1455420"/>
          </a:xfrm>
          <a:prstGeom prst="rect">
            <a:avLst/>
          </a:prstGeom>
        </p:spPr>
        <p:txBody>
          <a:bodyPr wrap="square" lIns="0" tIns="13335" rIns="0" bIns="0" rtlCol="0" vert="horz">
            <a:spAutoFit/>
          </a:bodyPr>
          <a:lstStyle/>
          <a:p>
            <a:pPr marL="272415">
              <a:lnSpc>
                <a:spcPct val="100000"/>
              </a:lnSpc>
              <a:spcBef>
                <a:spcPts val="105"/>
              </a:spcBef>
            </a:pPr>
            <a:r>
              <a:rPr dirty="0" sz="2000" b="1">
                <a:solidFill>
                  <a:srgbClr val="FFFFFF"/>
                </a:solidFill>
                <a:latin typeface="黑体"/>
                <a:cs typeface="黑体"/>
              </a:rPr>
              <a:t>系统整体</a:t>
            </a:r>
            <a:r>
              <a:rPr dirty="0" sz="2000" spc="-5" b="1">
                <a:solidFill>
                  <a:srgbClr val="FFFFFF"/>
                </a:solidFill>
                <a:latin typeface="黑体"/>
                <a:cs typeface="黑体"/>
              </a:rPr>
              <a:t>集成</a:t>
            </a:r>
            <a:endParaRPr sz="2000">
              <a:latin typeface="黑体"/>
              <a:cs typeface="黑体"/>
            </a:endParaRPr>
          </a:p>
          <a:p>
            <a:pPr marL="12700" marR="5080" indent="203835">
              <a:lnSpc>
                <a:spcPct val="150100"/>
              </a:lnSpc>
              <a:spcBef>
                <a:spcPts val="210"/>
              </a:spcBef>
            </a:pPr>
            <a:r>
              <a:rPr dirty="0" sz="1600" spc="5" b="1">
                <a:latin typeface="黑体"/>
                <a:cs typeface="黑体"/>
              </a:rPr>
              <a:t>能</a:t>
            </a:r>
            <a:r>
              <a:rPr dirty="0" sz="1600" spc="-5" b="1">
                <a:latin typeface="黑体"/>
                <a:cs typeface="黑体"/>
              </a:rPr>
              <a:t>量与</a:t>
            </a:r>
            <a:r>
              <a:rPr dirty="0" sz="1600" spc="5" b="1">
                <a:latin typeface="黑体"/>
                <a:cs typeface="黑体"/>
              </a:rPr>
              <a:t>质</a:t>
            </a:r>
            <a:r>
              <a:rPr dirty="0" sz="1600" spc="-5" b="1">
                <a:latin typeface="黑体"/>
                <a:cs typeface="黑体"/>
              </a:rPr>
              <a:t>量</a:t>
            </a:r>
            <a:r>
              <a:rPr dirty="0" sz="1600" spc="5" b="1">
                <a:latin typeface="黑体"/>
                <a:cs typeface="黑体"/>
              </a:rPr>
              <a:t>耦</a:t>
            </a:r>
            <a:r>
              <a:rPr dirty="0" sz="1600" spc="-5" b="1">
                <a:latin typeface="黑体"/>
                <a:cs typeface="黑体"/>
              </a:rPr>
              <a:t>合</a:t>
            </a:r>
            <a:r>
              <a:rPr dirty="0" sz="1600" spc="5" b="1">
                <a:latin typeface="黑体"/>
                <a:cs typeface="黑体"/>
              </a:rPr>
              <a:t>网</a:t>
            </a:r>
            <a:r>
              <a:rPr dirty="0" sz="1600" spc="-15" b="1">
                <a:latin typeface="黑体"/>
                <a:cs typeface="黑体"/>
              </a:rPr>
              <a:t>络 </a:t>
            </a:r>
            <a:r>
              <a:rPr dirty="0" sz="1600" spc="10" b="1">
                <a:latin typeface="黑体"/>
                <a:cs typeface="黑体"/>
              </a:rPr>
              <a:t>多</a:t>
            </a:r>
            <a:r>
              <a:rPr dirty="0" sz="1600" spc="-5" b="1">
                <a:latin typeface="黑体"/>
                <a:cs typeface="黑体"/>
              </a:rPr>
              <a:t>目标</a:t>
            </a:r>
            <a:r>
              <a:rPr dirty="0" sz="1600" spc="10" b="1">
                <a:latin typeface="黑体"/>
                <a:cs typeface="黑体"/>
              </a:rPr>
              <a:t>、</a:t>
            </a:r>
            <a:r>
              <a:rPr dirty="0" sz="1600" spc="-5" b="1">
                <a:latin typeface="黑体"/>
                <a:cs typeface="黑体"/>
              </a:rPr>
              <a:t>多</a:t>
            </a:r>
            <a:r>
              <a:rPr dirty="0" sz="1600" spc="10" b="1">
                <a:latin typeface="黑体"/>
                <a:cs typeface="黑体"/>
              </a:rPr>
              <a:t>层</a:t>
            </a:r>
            <a:r>
              <a:rPr dirty="0" sz="1600" spc="-5" b="1">
                <a:latin typeface="黑体"/>
                <a:cs typeface="黑体"/>
              </a:rPr>
              <a:t>次</a:t>
            </a:r>
            <a:r>
              <a:rPr dirty="0" sz="1600" spc="10" b="1">
                <a:latin typeface="黑体"/>
                <a:cs typeface="黑体"/>
              </a:rPr>
              <a:t>集</a:t>
            </a:r>
            <a:r>
              <a:rPr dirty="0" sz="1600" spc="-5" b="1">
                <a:latin typeface="黑体"/>
                <a:cs typeface="黑体"/>
              </a:rPr>
              <a:t>成优</a:t>
            </a:r>
            <a:r>
              <a:rPr dirty="0" sz="1600" spc="-10" b="1">
                <a:latin typeface="黑体"/>
                <a:cs typeface="黑体"/>
              </a:rPr>
              <a:t>化 </a:t>
            </a:r>
            <a:r>
              <a:rPr dirty="0" sz="1600" spc="5" b="1">
                <a:latin typeface="黑体"/>
                <a:cs typeface="黑体"/>
              </a:rPr>
              <a:t>石</a:t>
            </a:r>
            <a:r>
              <a:rPr dirty="0" sz="1600" spc="-5" b="1">
                <a:latin typeface="黑体"/>
                <a:cs typeface="黑体"/>
              </a:rPr>
              <a:t>油化</a:t>
            </a:r>
            <a:r>
              <a:rPr dirty="0" sz="1600" spc="5" b="1">
                <a:latin typeface="黑体"/>
                <a:cs typeface="黑体"/>
              </a:rPr>
              <a:t>工</a:t>
            </a:r>
            <a:r>
              <a:rPr dirty="0" sz="1600" spc="-5" b="1">
                <a:latin typeface="黑体"/>
                <a:cs typeface="黑体"/>
              </a:rPr>
              <a:t>、</a:t>
            </a:r>
            <a:r>
              <a:rPr dirty="0" sz="1600" spc="5" b="1">
                <a:latin typeface="黑体"/>
                <a:cs typeface="黑体"/>
              </a:rPr>
              <a:t>煤</a:t>
            </a:r>
            <a:r>
              <a:rPr dirty="0" sz="1600" spc="-5" b="1">
                <a:latin typeface="黑体"/>
                <a:cs typeface="黑体"/>
              </a:rPr>
              <a:t>、</a:t>
            </a:r>
            <a:r>
              <a:rPr dirty="0" sz="1600" spc="5" b="1">
                <a:latin typeface="黑体"/>
                <a:cs typeface="黑体"/>
              </a:rPr>
              <a:t>生</a:t>
            </a:r>
            <a:r>
              <a:rPr dirty="0" sz="1600" spc="-5" b="1">
                <a:latin typeface="黑体"/>
                <a:cs typeface="黑体"/>
              </a:rPr>
              <a:t>物过</a:t>
            </a:r>
            <a:r>
              <a:rPr dirty="0" sz="1600" spc="-15" b="1">
                <a:latin typeface="黑体"/>
                <a:cs typeface="黑体"/>
              </a:rPr>
              <a:t>程</a:t>
            </a:r>
            <a:endParaRPr sz="1600">
              <a:latin typeface="黑体"/>
              <a:cs typeface="黑体"/>
            </a:endParaRPr>
          </a:p>
        </p:txBody>
      </p:sp>
      <p:grpSp>
        <p:nvGrpSpPr>
          <p:cNvPr id="18" name="object 18"/>
          <p:cNvGrpSpPr/>
          <p:nvPr/>
        </p:nvGrpSpPr>
        <p:grpSpPr>
          <a:xfrm>
            <a:off x="5221223" y="1920239"/>
            <a:ext cx="6178550" cy="4544060"/>
            <a:chOff x="5221223" y="1920239"/>
            <a:chExt cx="6178550" cy="4544060"/>
          </a:xfrm>
        </p:grpSpPr>
        <p:sp>
          <p:nvSpPr>
            <p:cNvPr id="19" name="object 19"/>
            <p:cNvSpPr/>
            <p:nvPr/>
          </p:nvSpPr>
          <p:spPr>
            <a:xfrm>
              <a:off x="8665464" y="1920239"/>
              <a:ext cx="2734310" cy="2087880"/>
            </a:xfrm>
            <a:custGeom>
              <a:avLst/>
              <a:gdLst/>
              <a:ahLst/>
              <a:cxnLst/>
              <a:rect l="l" t="t" r="r" b="b"/>
              <a:pathLst>
                <a:path w="2734309" h="2087879">
                  <a:moveTo>
                    <a:pt x="2468879" y="0"/>
                  </a:moveTo>
                  <a:lnTo>
                    <a:pt x="265175" y="0"/>
                  </a:lnTo>
                  <a:lnTo>
                    <a:pt x="217515" y="4273"/>
                  </a:lnTo>
                  <a:lnTo>
                    <a:pt x="172656" y="16592"/>
                  </a:lnTo>
                  <a:lnTo>
                    <a:pt x="131346" y="36209"/>
                  </a:lnTo>
                  <a:lnTo>
                    <a:pt x="94335" y="62373"/>
                  </a:lnTo>
                  <a:lnTo>
                    <a:pt x="62373" y="94335"/>
                  </a:lnTo>
                  <a:lnTo>
                    <a:pt x="36209" y="131346"/>
                  </a:lnTo>
                  <a:lnTo>
                    <a:pt x="16592" y="172656"/>
                  </a:lnTo>
                  <a:lnTo>
                    <a:pt x="4273" y="217515"/>
                  </a:lnTo>
                  <a:lnTo>
                    <a:pt x="0" y="265175"/>
                  </a:lnTo>
                  <a:lnTo>
                    <a:pt x="0" y="1822704"/>
                  </a:lnTo>
                  <a:lnTo>
                    <a:pt x="4273" y="1870364"/>
                  </a:lnTo>
                  <a:lnTo>
                    <a:pt x="16592" y="1915223"/>
                  </a:lnTo>
                  <a:lnTo>
                    <a:pt x="36209" y="1956533"/>
                  </a:lnTo>
                  <a:lnTo>
                    <a:pt x="62373" y="1993544"/>
                  </a:lnTo>
                  <a:lnTo>
                    <a:pt x="94335" y="2025506"/>
                  </a:lnTo>
                  <a:lnTo>
                    <a:pt x="131346" y="2051670"/>
                  </a:lnTo>
                  <a:lnTo>
                    <a:pt x="172656" y="2071287"/>
                  </a:lnTo>
                  <a:lnTo>
                    <a:pt x="217515" y="2083606"/>
                  </a:lnTo>
                  <a:lnTo>
                    <a:pt x="265175" y="2087880"/>
                  </a:lnTo>
                  <a:lnTo>
                    <a:pt x="2468879" y="2087880"/>
                  </a:lnTo>
                  <a:lnTo>
                    <a:pt x="2516540" y="2083606"/>
                  </a:lnTo>
                  <a:lnTo>
                    <a:pt x="2561399" y="2071287"/>
                  </a:lnTo>
                  <a:lnTo>
                    <a:pt x="2602709" y="2051670"/>
                  </a:lnTo>
                  <a:lnTo>
                    <a:pt x="2639720" y="2025506"/>
                  </a:lnTo>
                  <a:lnTo>
                    <a:pt x="2671682" y="1993544"/>
                  </a:lnTo>
                  <a:lnTo>
                    <a:pt x="2697846" y="1956533"/>
                  </a:lnTo>
                  <a:lnTo>
                    <a:pt x="2717463" y="1915223"/>
                  </a:lnTo>
                  <a:lnTo>
                    <a:pt x="2729782" y="1870364"/>
                  </a:lnTo>
                  <a:lnTo>
                    <a:pt x="2734055" y="1822704"/>
                  </a:lnTo>
                  <a:lnTo>
                    <a:pt x="2734055" y="265175"/>
                  </a:lnTo>
                  <a:lnTo>
                    <a:pt x="2729782" y="217515"/>
                  </a:lnTo>
                  <a:lnTo>
                    <a:pt x="2717463" y="172656"/>
                  </a:lnTo>
                  <a:lnTo>
                    <a:pt x="2697846" y="131346"/>
                  </a:lnTo>
                  <a:lnTo>
                    <a:pt x="2671682" y="94335"/>
                  </a:lnTo>
                  <a:lnTo>
                    <a:pt x="2639720" y="62373"/>
                  </a:lnTo>
                  <a:lnTo>
                    <a:pt x="2602709" y="36209"/>
                  </a:lnTo>
                  <a:lnTo>
                    <a:pt x="2561399" y="16592"/>
                  </a:lnTo>
                  <a:lnTo>
                    <a:pt x="2516540" y="4273"/>
                  </a:lnTo>
                  <a:lnTo>
                    <a:pt x="2468879" y="0"/>
                  </a:lnTo>
                  <a:close/>
                </a:path>
              </a:pathLst>
            </a:custGeom>
            <a:solidFill>
              <a:srgbClr val="4D7AB3"/>
            </a:solidFill>
          </p:spPr>
          <p:txBody>
            <a:bodyPr wrap="square" lIns="0" tIns="0" rIns="0" bIns="0" rtlCol="0"/>
            <a:lstStyle/>
            <a:p/>
          </p:txBody>
        </p:sp>
        <p:pic>
          <p:nvPicPr>
            <p:cNvPr id="20" name="object 20"/>
            <p:cNvPicPr/>
            <p:nvPr/>
          </p:nvPicPr>
          <p:blipFill>
            <a:blip r:embed="rId2" cstate="print"/>
            <a:stretch>
              <a:fillRect/>
            </a:stretch>
          </p:blipFill>
          <p:spPr>
            <a:xfrm>
              <a:off x="6739127" y="2383535"/>
              <a:ext cx="2067305" cy="1963674"/>
            </a:xfrm>
            <a:prstGeom prst="rect">
              <a:avLst/>
            </a:prstGeom>
          </p:spPr>
        </p:pic>
        <p:pic>
          <p:nvPicPr>
            <p:cNvPr id="21" name="object 21"/>
            <p:cNvPicPr/>
            <p:nvPr/>
          </p:nvPicPr>
          <p:blipFill>
            <a:blip r:embed="rId3" cstate="print"/>
            <a:stretch>
              <a:fillRect/>
            </a:stretch>
          </p:blipFill>
          <p:spPr>
            <a:xfrm>
              <a:off x="7292339" y="3845051"/>
              <a:ext cx="1939290" cy="2050542"/>
            </a:xfrm>
            <a:prstGeom prst="rect">
              <a:avLst/>
            </a:prstGeom>
          </p:spPr>
        </p:pic>
        <p:pic>
          <p:nvPicPr>
            <p:cNvPr id="22" name="object 22"/>
            <p:cNvPicPr/>
            <p:nvPr/>
          </p:nvPicPr>
          <p:blipFill>
            <a:blip r:embed="rId4" cstate="print"/>
            <a:stretch>
              <a:fillRect/>
            </a:stretch>
          </p:blipFill>
          <p:spPr>
            <a:xfrm>
              <a:off x="5221223" y="2904743"/>
              <a:ext cx="1908810" cy="2030729"/>
            </a:xfrm>
            <a:prstGeom prst="rect">
              <a:avLst/>
            </a:prstGeom>
          </p:spPr>
        </p:pic>
        <p:pic>
          <p:nvPicPr>
            <p:cNvPr id="23" name="object 23"/>
            <p:cNvPicPr/>
            <p:nvPr/>
          </p:nvPicPr>
          <p:blipFill>
            <a:blip r:embed="rId5" cstate="print"/>
            <a:stretch>
              <a:fillRect/>
            </a:stretch>
          </p:blipFill>
          <p:spPr>
            <a:xfrm>
              <a:off x="5718047" y="4436363"/>
              <a:ext cx="2105405" cy="2027682"/>
            </a:xfrm>
            <a:prstGeom prst="rect">
              <a:avLst/>
            </a:prstGeom>
          </p:spPr>
        </p:pic>
        <p:sp>
          <p:nvSpPr>
            <p:cNvPr id="24" name="object 24"/>
            <p:cNvSpPr/>
            <p:nvPr/>
          </p:nvSpPr>
          <p:spPr>
            <a:xfrm>
              <a:off x="8821420" y="2364231"/>
              <a:ext cx="2407920" cy="1402080"/>
            </a:xfrm>
            <a:custGeom>
              <a:avLst/>
              <a:gdLst/>
              <a:ahLst/>
              <a:cxnLst/>
              <a:rect l="l" t="t" r="r" b="b"/>
              <a:pathLst>
                <a:path w="2407920" h="1402079">
                  <a:moveTo>
                    <a:pt x="2174239" y="0"/>
                  </a:moveTo>
                  <a:lnTo>
                    <a:pt x="233679" y="0"/>
                  </a:lnTo>
                  <a:lnTo>
                    <a:pt x="186592" y="4748"/>
                  </a:lnTo>
                  <a:lnTo>
                    <a:pt x="142732" y="18367"/>
                  </a:lnTo>
                  <a:lnTo>
                    <a:pt x="103038" y="39915"/>
                  </a:lnTo>
                  <a:lnTo>
                    <a:pt x="68452" y="68452"/>
                  </a:lnTo>
                  <a:lnTo>
                    <a:pt x="39915" y="103038"/>
                  </a:lnTo>
                  <a:lnTo>
                    <a:pt x="18367" y="142732"/>
                  </a:lnTo>
                  <a:lnTo>
                    <a:pt x="4748" y="186592"/>
                  </a:lnTo>
                  <a:lnTo>
                    <a:pt x="0" y="233679"/>
                  </a:lnTo>
                  <a:lnTo>
                    <a:pt x="0" y="1168400"/>
                  </a:lnTo>
                  <a:lnTo>
                    <a:pt x="4748" y="1215487"/>
                  </a:lnTo>
                  <a:lnTo>
                    <a:pt x="18367" y="1259347"/>
                  </a:lnTo>
                  <a:lnTo>
                    <a:pt x="39915" y="1299041"/>
                  </a:lnTo>
                  <a:lnTo>
                    <a:pt x="68452" y="1333627"/>
                  </a:lnTo>
                  <a:lnTo>
                    <a:pt x="103038" y="1362164"/>
                  </a:lnTo>
                  <a:lnTo>
                    <a:pt x="142732" y="1383712"/>
                  </a:lnTo>
                  <a:lnTo>
                    <a:pt x="186592" y="1397331"/>
                  </a:lnTo>
                  <a:lnTo>
                    <a:pt x="233679" y="1402079"/>
                  </a:lnTo>
                  <a:lnTo>
                    <a:pt x="2174239" y="1402079"/>
                  </a:lnTo>
                  <a:lnTo>
                    <a:pt x="2221327" y="1397331"/>
                  </a:lnTo>
                  <a:lnTo>
                    <a:pt x="2265187" y="1383712"/>
                  </a:lnTo>
                  <a:lnTo>
                    <a:pt x="2304881" y="1362164"/>
                  </a:lnTo>
                  <a:lnTo>
                    <a:pt x="2339467" y="1333626"/>
                  </a:lnTo>
                  <a:lnTo>
                    <a:pt x="2368004" y="1299041"/>
                  </a:lnTo>
                  <a:lnTo>
                    <a:pt x="2389552" y="1259347"/>
                  </a:lnTo>
                  <a:lnTo>
                    <a:pt x="2403171" y="1215487"/>
                  </a:lnTo>
                  <a:lnTo>
                    <a:pt x="2407920" y="1168400"/>
                  </a:lnTo>
                  <a:lnTo>
                    <a:pt x="2407920" y="233679"/>
                  </a:lnTo>
                  <a:lnTo>
                    <a:pt x="2403171" y="186592"/>
                  </a:lnTo>
                  <a:lnTo>
                    <a:pt x="2389552" y="142732"/>
                  </a:lnTo>
                  <a:lnTo>
                    <a:pt x="2368004" y="103038"/>
                  </a:lnTo>
                  <a:lnTo>
                    <a:pt x="2339466" y="68453"/>
                  </a:lnTo>
                  <a:lnTo>
                    <a:pt x="2304881" y="39915"/>
                  </a:lnTo>
                  <a:lnTo>
                    <a:pt x="2265187" y="18367"/>
                  </a:lnTo>
                  <a:lnTo>
                    <a:pt x="2221327" y="4748"/>
                  </a:lnTo>
                  <a:lnTo>
                    <a:pt x="2174239" y="0"/>
                  </a:lnTo>
                  <a:close/>
                </a:path>
              </a:pathLst>
            </a:custGeom>
            <a:solidFill>
              <a:srgbClr val="FFFFFF"/>
            </a:solidFill>
          </p:spPr>
          <p:txBody>
            <a:bodyPr wrap="square" lIns="0" tIns="0" rIns="0" bIns="0" rtlCol="0"/>
            <a:lstStyle/>
            <a:p/>
          </p:txBody>
        </p:sp>
        <p:sp>
          <p:nvSpPr>
            <p:cNvPr id="25" name="object 25"/>
            <p:cNvSpPr/>
            <p:nvPr/>
          </p:nvSpPr>
          <p:spPr>
            <a:xfrm>
              <a:off x="8796020" y="2338831"/>
              <a:ext cx="2407920" cy="1402080"/>
            </a:xfrm>
            <a:custGeom>
              <a:avLst/>
              <a:gdLst/>
              <a:ahLst/>
              <a:cxnLst/>
              <a:rect l="l" t="t" r="r" b="b"/>
              <a:pathLst>
                <a:path w="2407920" h="1402079">
                  <a:moveTo>
                    <a:pt x="2174239" y="0"/>
                  </a:moveTo>
                  <a:lnTo>
                    <a:pt x="233679" y="0"/>
                  </a:lnTo>
                  <a:lnTo>
                    <a:pt x="186592" y="4748"/>
                  </a:lnTo>
                  <a:lnTo>
                    <a:pt x="142732" y="18367"/>
                  </a:lnTo>
                  <a:lnTo>
                    <a:pt x="103038" y="39915"/>
                  </a:lnTo>
                  <a:lnTo>
                    <a:pt x="68452" y="68452"/>
                  </a:lnTo>
                  <a:lnTo>
                    <a:pt x="39915" y="103038"/>
                  </a:lnTo>
                  <a:lnTo>
                    <a:pt x="18367" y="142732"/>
                  </a:lnTo>
                  <a:lnTo>
                    <a:pt x="4748" y="186592"/>
                  </a:lnTo>
                  <a:lnTo>
                    <a:pt x="0" y="233679"/>
                  </a:lnTo>
                  <a:lnTo>
                    <a:pt x="0" y="1168400"/>
                  </a:lnTo>
                  <a:lnTo>
                    <a:pt x="4748" y="1215487"/>
                  </a:lnTo>
                  <a:lnTo>
                    <a:pt x="18367" y="1259347"/>
                  </a:lnTo>
                  <a:lnTo>
                    <a:pt x="39915" y="1299041"/>
                  </a:lnTo>
                  <a:lnTo>
                    <a:pt x="68452" y="1333627"/>
                  </a:lnTo>
                  <a:lnTo>
                    <a:pt x="103038" y="1362164"/>
                  </a:lnTo>
                  <a:lnTo>
                    <a:pt x="142732" y="1383712"/>
                  </a:lnTo>
                  <a:lnTo>
                    <a:pt x="186592" y="1397331"/>
                  </a:lnTo>
                  <a:lnTo>
                    <a:pt x="233679" y="1402079"/>
                  </a:lnTo>
                  <a:lnTo>
                    <a:pt x="2174239" y="1402079"/>
                  </a:lnTo>
                  <a:lnTo>
                    <a:pt x="2221327" y="1397331"/>
                  </a:lnTo>
                  <a:lnTo>
                    <a:pt x="2265187" y="1383712"/>
                  </a:lnTo>
                  <a:lnTo>
                    <a:pt x="2304881" y="1362164"/>
                  </a:lnTo>
                  <a:lnTo>
                    <a:pt x="2339467" y="1333626"/>
                  </a:lnTo>
                  <a:lnTo>
                    <a:pt x="2368004" y="1299041"/>
                  </a:lnTo>
                  <a:lnTo>
                    <a:pt x="2389552" y="1259347"/>
                  </a:lnTo>
                  <a:lnTo>
                    <a:pt x="2403171" y="1215487"/>
                  </a:lnTo>
                  <a:lnTo>
                    <a:pt x="2407920" y="1168400"/>
                  </a:lnTo>
                  <a:lnTo>
                    <a:pt x="2407920" y="233679"/>
                  </a:lnTo>
                  <a:lnTo>
                    <a:pt x="2403171" y="186592"/>
                  </a:lnTo>
                  <a:lnTo>
                    <a:pt x="2389552" y="142732"/>
                  </a:lnTo>
                  <a:lnTo>
                    <a:pt x="2368004" y="103038"/>
                  </a:lnTo>
                  <a:lnTo>
                    <a:pt x="2339466" y="68453"/>
                  </a:lnTo>
                  <a:lnTo>
                    <a:pt x="2304881" y="39915"/>
                  </a:lnTo>
                  <a:lnTo>
                    <a:pt x="2265187" y="18367"/>
                  </a:lnTo>
                  <a:lnTo>
                    <a:pt x="2221327" y="4748"/>
                  </a:lnTo>
                  <a:lnTo>
                    <a:pt x="2174239" y="0"/>
                  </a:lnTo>
                  <a:close/>
                </a:path>
              </a:pathLst>
            </a:custGeom>
            <a:solidFill>
              <a:srgbClr val="999999"/>
            </a:solidFill>
          </p:spPr>
          <p:txBody>
            <a:bodyPr wrap="square" lIns="0" tIns="0" rIns="0" bIns="0" rtlCol="0"/>
            <a:lstStyle/>
            <a:p/>
          </p:txBody>
        </p:sp>
        <p:sp>
          <p:nvSpPr>
            <p:cNvPr id="26" name="object 26"/>
            <p:cNvSpPr/>
            <p:nvPr/>
          </p:nvSpPr>
          <p:spPr>
            <a:xfrm>
              <a:off x="8808720" y="2351531"/>
              <a:ext cx="2407920" cy="1402080"/>
            </a:xfrm>
            <a:custGeom>
              <a:avLst/>
              <a:gdLst/>
              <a:ahLst/>
              <a:cxnLst/>
              <a:rect l="l" t="t" r="r" b="b"/>
              <a:pathLst>
                <a:path w="2407920" h="1402079">
                  <a:moveTo>
                    <a:pt x="2174239" y="0"/>
                  </a:moveTo>
                  <a:lnTo>
                    <a:pt x="233679" y="0"/>
                  </a:lnTo>
                  <a:lnTo>
                    <a:pt x="186592" y="4748"/>
                  </a:lnTo>
                  <a:lnTo>
                    <a:pt x="142732" y="18367"/>
                  </a:lnTo>
                  <a:lnTo>
                    <a:pt x="103038" y="39915"/>
                  </a:lnTo>
                  <a:lnTo>
                    <a:pt x="68452" y="68452"/>
                  </a:lnTo>
                  <a:lnTo>
                    <a:pt x="39915" y="103038"/>
                  </a:lnTo>
                  <a:lnTo>
                    <a:pt x="18367" y="142732"/>
                  </a:lnTo>
                  <a:lnTo>
                    <a:pt x="4748" y="186592"/>
                  </a:lnTo>
                  <a:lnTo>
                    <a:pt x="0" y="233679"/>
                  </a:lnTo>
                  <a:lnTo>
                    <a:pt x="0" y="1168400"/>
                  </a:lnTo>
                  <a:lnTo>
                    <a:pt x="4748" y="1215487"/>
                  </a:lnTo>
                  <a:lnTo>
                    <a:pt x="18367" y="1259347"/>
                  </a:lnTo>
                  <a:lnTo>
                    <a:pt x="39915" y="1299041"/>
                  </a:lnTo>
                  <a:lnTo>
                    <a:pt x="68452" y="1333627"/>
                  </a:lnTo>
                  <a:lnTo>
                    <a:pt x="103038" y="1362164"/>
                  </a:lnTo>
                  <a:lnTo>
                    <a:pt x="142732" y="1383712"/>
                  </a:lnTo>
                  <a:lnTo>
                    <a:pt x="186592" y="1397331"/>
                  </a:lnTo>
                  <a:lnTo>
                    <a:pt x="233679" y="1402079"/>
                  </a:lnTo>
                  <a:lnTo>
                    <a:pt x="2174239" y="1402079"/>
                  </a:lnTo>
                  <a:lnTo>
                    <a:pt x="2221327" y="1397331"/>
                  </a:lnTo>
                  <a:lnTo>
                    <a:pt x="2265187" y="1383712"/>
                  </a:lnTo>
                  <a:lnTo>
                    <a:pt x="2304881" y="1362164"/>
                  </a:lnTo>
                  <a:lnTo>
                    <a:pt x="2339467" y="1333626"/>
                  </a:lnTo>
                  <a:lnTo>
                    <a:pt x="2368004" y="1299041"/>
                  </a:lnTo>
                  <a:lnTo>
                    <a:pt x="2389552" y="1259347"/>
                  </a:lnTo>
                  <a:lnTo>
                    <a:pt x="2403171" y="1215487"/>
                  </a:lnTo>
                  <a:lnTo>
                    <a:pt x="2407920" y="1168400"/>
                  </a:lnTo>
                  <a:lnTo>
                    <a:pt x="2407920" y="233679"/>
                  </a:lnTo>
                  <a:lnTo>
                    <a:pt x="2403171" y="186592"/>
                  </a:lnTo>
                  <a:lnTo>
                    <a:pt x="2389552" y="142732"/>
                  </a:lnTo>
                  <a:lnTo>
                    <a:pt x="2368004" y="103038"/>
                  </a:lnTo>
                  <a:lnTo>
                    <a:pt x="2339466" y="68453"/>
                  </a:lnTo>
                  <a:lnTo>
                    <a:pt x="2304881" y="39915"/>
                  </a:lnTo>
                  <a:lnTo>
                    <a:pt x="2265187" y="18367"/>
                  </a:lnTo>
                  <a:lnTo>
                    <a:pt x="2221327" y="4748"/>
                  </a:lnTo>
                  <a:lnTo>
                    <a:pt x="2174239" y="0"/>
                  </a:lnTo>
                  <a:close/>
                </a:path>
              </a:pathLst>
            </a:custGeom>
            <a:solidFill>
              <a:srgbClr val="FFFFFF"/>
            </a:solidFill>
          </p:spPr>
          <p:txBody>
            <a:bodyPr wrap="square" lIns="0" tIns="0" rIns="0" bIns="0" rtlCol="0"/>
            <a:lstStyle/>
            <a:p/>
          </p:txBody>
        </p:sp>
      </p:grpSp>
      <p:sp>
        <p:nvSpPr>
          <p:cNvPr id="27" name="object 27"/>
          <p:cNvSpPr txBox="1"/>
          <p:nvPr/>
        </p:nvSpPr>
        <p:spPr>
          <a:xfrm>
            <a:off x="8954516" y="1800413"/>
            <a:ext cx="2157095" cy="1952625"/>
          </a:xfrm>
          <a:prstGeom prst="rect">
            <a:avLst/>
          </a:prstGeom>
        </p:spPr>
        <p:txBody>
          <a:bodyPr wrap="square" lIns="0" tIns="168910" rIns="0" bIns="0" rtlCol="0" vert="horz">
            <a:spAutoFit/>
          </a:bodyPr>
          <a:lstStyle/>
          <a:p>
            <a:pPr marL="12700">
              <a:lnSpc>
                <a:spcPct val="100000"/>
              </a:lnSpc>
              <a:spcBef>
                <a:spcPts val="1330"/>
              </a:spcBef>
            </a:pPr>
            <a:r>
              <a:rPr dirty="0" sz="2000" spc="15" b="1">
                <a:solidFill>
                  <a:srgbClr val="FFFFFF"/>
                </a:solidFill>
                <a:latin typeface="黑体"/>
                <a:cs typeface="黑体"/>
              </a:rPr>
              <a:t>反应</a:t>
            </a:r>
            <a:r>
              <a:rPr dirty="0" sz="2000" spc="-10" b="1">
                <a:solidFill>
                  <a:srgbClr val="FFFFFF"/>
                </a:solidFill>
                <a:latin typeface="Times New Roman"/>
                <a:cs typeface="Times New Roman"/>
              </a:rPr>
              <a:t>-</a:t>
            </a:r>
            <a:r>
              <a:rPr dirty="0" sz="2000" spc="5" b="1">
                <a:solidFill>
                  <a:srgbClr val="FFFFFF"/>
                </a:solidFill>
                <a:latin typeface="黑体"/>
                <a:cs typeface="黑体"/>
              </a:rPr>
              <a:t>分离耦</a:t>
            </a:r>
            <a:r>
              <a:rPr dirty="0" sz="2000" spc="-5" b="1">
                <a:solidFill>
                  <a:srgbClr val="FFFFFF"/>
                </a:solidFill>
                <a:latin typeface="黑体"/>
                <a:cs typeface="黑体"/>
              </a:rPr>
              <a:t>合</a:t>
            </a:r>
            <a:r>
              <a:rPr dirty="0" sz="2000" spc="5" b="1">
                <a:solidFill>
                  <a:srgbClr val="FFFFFF"/>
                </a:solidFill>
                <a:latin typeface="黑体"/>
                <a:cs typeface="黑体"/>
              </a:rPr>
              <a:t>集</a:t>
            </a:r>
            <a:r>
              <a:rPr dirty="0" sz="2000" spc="-5" b="1">
                <a:solidFill>
                  <a:srgbClr val="FFFFFF"/>
                </a:solidFill>
                <a:latin typeface="黑体"/>
                <a:cs typeface="黑体"/>
              </a:rPr>
              <a:t>成</a:t>
            </a:r>
            <a:endParaRPr sz="2000">
              <a:latin typeface="黑体"/>
              <a:cs typeface="黑体"/>
            </a:endParaRPr>
          </a:p>
          <a:p>
            <a:pPr marL="670560" marR="457200" indent="-205740">
              <a:lnSpc>
                <a:spcPct val="150000"/>
              </a:lnSpc>
              <a:spcBef>
                <a:spcPts val="20"/>
              </a:spcBef>
            </a:pPr>
            <a:r>
              <a:rPr dirty="0" sz="1600" spc="5" b="1">
                <a:latin typeface="黑体"/>
                <a:cs typeface="黑体"/>
              </a:rPr>
              <a:t>化</a:t>
            </a:r>
            <a:r>
              <a:rPr dirty="0" sz="1600" spc="-5" b="1">
                <a:latin typeface="黑体"/>
                <a:cs typeface="黑体"/>
              </a:rPr>
              <a:t>工生</a:t>
            </a:r>
            <a:r>
              <a:rPr dirty="0" sz="1600" spc="5" b="1">
                <a:latin typeface="黑体"/>
                <a:cs typeface="黑体"/>
              </a:rPr>
              <a:t>产</a:t>
            </a:r>
            <a:r>
              <a:rPr dirty="0" sz="1600" spc="-5" b="1">
                <a:latin typeface="黑体"/>
                <a:cs typeface="黑体"/>
              </a:rPr>
              <a:t>过</a:t>
            </a:r>
            <a:r>
              <a:rPr dirty="0" sz="1600" spc="-10" b="1">
                <a:latin typeface="黑体"/>
                <a:cs typeface="黑体"/>
              </a:rPr>
              <a:t>程 </a:t>
            </a:r>
            <a:r>
              <a:rPr dirty="0" sz="1600" spc="5" b="1">
                <a:latin typeface="黑体"/>
                <a:cs typeface="黑体"/>
              </a:rPr>
              <a:t>炼</a:t>
            </a:r>
            <a:r>
              <a:rPr dirty="0" sz="1600" spc="-5" b="1">
                <a:latin typeface="黑体"/>
                <a:cs typeface="黑体"/>
              </a:rPr>
              <a:t>油过</a:t>
            </a:r>
            <a:r>
              <a:rPr dirty="0" sz="1600" spc="-15" b="1">
                <a:latin typeface="黑体"/>
                <a:cs typeface="黑体"/>
              </a:rPr>
              <a:t>程</a:t>
            </a:r>
            <a:endParaRPr sz="1600">
              <a:latin typeface="黑体"/>
              <a:cs typeface="黑体"/>
            </a:endParaRPr>
          </a:p>
          <a:p>
            <a:pPr marL="260985" marR="455930" indent="306070">
              <a:lnSpc>
                <a:spcPct val="150000"/>
              </a:lnSpc>
            </a:pPr>
            <a:r>
              <a:rPr dirty="0" sz="1600" spc="5" b="1">
                <a:latin typeface="黑体"/>
                <a:cs typeface="黑体"/>
              </a:rPr>
              <a:t>煤</a:t>
            </a:r>
            <a:r>
              <a:rPr dirty="0" sz="1600" spc="-5" b="1">
                <a:latin typeface="黑体"/>
                <a:cs typeface="黑体"/>
              </a:rPr>
              <a:t>化工</a:t>
            </a:r>
            <a:r>
              <a:rPr dirty="0" sz="1600" spc="5" b="1">
                <a:latin typeface="黑体"/>
                <a:cs typeface="黑体"/>
              </a:rPr>
              <a:t>过</a:t>
            </a:r>
            <a:r>
              <a:rPr dirty="0" sz="1600" spc="-15" b="1">
                <a:latin typeface="黑体"/>
                <a:cs typeface="黑体"/>
              </a:rPr>
              <a:t>程 </a:t>
            </a:r>
            <a:r>
              <a:rPr dirty="0" sz="1600" spc="5" b="1">
                <a:latin typeface="黑体"/>
                <a:cs typeface="黑体"/>
              </a:rPr>
              <a:t>生</a:t>
            </a:r>
            <a:r>
              <a:rPr dirty="0" sz="1600" spc="-5" b="1">
                <a:latin typeface="黑体"/>
                <a:cs typeface="黑体"/>
              </a:rPr>
              <a:t>物质</a:t>
            </a:r>
            <a:r>
              <a:rPr dirty="0" sz="1600" spc="5" b="1">
                <a:latin typeface="黑体"/>
                <a:cs typeface="黑体"/>
              </a:rPr>
              <a:t>加</a:t>
            </a:r>
            <a:r>
              <a:rPr dirty="0" sz="1600" spc="-5" b="1">
                <a:latin typeface="黑体"/>
                <a:cs typeface="黑体"/>
              </a:rPr>
              <a:t>工</a:t>
            </a:r>
            <a:r>
              <a:rPr dirty="0" sz="1600" spc="5" b="1">
                <a:latin typeface="黑体"/>
                <a:cs typeface="黑体"/>
              </a:rPr>
              <a:t>过</a:t>
            </a:r>
            <a:r>
              <a:rPr dirty="0" sz="1600" spc="-15" b="1">
                <a:latin typeface="黑体"/>
                <a:cs typeface="黑体"/>
              </a:rPr>
              <a:t>程</a:t>
            </a:r>
            <a:endParaRPr sz="1600">
              <a:latin typeface="黑体"/>
              <a:cs typeface="黑体"/>
            </a:endParaRPr>
          </a:p>
        </p:txBody>
      </p:sp>
      <p:sp>
        <p:nvSpPr>
          <p:cNvPr id="28" name="object 28"/>
          <p:cNvSpPr/>
          <p:nvPr/>
        </p:nvSpPr>
        <p:spPr>
          <a:xfrm>
            <a:off x="1315211" y="3243072"/>
            <a:ext cx="1275715" cy="650875"/>
          </a:xfrm>
          <a:custGeom>
            <a:avLst/>
            <a:gdLst/>
            <a:ahLst/>
            <a:cxnLst/>
            <a:rect l="l" t="t" r="r" b="b"/>
            <a:pathLst>
              <a:path w="1275714" h="650875">
                <a:moveTo>
                  <a:pt x="1167130" y="0"/>
                </a:moveTo>
                <a:lnTo>
                  <a:pt x="108457" y="0"/>
                </a:lnTo>
                <a:lnTo>
                  <a:pt x="66222" y="8516"/>
                </a:lnTo>
                <a:lnTo>
                  <a:pt x="31750" y="31750"/>
                </a:lnTo>
                <a:lnTo>
                  <a:pt x="8516" y="66222"/>
                </a:lnTo>
                <a:lnTo>
                  <a:pt x="0" y="108457"/>
                </a:lnTo>
                <a:lnTo>
                  <a:pt x="0" y="542289"/>
                </a:lnTo>
                <a:lnTo>
                  <a:pt x="8516" y="584525"/>
                </a:lnTo>
                <a:lnTo>
                  <a:pt x="31749" y="618997"/>
                </a:lnTo>
                <a:lnTo>
                  <a:pt x="66222" y="642231"/>
                </a:lnTo>
                <a:lnTo>
                  <a:pt x="108457" y="650747"/>
                </a:lnTo>
                <a:lnTo>
                  <a:pt x="1167130" y="650747"/>
                </a:lnTo>
                <a:lnTo>
                  <a:pt x="1209365" y="642231"/>
                </a:lnTo>
                <a:lnTo>
                  <a:pt x="1243838" y="618997"/>
                </a:lnTo>
                <a:lnTo>
                  <a:pt x="1267071" y="584525"/>
                </a:lnTo>
                <a:lnTo>
                  <a:pt x="1275588" y="542289"/>
                </a:lnTo>
                <a:lnTo>
                  <a:pt x="1275588" y="108457"/>
                </a:lnTo>
                <a:lnTo>
                  <a:pt x="1267071" y="66222"/>
                </a:lnTo>
                <a:lnTo>
                  <a:pt x="1243838" y="31749"/>
                </a:lnTo>
                <a:lnTo>
                  <a:pt x="1209365" y="8516"/>
                </a:lnTo>
                <a:lnTo>
                  <a:pt x="1167130" y="0"/>
                </a:lnTo>
                <a:close/>
              </a:path>
            </a:pathLst>
          </a:custGeom>
          <a:solidFill>
            <a:srgbClr val="30308E"/>
          </a:solidFill>
        </p:spPr>
        <p:txBody>
          <a:bodyPr wrap="square" lIns="0" tIns="0" rIns="0" bIns="0" rtlCol="0"/>
          <a:lstStyle/>
          <a:p/>
        </p:txBody>
      </p:sp>
      <p:sp>
        <p:nvSpPr>
          <p:cNvPr id="29" name="object 29"/>
          <p:cNvSpPr txBox="1"/>
          <p:nvPr/>
        </p:nvSpPr>
        <p:spPr>
          <a:xfrm>
            <a:off x="1685670" y="3259327"/>
            <a:ext cx="537845" cy="635635"/>
          </a:xfrm>
          <a:prstGeom prst="rect">
            <a:avLst/>
          </a:prstGeom>
        </p:spPr>
        <p:txBody>
          <a:bodyPr wrap="square" lIns="0" tIns="13335" rIns="0" bIns="0" rtlCol="0" vert="horz">
            <a:spAutoFit/>
          </a:bodyPr>
          <a:lstStyle/>
          <a:p>
            <a:pPr marL="12700" marR="5080">
              <a:lnSpc>
                <a:spcPct val="100000"/>
              </a:lnSpc>
              <a:spcBef>
                <a:spcPts val="105"/>
              </a:spcBef>
            </a:pPr>
            <a:r>
              <a:rPr dirty="0" sz="2000" spc="5" b="1">
                <a:solidFill>
                  <a:srgbClr val="FFFFFF"/>
                </a:solidFill>
                <a:latin typeface="黑体"/>
                <a:cs typeface="黑体"/>
              </a:rPr>
              <a:t>集成 机理</a:t>
            </a:r>
            <a:endParaRPr sz="2000">
              <a:latin typeface="黑体"/>
              <a:cs typeface="黑体"/>
            </a:endParaRPr>
          </a:p>
        </p:txBody>
      </p:sp>
      <p:sp>
        <p:nvSpPr>
          <p:cNvPr id="30" name="object 30"/>
          <p:cNvSpPr/>
          <p:nvPr/>
        </p:nvSpPr>
        <p:spPr>
          <a:xfrm>
            <a:off x="1315211" y="5448300"/>
            <a:ext cx="1275715" cy="649605"/>
          </a:xfrm>
          <a:custGeom>
            <a:avLst/>
            <a:gdLst/>
            <a:ahLst/>
            <a:cxnLst/>
            <a:rect l="l" t="t" r="r" b="b"/>
            <a:pathLst>
              <a:path w="1275714" h="649604">
                <a:moveTo>
                  <a:pt x="1167383" y="0"/>
                </a:moveTo>
                <a:lnTo>
                  <a:pt x="108203" y="0"/>
                </a:lnTo>
                <a:lnTo>
                  <a:pt x="66061" y="8495"/>
                </a:lnTo>
                <a:lnTo>
                  <a:pt x="31670" y="31670"/>
                </a:lnTo>
                <a:lnTo>
                  <a:pt x="8495" y="66061"/>
                </a:lnTo>
                <a:lnTo>
                  <a:pt x="0" y="108203"/>
                </a:lnTo>
                <a:lnTo>
                  <a:pt x="0" y="541019"/>
                </a:lnTo>
                <a:lnTo>
                  <a:pt x="8495" y="583135"/>
                </a:lnTo>
                <a:lnTo>
                  <a:pt x="31670" y="617529"/>
                </a:lnTo>
                <a:lnTo>
                  <a:pt x="66061" y="640719"/>
                </a:lnTo>
                <a:lnTo>
                  <a:pt x="108203" y="649224"/>
                </a:lnTo>
                <a:lnTo>
                  <a:pt x="1167383" y="649224"/>
                </a:lnTo>
                <a:lnTo>
                  <a:pt x="1209526" y="640719"/>
                </a:lnTo>
                <a:lnTo>
                  <a:pt x="1243917" y="617529"/>
                </a:lnTo>
                <a:lnTo>
                  <a:pt x="1267092" y="583135"/>
                </a:lnTo>
                <a:lnTo>
                  <a:pt x="1275588" y="541019"/>
                </a:lnTo>
                <a:lnTo>
                  <a:pt x="1275588" y="108203"/>
                </a:lnTo>
                <a:lnTo>
                  <a:pt x="1267092" y="66061"/>
                </a:lnTo>
                <a:lnTo>
                  <a:pt x="1243917" y="31670"/>
                </a:lnTo>
                <a:lnTo>
                  <a:pt x="1209526" y="8495"/>
                </a:lnTo>
                <a:lnTo>
                  <a:pt x="1167383" y="0"/>
                </a:lnTo>
                <a:close/>
              </a:path>
            </a:pathLst>
          </a:custGeom>
          <a:solidFill>
            <a:srgbClr val="30308E"/>
          </a:solidFill>
        </p:spPr>
        <p:txBody>
          <a:bodyPr wrap="square" lIns="0" tIns="0" rIns="0" bIns="0" rtlCol="0"/>
          <a:lstStyle/>
          <a:p/>
        </p:txBody>
      </p:sp>
      <p:sp>
        <p:nvSpPr>
          <p:cNvPr id="31" name="object 31"/>
          <p:cNvSpPr txBox="1"/>
          <p:nvPr/>
        </p:nvSpPr>
        <p:spPr>
          <a:xfrm>
            <a:off x="1429638" y="5616651"/>
            <a:ext cx="1049655" cy="330835"/>
          </a:xfrm>
          <a:prstGeom prst="rect">
            <a:avLst/>
          </a:prstGeom>
        </p:spPr>
        <p:txBody>
          <a:bodyPr wrap="square" lIns="0" tIns="12700" rIns="0" bIns="0" rtlCol="0" vert="horz">
            <a:spAutoFit/>
          </a:bodyPr>
          <a:lstStyle/>
          <a:p>
            <a:pPr marL="12700">
              <a:lnSpc>
                <a:spcPct val="100000"/>
              </a:lnSpc>
              <a:spcBef>
                <a:spcPts val="100"/>
              </a:spcBef>
            </a:pPr>
            <a:r>
              <a:rPr dirty="0" sz="2000" spc="5" b="1">
                <a:solidFill>
                  <a:srgbClr val="FFFFFF"/>
                </a:solidFill>
                <a:latin typeface="黑体"/>
                <a:cs typeface="黑体"/>
              </a:rPr>
              <a:t>应用实例</a:t>
            </a:r>
            <a:endParaRPr sz="2000">
              <a:latin typeface="黑体"/>
              <a:cs typeface="黑体"/>
            </a:endParaRPr>
          </a:p>
        </p:txBody>
      </p:sp>
      <p:sp>
        <p:nvSpPr>
          <p:cNvPr id="32" name="object 32"/>
          <p:cNvSpPr/>
          <p:nvPr/>
        </p:nvSpPr>
        <p:spPr>
          <a:xfrm>
            <a:off x="1315212" y="3945635"/>
            <a:ext cx="1275715" cy="1053465"/>
          </a:xfrm>
          <a:custGeom>
            <a:avLst/>
            <a:gdLst/>
            <a:ahLst/>
            <a:cxnLst/>
            <a:rect l="l" t="t" r="r" b="b"/>
            <a:pathLst>
              <a:path w="1275714" h="1053464">
                <a:moveTo>
                  <a:pt x="816864" y="193548"/>
                </a:moveTo>
                <a:lnTo>
                  <a:pt x="728472" y="193548"/>
                </a:lnTo>
                <a:lnTo>
                  <a:pt x="728472" y="0"/>
                </a:lnTo>
                <a:lnTo>
                  <a:pt x="551688" y="0"/>
                </a:lnTo>
                <a:lnTo>
                  <a:pt x="551688" y="193548"/>
                </a:lnTo>
                <a:lnTo>
                  <a:pt x="463296" y="193548"/>
                </a:lnTo>
                <a:lnTo>
                  <a:pt x="640080" y="370332"/>
                </a:lnTo>
                <a:lnTo>
                  <a:pt x="816864" y="193548"/>
                </a:lnTo>
                <a:close/>
              </a:path>
              <a:path w="1275714" h="1053464">
                <a:moveTo>
                  <a:pt x="1275588" y="510794"/>
                </a:moveTo>
                <a:lnTo>
                  <a:pt x="1267066" y="468566"/>
                </a:lnTo>
                <a:lnTo>
                  <a:pt x="1243838" y="434086"/>
                </a:lnTo>
                <a:lnTo>
                  <a:pt x="1209357" y="410857"/>
                </a:lnTo>
                <a:lnTo>
                  <a:pt x="1167130" y="402336"/>
                </a:lnTo>
                <a:lnTo>
                  <a:pt x="108458" y="402336"/>
                </a:lnTo>
                <a:lnTo>
                  <a:pt x="66217" y="410857"/>
                </a:lnTo>
                <a:lnTo>
                  <a:pt x="31750" y="434086"/>
                </a:lnTo>
                <a:lnTo>
                  <a:pt x="8509" y="468566"/>
                </a:lnTo>
                <a:lnTo>
                  <a:pt x="0" y="510794"/>
                </a:lnTo>
                <a:lnTo>
                  <a:pt x="0" y="944626"/>
                </a:lnTo>
                <a:lnTo>
                  <a:pt x="8509" y="986866"/>
                </a:lnTo>
                <a:lnTo>
                  <a:pt x="31737" y="1021334"/>
                </a:lnTo>
                <a:lnTo>
                  <a:pt x="66217" y="1044575"/>
                </a:lnTo>
                <a:lnTo>
                  <a:pt x="108458" y="1053084"/>
                </a:lnTo>
                <a:lnTo>
                  <a:pt x="1167130" y="1053084"/>
                </a:lnTo>
                <a:lnTo>
                  <a:pt x="1209357" y="1044575"/>
                </a:lnTo>
                <a:lnTo>
                  <a:pt x="1243838" y="1021334"/>
                </a:lnTo>
                <a:lnTo>
                  <a:pt x="1267066" y="986866"/>
                </a:lnTo>
                <a:lnTo>
                  <a:pt x="1275588" y="944626"/>
                </a:lnTo>
                <a:lnTo>
                  <a:pt x="1275588" y="510794"/>
                </a:lnTo>
                <a:close/>
              </a:path>
            </a:pathLst>
          </a:custGeom>
          <a:solidFill>
            <a:srgbClr val="30308E"/>
          </a:solidFill>
        </p:spPr>
        <p:txBody>
          <a:bodyPr wrap="square" lIns="0" tIns="0" rIns="0" bIns="0" rtlCol="0"/>
          <a:lstStyle/>
          <a:p/>
        </p:txBody>
      </p:sp>
      <p:sp>
        <p:nvSpPr>
          <p:cNvPr id="33" name="object 33"/>
          <p:cNvSpPr/>
          <p:nvPr/>
        </p:nvSpPr>
        <p:spPr>
          <a:xfrm>
            <a:off x="1767839" y="2843783"/>
            <a:ext cx="353695" cy="368935"/>
          </a:xfrm>
          <a:custGeom>
            <a:avLst/>
            <a:gdLst/>
            <a:ahLst/>
            <a:cxnLst/>
            <a:rect l="l" t="t" r="r" b="b"/>
            <a:pathLst>
              <a:path w="353694" h="368935">
                <a:moveTo>
                  <a:pt x="265176" y="0"/>
                </a:moveTo>
                <a:lnTo>
                  <a:pt x="88392" y="0"/>
                </a:lnTo>
                <a:lnTo>
                  <a:pt x="88392" y="192024"/>
                </a:lnTo>
                <a:lnTo>
                  <a:pt x="0" y="192024"/>
                </a:lnTo>
                <a:lnTo>
                  <a:pt x="176784" y="368807"/>
                </a:lnTo>
                <a:lnTo>
                  <a:pt x="353568" y="192024"/>
                </a:lnTo>
                <a:lnTo>
                  <a:pt x="265176" y="192024"/>
                </a:lnTo>
                <a:lnTo>
                  <a:pt x="265176" y="0"/>
                </a:lnTo>
                <a:close/>
              </a:path>
            </a:pathLst>
          </a:custGeom>
          <a:solidFill>
            <a:srgbClr val="30308E"/>
          </a:solidFill>
        </p:spPr>
        <p:txBody>
          <a:bodyPr wrap="square" lIns="0" tIns="0" rIns="0" bIns="0" rtlCol="0"/>
          <a:lstStyle/>
          <a:p/>
        </p:txBody>
      </p:sp>
      <p:sp>
        <p:nvSpPr>
          <p:cNvPr id="34" name="object 34"/>
          <p:cNvSpPr txBox="1"/>
          <p:nvPr/>
        </p:nvSpPr>
        <p:spPr>
          <a:xfrm>
            <a:off x="1429638" y="4364482"/>
            <a:ext cx="1049655" cy="635635"/>
          </a:xfrm>
          <a:prstGeom prst="rect">
            <a:avLst/>
          </a:prstGeom>
        </p:spPr>
        <p:txBody>
          <a:bodyPr wrap="square" lIns="0" tIns="12700" rIns="0" bIns="0" rtlCol="0" vert="horz">
            <a:spAutoFit/>
          </a:bodyPr>
          <a:lstStyle/>
          <a:p>
            <a:pPr marL="268605" marR="5080" indent="-256540">
              <a:lnSpc>
                <a:spcPct val="100000"/>
              </a:lnSpc>
              <a:spcBef>
                <a:spcPts val="100"/>
              </a:spcBef>
            </a:pPr>
            <a:r>
              <a:rPr dirty="0" sz="2000" spc="5" b="1">
                <a:solidFill>
                  <a:srgbClr val="FFFFFF"/>
                </a:solidFill>
                <a:latin typeface="黑体"/>
                <a:cs typeface="黑体"/>
              </a:rPr>
              <a:t>过程集成 </a:t>
            </a:r>
            <a:r>
              <a:rPr dirty="0" sz="2000" spc="5" b="1">
                <a:solidFill>
                  <a:srgbClr val="FFFFFF"/>
                </a:solidFill>
                <a:latin typeface="黑体"/>
                <a:cs typeface="黑体"/>
              </a:rPr>
              <a:t>方法</a:t>
            </a:r>
            <a:endParaRPr sz="2000">
              <a:latin typeface="黑体"/>
              <a:cs typeface="黑体"/>
            </a:endParaRPr>
          </a:p>
        </p:txBody>
      </p:sp>
      <p:sp>
        <p:nvSpPr>
          <p:cNvPr id="35" name="object 35"/>
          <p:cNvSpPr/>
          <p:nvPr/>
        </p:nvSpPr>
        <p:spPr>
          <a:xfrm>
            <a:off x="1795272" y="5061203"/>
            <a:ext cx="355600" cy="368935"/>
          </a:xfrm>
          <a:custGeom>
            <a:avLst/>
            <a:gdLst/>
            <a:ahLst/>
            <a:cxnLst/>
            <a:rect l="l" t="t" r="r" b="b"/>
            <a:pathLst>
              <a:path w="355600" h="368935">
                <a:moveTo>
                  <a:pt x="266319" y="0"/>
                </a:moveTo>
                <a:lnTo>
                  <a:pt x="88772" y="0"/>
                </a:lnTo>
                <a:lnTo>
                  <a:pt x="88772" y="191262"/>
                </a:lnTo>
                <a:lnTo>
                  <a:pt x="0" y="191262"/>
                </a:lnTo>
                <a:lnTo>
                  <a:pt x="177545" y="368808"/>
                </a:lnTo>
                <a:lnTo>
                  <a:pt x="355091" y="191262"/>
                </a:lnTo>
                <a:lnTo>
                  <a:pt x="266319" y="191262"/>
                </a:lnTo>
                <a:lnTo>
                  <a:pt x="266319" y="0"/>
                </a:lnTo>
                <a:close/>
              </a:path>
            </a:pathLst>
          </a:custGeom>
          <a:solidFill>
            <a:srgbClr val="30308E"/>
          </a:solidFill>
        </p:spPr>
        <p:txBody>
          <a:bodyPr wrap="square" lIns="0" tIns="0" rIns="0" bIns="0" rtlCol="0"/>
          <a:lstStyle/>
          <a:p/>
        </p:txBody>
      </p:sp>
      <p:sp>
        <p:nvSpPr>
          <p:cNvPr id="36" name="object 36"/>
          <p:cNvSpPr/>
          <p:nvPr/>
        </p:nvSpPr>
        <p:spPr>
          <a:xfrm>
            <a:off x="1315211" y="2043683"/>
            <a:ext cx="1275715" cy="649605"/>
          </a:xfrm>
          <a:custGeom>
            <a:avLst/>
            <a:gdLst/>
            <a:ahLst/>
            <a:cxnLst/>
            <a:rect l="l" t="t" r="r" b="b"/>
            <a:pathLst>
              <a:path w="1275714" h="649605">
                <a:moveTo>
                  <a:pt x="1167383" y="0"/>
                </a:moveTo>
                <a:lnTo>
                  <a:pt x="108203" y="0"/>
                </a:lnTo>
                <a:lnTo>
                  <a:pt x="66061" y="8495"/>
                </a:lnTo>
                <a:lnTo>
                  <a:pt x="31670" y="31670"/>
                </a:lnTo>
                <a:lnTo>
                  <a:pt x="8495" y="66061"/>
                </a:lnTo>
                <a:lnTo>
                  <a:pt x="0" y="108203"/>
                </a:lnTo>
                <a:lnTo>
                  <a:pt x="0" y="541019"/>
                </a:lnTo>
                <a:lnTo>
                  <a:pt x="8495" y="583162"/>
                </a:lnTo>
                <a:lnTo>
                  <a:pt x="31670" y="617553"/>
                </a:lnTo>
                <a:lnTo>
                  <a:pt x="66061" y="640728"/>
                </a:lnTo>
                <a:lnTo>
                  <a:pt x="108203" y="649224"/>
                </a:lnTo>
                <a:lnTo>
                  <a:pt x="1167383" y="649224"/>
                </a:lnTo>
                <a:lnTo>
                  <a:pt x="1209526" y="640728"/>
                </a:lnTo>
                <a:lnTo>
                  <a:pt x="1243917" y="617553"/>
                </a:lnTo>
                <a:lnTo>
                  <a:pt x="1267092" y="583162"/>
                </a:lnTo>
                <a:lnTo>
                  <a:pt x="1275588" y="541019"/>
                </a:lnTo>
                <a:lnTo>
                  <a:pt x="1275588" y="108203"/>
                </a:lnTo>
                <a:lnTo>
                  <a:pt x="1267092" y="66061"/>
                </a:lnTo>
                <a:lnTo>
                  <a:pt x="1243917" y="31670"/>
                </a:lnTo>
                <a:lnTo>
                  <a:pt x="1209526" y="8495"/>
                </a:lnTo>
                <a:lnTo>
                  <a:pt x="1167383" y="0"/>
                </a:lnTo>
                <a:close/>
              </a:path>
            </a:pathLst>
          </a:custGeom>
          <a:solidFill>
            <a:srgbClr val="30308E"/>
          </a:solidFill>
        </p:spPr>
        <p:txBody>
          <a:bodyPr wrap="square" lIns="0" tIns="0" rIns="0" bIns="0" rtlCol="0"/>
          <a:lstStyle/>
          <a:p/>
        </p:txBody>
      </p:sp>
      <p:sp>
        <p:nvSpPr>
          <p:cNvPr id="37" name="object 37"/>
          <p:cNvSpPr txBox="1"/>
          <p:nvPr/>
        </p:nvSpPr>
        <p:spPr>
          <a:xfrm>
            <a:off x="1685670" y="2058365"/>
            <a:ext cx="537845" cy="636905"/>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FFFFFF"/>
                </a:solidFill>
                <a:latin typeface="黑体"/>
                <a:cs typeface="黑体"/>
              </a:rPr>
              <a:t>模型</a:t>
            </a:r>
            <a:endParaRPr sz="2000">
              <a:latin typeface="黑体"/>
              <a:cs typeface="黑体"/>
            </a:endParaRPr>
          </a:p>
          <a:p>
            <a:pPr marL="12700">
              <a:lnSpc>
                <a:spcPct val="100000"/>
              </a:lnSpc>
              <a:spcBef>
                <a:spcPts val="5"/>
              </a:spcBef>
            </a:pPr>
            <a:r>
              <a:rPr dirty="0" sz="2000" spc="5" b="1">
                <a:solidFill>
                  <a:srgbClr val="FFFFFF"/>
                </a:solidFill>
                <a:latin typeface="黑体"/>
                <a:cs typeface="黑体"/>
              </a:rPr>
              <a:t>基础</a:t>
            </a:r>
            <a:endParaRPr sz="2000">
              <a:latin typeface="黑体"/>
              <a:cs typeface="黑体"/>
            </a:endParaRPr>
          </a:p>
        </p:txBody>
      </p:sp>
      <p:sp>
        <p:nvSpPr>
          <p:cNvPr id="38" name="object 38"/>
          <p:cNvSpPr txBox="1"/>
          <p:nvPr/>
        </p:nvSpPr>
        <p:spPr>
          <a:xfrm>
            <a:off x="394715" y="1085088"/>
            <a:ext cx="11355705" cy="782320"/>
          </a:xfrm>
          <a:prstGeom prst="rect">
            <a:avLst/>
          </a:prstGeom>
          <a:solidFill>
            <a:srgbClr val="CCEBFF"/>
          </a:solidFill>
        </p:spPr>
        <p:txBody>
          <a:bodyPr wrap="square" lIns="0" tIns="66040" rIns="0" bIns="0" rtlCol="0" vert="horz">
            <a:spAutoFit/>
          </a:bodyPr>
          <a:lstStyle/>
          <a:p>
            <a:pPr marL="90805">
              <a:lnSpc>
                <a:spcPct val="100000"/>
              </a:lnSpc>
              <a:spcBef>
                <a:spcPts val="520"/>
              </a:spcBef>
            </a:pPr>
            <a:r>
              <a:rPr dirty="0" sz="2000" b="1">
                <a:solidFill>
                  <a:srgbClr val="FF6600"/>
                </a:solidFill>
                <a:latin typeface="黑体"/>
                <a:cs typeface="黑体"/>
              </a:rPr>
              <a:t>过程系统</a:t>
            </a:r>
            <a:r>
              <a:rPr dirty="0" sz="2000" spc="-5" b="1">
                <a:solidFill>
                  <a:srgbClr val="FF6600"/>
                </a:solidFill>
                <a:latin typeface="黑体"/>
                <a:cs typeface="黑体"/>
              </a:rPr>
              <a:t>集成</a:t>
            </a:r>
            <a:r>
              <a:rPr dirty="0" sz="2000" b="1">
                <a:solidFill>
                  <a:srgbClr val="FF6600"/>
                </a:solidFill>
                <a:latin typeface="黑体"/>
                <a:cs typeface="黑体"/>
              </a:rPr>
              <a:t>和优化技</a:t>
            </a:r>
            <a:r>
              <a:rPr dirty="0" sz="2000" spc="-5" b="1">
                <a:solidFill>
                  <a:srgbClr val="FF6600"/>
                </a:solidFill>
                <a:latin typeface="黑体"/>
                <a:cs typeface="黑体"/>
              </a:rPr>
              <a:t>术</a:t>
            </a:r>
            <a:r>
              <a:rPr dirty="0" sz="2000" spc="-10" b="1">
                <a:solidFill>
                  <a:srgbClr val="FF6600"/>
                </a:solidFill>
                <a:latin typeface="黑体"/>
                <a:cs typeface="黑体"/>
              </a:rPr>
              <a:t>：</a:t>
            </a:r>
            <a:r>
              <a:rPr dirty="0" sz="2000" b="1">
                <a:solidFill>
                  <a:srgbClr val="000066"/>
                </a:solidFill>
                <a:latin typeface="黑体"/>
                <a:cs typeface="黑体"/>
              </a:rPr>
              <a:t>基于系统</a:t>
            </a:r>
            <a:r>
              <a:rPr dirty="0" sz="2000" spc="-10" b="1">
                <a:solidFill>
                  <a:srgbClr val="000066"/>
                </a:solidFill>
                <a:latin typeface="黑体"/>
                <a:cs typeface="黑体"/>
              </a:rPr>
              <a:t>的</a:t>
            </a:r>
            <a:r>
              <a:rPr dirty="0" sz="2000" spc="-5" b="1">
                <a:solidFill>
                  <a:srgbClr val="FF0000"/>
                </a:solidFill>
                <a:latin typeface="黑体"/>
                <a:cs typeface="黑体"/>
              </a:rPr>
              <a:t>拓</a:t>
            </a:r>
            <a:r>
              <a:rPr dirty="0" sz="2000" b="1">
                <a:solidFill>
                  <a:srgbClr val="FF0000"/>
                </a:solidFill>
                <a:latin typeface="黑体"/>
                <a:cs typeface="黑体"/>
              </a:rPr>
              <a:t>扑转</a:t>
            </a:r>
            <a:r>
              <a:rPr dirty="0" sz="2000" spc="5" b="1">
                <a:solidFill>
                  <a:srgbClr val="FF0000"/>
                </a:solidFill>
                <a:latin typeface="黑体"/>
                <a:cs typeface="黑体"/>
              </a:rPr>
              <a:t>化</a:t>
            </a:r>
            <a:r>
              <a:rPr dirty="0" sz="2000" b="1">
                <a:solidFill>
                  <a:srgbClr val="000066"/>
                </a:solidFill>
                <a:latin typeface="黑体"/>
                <a:cs typeface="黑体"/>
              </a:rPr>
              <a:t>和</a:t>
            </a:r>
            <a:r>
              <a:rPr dirty="0" sz="2000" spc="-5" b="1">
                <a:solidFill>
                  <a:srgbClr val="993300"/>
                </a:solidFill>
                <a:latin typeface="黑体"/>
                <a:cs typeface="黑体"/>
              </a:rPr>
              <a:t>整体分</a:t>
            </a:r>
            <a:r>
              <a:rPr dirty="0" sz="2000" spc="10" b="1">
                <a:solidFill>
                  <a:srgbClr val="993300"/>
                </a:solidFill>
                <a:latin typeface="黑体"/>
                <a:cs typeface="黑体"/>
              </a:rPr>
              <a:t>析</a:t>
            </a:r>
            <a:r>
              <a:rPr dirty="0" sz="2000" b="1">
                <a:solidFill>
                  <a:srgbClr val="000066"/>
                </a:solidFill>
                <a:latin typeface="黑体"/>
                <a:cs typeface="黑体"/>
              </a:rPr>
              <a:t>，辨</a:t>
            </a:r>
            <a:r>
              <a:rPr dirty="0" sz="2000" spc="-5" b="1">
                <a:solidFill>
                  <a:srgbClr val="000066"/>
                </a:solidFill>
                <a:latin typeface="黑体"/>
                <a:cs typeface="黑体"/>
              </a:rPr>
              <a:t>识系统</a:t>
            </a:r>
            <a:r>
              <a:rPr dirty="0" sz="2000" spc="5" b="1">
                <a:solidFill>
                  <a:srgbClr val="000066"/>
                </a:solidFill>
                <a:latin typeface="黑体"/>
                <a:cs typeface="黑体"/>
              </a:rPr>
              <a:t>的</a:t>
            </a:r>
            <a:r>
              <a:rPr dirty="0" sz="2000" b="1">
                <a:solidFill>
                  <a:srgbClr val="000066"/>
                </a:solidFill>
                <a:latin typeface="黑体"/>
                <a:cs typeface="黑体"/>
              </a:rPr>
              <a:t>瓶颈</a:t>
            </a:r>
            <a:r>
              <a:rPr dirty="0" sz="2000" spc="-5" b="1">
                <a:solidFill>
                  <a:srgbClr val="000066"/>
                </a:solidFill>
                <a:latin typeface="黑体"/>
                <a:cs typeface="黑体"/>
              </a:rPr>
              <a:t>，确定</a:t>
            </a:r>
            <a:r>
              <a:rPr dirty="0" sz="2000" spc="5" b="1">
                <a:solidFill>
                  <a:srgbClr val="000066"/>
                </a:solidFill>
                <a:latin typeface="黑体"/>
                <a:cs typeface="黑体"/>
              </a:rPr>
              <a:t>解</a:t>
            </a:r>
            <a:r>
              <a:rPr dirty="0" sz="2000" b="1">
                <a:solidFill>
                  <a:srgbClr val="000066"/>
                </a:solidFill>
                <a:latin typeface="黑体"/>
                <a:cs typeface="黑体"/>
              </a:rPr>
              <a:t>瓶颈</a:t>
            </a:r>
            <a:r>
              <a:rPr dirty="0" sz="2000" spc="-5" b="1">
                <a:solidFill>
                  <a:srgbClr val="000066"/>
                </a:solidFill>
                <a:latin typeface="黑体"/>
                <a:cs typeface="黑体"/>
              </a:rPr>
              <a:t>策略，</a:t>
            </a:r>
            <a:endParaRPr sz="2000">
              <a:latin typeface="黑体"/>
              <a:cs typeface="黑体"/>
            </a:endParaRPr>
          </a:p>
          <a:p>
            <a:pPr marL="90805">
              <a:lnSpc>
                <a:spcPct val="100000"/>
              </a:lnSpc>
              <a:spcBef>
                <a:spcPts val="480"/>
              </a:spcBef>
            </a:pPr>
            <a:r>
              <a:rPr dirty="0" sz="2000" spc="5" b="1">
                <a:solidFill>
                  <a:srgbClr val="000066"/>
                </a:solidFill>
                <a:latin typeface="黑体"/>
                <a:cs typeface="黑体"/>
              </a:rPr>
              <a:t>并提出</a:t>
            </a:r>
            <a:r>
              <a:rPr dirty="0" sz="2000" spc="5" b="1">
                <a:solidFill>
                  <a:srgbClr val="C34B50"/>
                </a:solidFill>
                <a:latin typeface="黑体"/>
                <a:cs typeface="黑体"/>
              </a:rPr>
              <a:t>能量</a:t>
            </a:r>
            <a:r>
              <a:rPr dirty="0" sz="2000" spc="-20" b="1">
                <a:solidFill>
                  <a:srgbClr val="C34B50"/>
                </a:solidFill>
                <a:latin typeface="黑体"/>
                <a:cs typeface="黑体"/>
              </a:rPr>
              <a:t>/</a:t>
            </a:r>
            <a:r>
              <a:rPr dirty="0" sz="2000" spc="5" b="1">
                <a:solidFill>
                  <a:srgbClr val="C34B50"/>
                </a:solidFill>
                <a:latin typeface="黑体"/>
                <a:cs typeface="黑体"/>
              </a:rPr>
              <a:t>物质</a:t>
            </a:r>
            <a:r>
              <a:rPr dirty="0" sz="2000" spc="-5" b="1">
                <a:solidFill>
                  <a:srgbClr val="C34B50"/>
                </a:solidFill>
                <a:latin typeface="黑体"/>
                <a:cs typeface="黑体"/>
              </a:rPr>
              <a:t>/</a:t>
            </a:r>
            <a:r>
              <a:rPr dirty="0" sz="2000" spc="5" b="1">
                <a:solidFill>
                  <a:srgbClr val="C34B50"/>
                </a:solidFill>
                <a:latin typeface="黑体"/>
                <a:cs typeface="黑体"/>
              </a:rPr>
              <a:t>废弃</a:t>
            </a:r>
            <a:r>
              <a:rPr dirty="0" sz="2000" spc="-5" b="1">
                <a:solidFill>
                  <a:srgbClr val="C34B50"/>
                </a:solidFill>
                <a:latin typeface="黑体"/>
                <a:cs typeface="黑体"/>
              </a:rPr>
              <a:t>物</a:t>
            </a:r>
            <a:r>
              <a:rPr dirty="0" sz="2000" spc="5" b="1">
                <a:solidFill>
                  <a:srgbClr val="000066"/>
                </a:solidFill>
                <a:latin typeface="黑体"/>
                <a:cs typeface="黑体"/>
              </a:rPr>
              <a:t>优化方案。</a:t>
            </a:r>
            <a:endParaRPr sz="2000">
              <a:latin typeface="黑体"/>
              <a:cs typeface="黑体"/>
            </a:endParaRPr>
          </a:p>
        </p:txBody>
      </p:sp>
      <p:grpSp>
        <p:nvGrpSpPr>
          <p:cNvPr id="39" name="object 39"/>
          <p:cNvGrpSpPr/>
          <p:nvPr/>
        </p:nvGrpSpPr>
        <p:grpSpPr>
          <a:xfrm>
            <a:off x="3268979" y="4834128"/>
            <a:ext cx="2374900" cy="1754505"/>
            <a:chOff x="3268979" y="4834128"/>
            <a:chExt cx="2374900" cy="1754505"/>
          </a:xfrm>
        </p:grpSpPr>
        <p:sp>
          <p:nvSpPr>
            <p:cNvPr id="40" name="object 40"/>
            <p:cNvSpPr/>
            <p:nvPr/>
          </p:nvSpPr>
          <p:spPr>
            <a:xfrm>
              <a:off x="3268979" y="4834128"/>
              <a:ext cx="2374900" cy="1754505"/>
            </a:xfrm>
            <a:custGeom>
              <a:avLst/>
              <a:gdLst/>
              <a:ahLst/>
              <a:cxnLst/>
              <a:rect l="l" t="t" r="r" b="b"/>
              <a:pathLst>
                <a:path w="2374900" h="1754504">
                  <a:moveTo>
                    <a:pt x="2151634" y="0"/>
                  </a:moveTo>
                  <a:lnTo>
                    <a:pt x="222758" y="0"/>
                  </a:lnTo>
                  <a:lnTo>
                    <a:pt x="177853" y="4524"/>
                  </a:lnTo>
                  <a:lnTo>
                    <a:pt x="136034" y="17500"/>
                  </a:lnTo>
                  <a:lnTo>
                    <a:pt x="98195" y="38033"/>
                  </a:lnTo>
                  <a:lnTo>
                    <a:pt x="65230" y="65230"/>
                  </a:lnTo>
                  <a:lnTo>
                    <a:pt x="38033" y="98195"/>
                  </a:lnTo>
                  <a:lnTo>
                    <a:pt x="17500" y="136034"/>
                  </a:lnTo>
                  <a:lnTo>
                    <a:pt x="4524" y="177853"/>
                  </a:lnTo>
                  <a:lnTo>
                    <a:pt x="0" y="222758"/>
                  </a:lnTo>
                  <a:lnTo>
                    <a:pt x="0" y="1531366"/>
                  </a:lnTo>
                  <a:lnTo>
                    <a:pt x="4524" y="1576259"/>
                  </a:lnTo>
                  <a:lnTo>
                    <a:pt x="17500" y="1618073"/>
                  </a:lnTo>
                  <a:lnTo>
                    <a:pt x="38033" y="1655911"/>
                  </a:lnTo>
                  <a:lnTo>
                    <a:pt x="65230" y="1688879"/>
                  </a:lnTo>
                  <a:lnTo>
                    <a:pt x="98195" y="1716080"/>
                  </a:lnTo>
                  <a:lnTo>
                    <a:pt x="136034" y="1736618"/>
                  </a:lnTo>
                  <a:lnTo>
                    <a:pt x="177853" y="1749598"/>
                  </a:lnTo>
                  <a:lnTo>
                    <a:pt x="222758" y="1754124"/>
                  </a:lnTo>
                  <a:lnTo>
                    <a:pt x="2151634" y="1754124"/>
                  </a:lnTo>
                  <a:lnTo>
                    <a:pt x="2196538" y="1749598"/>
                  </a:lnTo>
                  <a:lnTo>
                    <a:pt x="2238357" y="1736618"/>
                  </a:lnTo>
                  <a:lnTo>
                    <a:pt x="2276196" y="1716080"/>
                  </a:lnTo>
                  <a:lnTo>
                    <a:pt x="2309161" y="1688879"/>
                  </a:lnTo>
                  <a:lnTo>
                    <a:pt x="2336358" y="1655911"/>
                  </a:lnTo>
                  <a:lnTo>
                    <a:pt x="2356891" y="1618073"/>
                  </a:lnTo>
                  <a:lnTo>
                    <a:pt x="2369867" y="1576259"/>
                  </a:lnTo>
                  <a:lnTo>
                    <a:pt x="2374392" y="1531366"/>
                  </a:lnTo>
                  <a:lnTo>
                    <a:pt x="2374392" y="222758"/>
                  </a:lnTo>
                  <a:lnTo>
                    <a:pt x="2369867" y="177853"/>
                  </a:lnTo>
                  <a:lnTo>
                    <a:pt x="2356891" y="136034"/>
                  </a:lnTo>
                  <a:lnTo>
                    <a:pt x="2336358" y="98195"/>
                  </a:lnTo>
                  <a:lnTo>
                    <a:pt x="2309161" y="65230"/>
                  </a:lnTo>
                  <a:lnTo>
                    <a:pt x="2276196" y="38033"/>
                  </a:lnTo>
                  <a:lnTo>
                    <a:pt x="2238357" y="17500"/>
                  </a:lnTo>
                  <a:lnTo>
                    <a:pt x="2196538" y="4524"/>
                  </a:lnTo>
                  <a:lnTo>
                    <a:pt x="2151634" y="0"/>
                  </a:lnTo>
                  <a:close/>
                </a:path>
              </a:pathLst>
            </a:custGeom>
            <a:solidFill>
              <a:srgbClr val="FF9900"/>
            </a:solidFill>
          </p:spPr>
          <p:txBody>
            <a:bodyPr wrap="square" lIns="0" tIns="0" rIns="0" bIns="0" rtlCol="0"/>
            <a:lstStyle/>
            <a:p/>
          </p:txBody>
        </p:sp>
        <p:sp>
          <p:nvSpPr>
            <p:cNvPr id="41" name="object 41"/>
            <p:cNvSpPr/>
            <p:nvPr/>
          </p:nvSpPr>
          <p:spPr>
            <a:xfrm>
              <a:off x="3353307" y="5377180"/>
              <a:ext cx="2231390" cy="1079500"/>
            </a:xfrm>
            <a:custGeom>
              <a:avLst/>
              <a:gdLst/>
              <a:ahLst/>
              <a:cxnLst/>
              <a:rect l="l" t="t" r="r" b="b"/>
              <a:pathLst>
                <a:path w="2231390" h="1079500">
                  <a:moveTo>
                    <a:pt x="2051303" y="0"/>
                  </a:moveTo>
                  <a:lnTo>
                    <a:pt x="179831" y="0"/>
                  </a:lnTo>
                  <a:lnTo>
                    <a:pt x="132027" y="6424"/>
                  </a:lnTo>
                  <a:lnTo>
                    <a:pt x="89069" y="24553"/>
                  </a:lnTo>
                  <a:lnTo>
                    <a:pt x="52673" y="52673"/>
                  </a:lnTo>
                  <a:lnTo>
                    <a:pt x="24553" y="89069"/>
                  </a:lnTo>
                  <a:lnTo>
                    <a:pt x="6424" y="132027"/>
                  </a:lnTo>
                  <a:lnTo>
                    <a:pt x="0" y="179832"/>
                  </a:lnTo>
                  <a:lnTo>
                    <a:pt x="0" y="899160"/>
                  </a:lnTo>
                  <a:lnTo>
                    <a:pt x="6424" y="946964"/>
                  </a:lnTo>
                  <a:lnTo>
                    <a:pt x="24553" y="989922"/>
                  </a:lnTo>
                  <a:lnTo>
                    <a:pt x="52673" y="1026318"/>
                  </a:lnTo>
                  <a:lnTo>
                    <a:pt x="89069" y="1054438"/>
                  </a:lnTo>
                  <a:lnTo>
                    <a:pt x="132027" y="1072567"/>
                  </a:lnTo>
                  <a:lnTo>
                    <a:pt x="179831" y="1078992"/>
                  </a:lnTo>
                  <a:lnTo>
                    <a:pt x="2051303" y="1078992"/>
                  </a:lnTo>
                  <a:lnTo>
                    <a:pt x="2099108" y="1072567"/>
                  </a:lnTo>
                  <a:lnTo>
                    <a:pt x="2142066" y="1054438"/>
                  </a:lnTo>
                  <a:lnTo>
                    <a:pt x="2178462" y="1026318"/>
                  </a:lnTo>
                  <a:lnTo>
                    <a:pt x="2206582" y="989922"/>
                  </a:lnTo>
                  <a:lnTo>
                    <a:pt x="2224711" y="946964"/>
                  </a:lnTo>
                  <a:lnTo>
                    <a:pt x="2231136" y="899160"/>
                  </a:lnTo>
                  <a:lnTo>
                    <a:pt x="2231136" y="179832"/>
                  </a:lnTo>
                  <a:lnTo>
                    <a:pt x="2224711" y="132027"/>
                  </a:lnTo>
                  <a:lnTo>
                    <a:pt x="2206582" y="89069"/>
                  </a:lnTo>
                  <a:lnTo>
                    <a:pt x="2178462" y="52673"/>
                  </a:lnTo>
                  <a:lnTo>
                    <a:pt x="2142066" y="24553"/>
                  </a:lnTo>
                  <a:lnTo>
                    <a:pt x="2099108" y="6424"/>
                  </a:lnTo>
                  <a:lnTo>
                    <a:pt x="2051303" y="0"/>
                  </a:lnTo>
                  <a:close/>
                </a:path>
              </a:pathLst>
            </a:custGeom>
            <a:solidFill>
              <a:srgbClr val="FFFFFF"/>
            </a:solidFill>
          </p:spPr>
          <p:txBody>
            <a:bodyPr wrap="square" lIns="0" tIns="0" rIns="0" bIns="0" rtlCol="0"/>
            <a:lstStyle/>
            <a:p/>
          </p:txBody>
        </p:sp>
        <p:sp>
          <p:nvSpPr>
            <p:cNvPr id="42" name="object 42"/>
            <p:cNvSpPr/>
            <p:nvPr/>
          </p:nvSpPr>
          <p:spPr>
            <a:xfrm>
              <a:off x="3327907" y="5351780"/>
              <a:ext cx="2231390" cy="1079500"/>
            </a:xfrm>
            <a:custGeom>
              <a:avLst/>
              <a:gdLst/>
              <a:ahLst/>
              <a:cxnLst/>
              <a:rect l="l" t="t" r="r" b="b"/>
              <a:pathLst>
                <a:path w="2231390" h="1079500">
                  <a:moveTo>
                    <a:pt x="2051303" y="0"/>
                  </a:moveTo>
                  <a:lnTo>
                    <a:pt x="179831" y="0"/>
                  </a:lnTo>
                  <a:lnTo>
                    <a:pt x="132027" y="6424"/>
                  </a:lnTo>
                  <a:lnTo>
                    <a:pt x="89069" y="24553"/>
                  </a:lnTo>
                  <a:lnTo>
                    <a:pt x="52673" y="52673"/>
                  </a:lnTo>
                  <a:lnTo>
                    <a:pt x="24553" y="89069"/>
                  </a:lnTo>
                  <a:lnTo>
                    <a:pt x="6424" y="132027"/>
                  </a:lnTo>
                  <a:lnTo>
                    <a:pt x="0" y="179832"/>
                  </a:lnTo>
                  <a:lnTo>
                    <a:pt x="0" y="899160"/>
                  </a:lnTo>
                  <a:lnTo>
                    <a:pt x="6424" y="946964"/>
                  </a:lnTo>
                  <a:lnTo>
                    <a:pt x="24553" y="989922"/>
                  </a:lnTo>
                  <a:lnTo>
                    <a:pt x="52673" y="1026318"/>
                  </a:lnTo>
                  <a:lnTo>
                    <a:pt x="89069" y="1054438"/>
                  </a:lnTo>
                  <a:lnTo>
                    <a:pt x="132027" y="1072567"/>
                  </a:lnTo>
                  <a:lnTo>
                    <a:pt x="179831" y="1078992"/>
                  </a:lnTo>
                  <a:lnTo>
                    <a:pt x="2051303" y="1078992"/>
                  </a:lnTo>
                  <a:lnTo>
                    <a:pt x="2099108" y="1072567"/>
                  </a:lnTo>
                  <a:lnTo>
                    <a:pt x="2142066" y="1054438"/>
                  </a:lnTo>
                  <a:lnTo>
                    <a:pt x="2178462" y="1026318"/>
                  </a:lnTo>
                  <a:lnTo>
                    <a:pt x="2206582" y="989922"/>
                  </a:lnTo>
                  <a:lnTo>
                    <a:pt x="2224711" y="946964"/>
                  </a:lnTo>
                  <a:lnTo>
                    <a:pt x="2231136" y="899160"/>
                  </a:lnTo>
                  <a:lnTo>
                    <a:pt x="2231136" y="179832"/>
                  </a:lnTo>
                  <a:lnTo>
                    <a:pt x="2224711" y="132027"/>
                  </a:lnTo>
                  <a:lnTo>
                    <a:pt x="2206582" y="89069"/>
                  </a:lnTo>
                  <a:lnTo>
                    <a:pt x="2178462" y="52673"/>
                  </a:lnTo>
                  <a:lnTo>
                    <a:pt x="2142066" y="24553"/>
                  </a:lnTo>
                  <a:lnTo>
                    <a:pt x="2099108" y="6424"/>
                  </a:lnTo>
                  <a:lnTo>
                    <a:pt x="2051303" y="0"/>
                  </a:lnTo>
                  <a:close/>
                </a:path>
              </a:pathLst>
            </a:custGeom>
            <a:solidFill>
              <a:srgbClr val="999999"/>
            </a:solidFill>
          </p:spPr>
          <p:txBody>
            <a:bodyPr wrap="square" lIns="0" tIns="0" rIns="0" bIns="0" rtlCol="0"/>
            <a:lstStyle/>
            <a:p/>
          </p:txBody>
        </p:sp>
        <p:sp>
          <p:nvSpPr>
            <p:cNvPr id="43" name="object 43"/>
            <p:cNvSpPr/>
            <p:nvPr/>
          </p:nvSpPr>
          <p:spPr>
            <a:xfrm>
              <a:off x="3340607" y="5364480"/>
              <a:ext cx="2231390" cy="1079500"/>
            </a:xfrm>
            <a:custGeom>
              <a:avLst/>
              <a:gdLst/>
              <a:ahLst/>
              <a:cxnLst/>
              <a:rect l="l" t="t" r="r" b="b"/>
              <a:pathLst>
                <a:path w="2231390" h="1079500">
                  <a:moveTo>
                    <a:pt x="2051303" y="0"/>
                  </a:moveTo>
                  <a:lnTo>
                    <a:pt x="179831" y="0"/>
                  </a:lnTo>
                  <a:lnTo>
                    <a:pt x="132027" y="6424"/>
                  </a:lnTo>
                  <a:lnTo>
                    <a:pt x="89069" y="24553"/>
                  </a:lnTo>
                  <a:lnTo>
                    <a:pt x="52673" y="52673"/>
                  </a:lnTo>
                  <a:lnTo>
                    <a:pt x="24553" y="89069"/>
                  </a:lnTo>
                  <a:lnTo>
                    <a:pt x="6424" y="132027"/>
                  </a:lnTo>
                  <a:lnTo>
                    <a:pt x="0" y="179832"/>
                  </a:lnTo>
                  <a:lnTo>
                    <a:pt x="0" y="899160"/>
                  </a:lnTo>
                  <a:lnTo>
                    <a:pt x="6424" y="946964"/>
                  </a:lnTo>
                  <a:lnTo>
                    <a:pt x="24553" y="989922"/>
                  </a:lnTo>
                  <a:lnTo>
                    <a:pt x="52673" y="1026318"/>
                  </a:lnTo>
                  <a:lnTo>
                    <a:pt x="89069" y="1054438"/>
                  </a:lnTo>
                  <a:lnTo>
                    <a:pt x="132027" y="1072567"/>
                  </a:lnTo>
                  <a:lnTo>
                    <a:pt x="179831" y="1078992"/>
                  </a:lnTo>
                  <a:lnTo>
                    <a:pt x="2051303" y="1078992"/>
                  </a:lnTo>
                  <a:lnTo>
                    <a:pt x="2099108" y="1072567"/>
                  </a:lnTo>
                  <a:lnTo>
                    <a:pt x="2142066" y="1054438"/>
                  </a:lnTo>
                  <a:lnTo>
                    <a:pt x="2178462" y="1026318"/>
                  </a:lnTo>
                  <a:lnTo>
                    <a:pt x="2206582" y="989922"/>
                  </a:lnTo>
                  <a:lnTo>
                    <a:pt x="2224711" y="946964"/>
                  </a:lnTo>
                  <a:lnTo>
                    <a:pt x="2231136" y="899160"/>
                  </a:lnTo>
                  <a:lnTo>
                    <a:pt x="2231136" y="179832"/>
                  </a:lnTo>
                  <a:lnTo>
                    <a:pt x="2224711" y="132027"/>
                  </a:lnTo>
                  <a:lnTo>
                    <a:pt x="2206582" y="89069"/>
                  </a:lnTo>
                  <a:lnTo>
                    <a:pt x="2178462" y="52673"/>
                  </a:lnTo>
                  <a:lnTo>
                    <a:pt x="2142066" y="24553"/>
                  </a:lnTo>
                  <a:lnTo>
                    <a:pt x="2099108" y="6424"/>
                  </a:lnTo>
                  <a:lnTo>
                    <a:pt x="2051303" y="0"/>
                  </a:lnTo>
                  <a:close/>
                </a:path>
              </a:pathLst>
            </a:custGeom>
            <a:solidFill>
              <a:srgbClr val="FFFFFF"/>
            </a:solidFill>
          </p:spPr>
          <p:txBody>
            <a:bodyPr wrap="square" lIns="0" tIns="0" rIns="0" bIns="0" rtlCol="0"/>
            <a:lstStyle/>
            <a:p/>
          </p:txBody>
        </p:sp>
      </p:grpSp>
      <p:sp>
        <p:nvSpPr>
          <p:cNvPr id="44" name="object 44"/>
          <p:cNvSpPr txBox="1"/>
          <p:nvPr/>
        </p:nvSpPr>
        <p:spPr>
          <a:xfrm>
            <a:off x="3458336" y="4781238"/>
            <a:ext cx="2068195" cy="1583055"/>
          </a:xfrm>
          <a:prstGeom prst="rect">
            <a:avLst/>
          </a:prstGeom>
        </p:spPr>
        <p:txBody>
          <a:bodyPr wrap="square" lIns="0" tIns="167005" rIns="0" bIns="0" rtlCol="0" vert="horz">
            <a:spAutoFit/>
          </a:bodyPr>
          <a:lstStyle/>
          <a:p>
            <a:pPr marL="12700">
              <a:lnSpc>
                <a:spcPct val="100000"/>
              </a:lnSpc>
              <a:spcBef>
                <a:spcPts val="1315"/>
              </a:spcBef>
            </a:pPr>
            <a:r>
              <a:rPr dirty="0" sz="2000" spc="5" b="1">
                <a:solidFill>
                  <a:srgbClr val="FFFFFF"/>
                </a:solidFill>
                <a:latin typeface="黑体"/>
                <a:cs typeface="黑体"/>
              </a:rPr>
              <a:t>质量传递</a:t>
            </a:r>
            <a:r>
              <a:rPr dirty="0" sz="2000" spc="-5" b="1">
                <a:solidFill>
                  <a:srgbClr val="FFFFFF"/>
                </a:solidFill>
                <a:latin typeface="黑体"/>
                <a:cs typeface="黑体"/>
              </a:rPr>
              <a:t>网络</a:t>
            </a:r>
            <a:r>
              <a:rPr dirty="0" sz="2000" spc="5" b="1">
                <a:solidFill>
                  <a:srgbClr val="FFFFFF"/>
                </a:solidFill>
                <a:latin typeface="黑体"/>
                <a:cs typeface="黑体"/>
              </a:rPr>
              <a:t>集</a:t>
            </a:r>
            <a:r>
              <a:rPr dirty="0" sz="2000" spc="-5" b="1">
                <a:solidFill>
                  <a:srgbClr val="FFFFFF"/>
                </a:solidFill>
                <a:latin typeface="黑体"/>
                <a:cs typeface="黑体"/>
              </a:rPr>
              <a:t>成</a:t>
            </a:r>
            <a:endParaRPr sz="2000">
              <a:latin typeface="黑体"/>
              <a:cs typeface="黑体"/>
            </a:endParaRPr>
          </a:p>
          <a:p>
            <a:pPr marL="215265" marR="208915" indent="203835">
              <a:lnSpc>
                <a:spcPct val="150100"/>
              </a:lnSpc>
              <a:spcBef>
                <a:spcPts val="5"/>
              </a:spcBef>
            </a:pPr>
            <a:r>
              <a:rPr dirty="0" sz="1600" spc="5" b="1">
                <a:latin typeface="黑体"/>
                <a:cs typeface="黑体"/>
              </a:rPr>
              <a:t>炼</a:t>
            </a:r>
            <a:r>
              <a:rPr dirty="0" sz="1600" spc="-5" b="1">
                <a:latin typeface="黑体"/>
                <a:cs typeface="黑体"/>
              </a:rPr>
              <a:t>厂氢</a:t>
            </a:r>
            <a:r>
              <a:rPr dirty="0" sz="1600" spc="5" b="1">
                <a:latin typeface="黑体"/>
                <a:cs typeface="黑体"/>
              </a:rPr>
              <a:t>气</a:t>
            </a:r>
            <a:r>
              <a:rPr dirty="0" sz="1600" spc="-5" b="1">
                <a:latin typeface="黑体"/>
                <a:cs typeface="黑体"/>
              </a:rPr>
              <a:t>网</a:t>
            </a:r>
            <a:r>
              <a:rPr dirty="0" sz="1600" spc="-15" b="1">
                <a:latin typeface="黑体"/>
                <a:cs typeface="黑体"/>
              </a:rPr>
              <a:t>络 </a:t>
            </a:r>
            <a:r>
              <a:rPr dirty="0" sz="1600" spc="10" b="1">
                <a:latin typeface="黑体"/>
                <a:cs typeface="黑体"/>
              </a:rPr>
              <a:t>化</a:t>
            </a:r>
            <a:r>
              <a:rPr dirty="0" sz="1600" spc="-5" b="1">
                <a:latin typeface="黑体"/>
                <a:cs typeface="黑体"/>
              </a:rPr>
              <a:t>工过</a:t>
            </a:r>
            <a:r>
              <a:rPr dirty="0" sz="1600" spc="10" b="1">
                <a:latin typeface="黑体"/>
                <a:cs typeface="黑体"/>
              </a:rPr>
              <a:t>程</a:t>
            </a:r>
            <a:r>
              <a:rPr dirty="0" sz="1600" spc="-5" b="1">
                <a:latin typeface="黑体"/>
                <a:cs typeface="黑体"/>
              </a:rPr>
              <a:t>水</a:t>
            </a:r>
            <a:r>
              <a:rPr dirty="0" sz="1600" spc="10" b="1">
                <a:latin typeface="黑体"/>
                <a:cs typeface="黑体"/>
              </a:rPr>
              <a:t>网</a:t>
            </a:r>
            <a:r>
              <a:rPr dirty="0" sz="1600" spc="-10" b="1">
                <a:latin typeface="黑体"/>
                <a:cs typeface="黑体"/>
              </a:rPr>
              <a:t>络 </a:t>
            </a:r>
            <a:r>
              <a:rPr dirty="0" sz="1600" spc="5" b="1">
                <a:latin typeface="黑体"/>
                <a:cs typeface="黑体"/>
              </a:rPr>
              <a:t>其</a:t>
            </a:r>
            <a:r>
              <a:rPr dirty="0" sz="1600" spc="-5" b="1">
                <a:latin typeface="黑体"/>
                <a:cs typeface="黑体"/>
              </a:rPr>
              <a:t>他质</a:t>
            </a:r>
            <a:r>
              <a:rPr dirty="0" sz="1600" spc="5" b="1">
                <a:latin typeface="黑体"/>
                <a:cs typeface="黑体"/>
              </a:rPr>
              <a:t>量</a:t>
            </a:r>
            <a:r>
              <a:rPr dirty="0" sz="1600" spc="-5" b="1">
                <a:latin typeface="黑体"/>
                <a:cs typeface="黑体"/>
              </a:rPr>
              <a:t>传</a:t>
            </a:r>
            <a:r>
              <a:rPr dirty="0" sz="1600" spc="5" b="1">
                <a:latin typeface="黑体"/>
                <a:cs typeface="黑体"/>
              </a:rPr>
              <a:t>递</a:t>
            </a:r>
            <a:r>
              <a:rPr dirty="0" sz="1600" spc="-5" b="1">
                <a:latin typeface="黑体"/>
                <a:cs typeface="黑体"/>
              </a:rPr>
              <a:t>网</a:t>
            </a:r>
            <a:r>
              <a:rPr dirty="0" sz="1600" spc="-15" b="1">
                <a:latin typeface="黑体"/>
                <a:cs typeface="黑体"/>
              </a:rPr>
              <a:t>络</a:t>
            </a:r>
            <a:endParaRPr sz="1600">
              <a:latin typeface="黑体"/>
              <a:cs typeface="黑体"/>
            </a:endParaRPr>
          </a:p>
        </p:txBody>
      </p:sp>
      <p:sp>
        <p:nvSpPr>
          <p:cNvPr id="45" name="object 45"/>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46" name="object 46"/>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5091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3.7.1</a:t>
            </a:r>
            <a:r>
              <a:rPr dirty="0" spc="-55">
                <a:latin typeface="Tahoma"/>
                <a:cs typeface="Tahoma"/>
              </a:rPr>
              <a:t> </a:t>
            </a:r>
            <a:r>
              <a:rPr dirty="0" spc="-10"/>
              <a:t>能量系统集成</a:t>
            </a:r>
          </a:p>
        </p:txBody>
      </p:sp>
      <p:grpSp>
        <p:nvGrpSpPr>
          <p:cNvPr id="4" name="object 4"/>
          <p:cNvGrpSpPr/>
          <p:nvPr/>
        </p:nvGrpSpPr>
        <p:grpSpPr>
          <a:xfrm>
            <a:off x="2450592" y="5035296"/>
            <a:ext cx="2486025" cy="539750"/>
            <a:chOff x="2450592" y="5035296"/>
            <a:chExt cx="2486025" cy="539750"/>
          </a:xfrm>
        </p:grpSpPr>
        <p:pic>
          <p:nvPicPr>
            <p:cNvPr id="5" name="object 5"/>
            <p:cNvPicPr/>
            <p:nvPr/>
          </p:nvPicPr>
          <p:blipFill>
            <a:blip r:embed="rId2" cstate="print"/>
            <a:stretch>
              <a:fillRect/>
            </a:stretch>
          </p:blipFill>
          <p:spPr>
            <a:xfrm>
              <a:off x="2469642" y="5054346"/>
              <a:ext cx="2447544" cy="501396"/>
            </a:xfrm>
            <a:prstGeom prst="rect">
              <a:avLst/>
            </a:prstGeom>
          </p:spPr>
        </p:pic>
        <p:sp>
          <p:nvSpPr>
            <p:cNvPr id="6" name="object 6"/>
            <p:cNvSpPr/>
            <p:nvPr/>
          </p:nvSpPr>
          <p:spPr>
            <a:xfrm>
              <a:off x="2469642" y="5054346"/>
              <a:ext cx="2447925" cy="501650"/>
            </a:xfrm>
            <a:custGeom>
              <a:avLst/>
              <a:gdLst/>
              <a:ahLst/>
              <a:cxnLst/>
              <a:rect l="l" t="t" r="r" b="b"/>
              <a:pathLst>
                <a:path w="2447925" h="501650">
                  <a:moveTo>
                    <a:pt x="0" y="250697"/>
                  </a:moveTo>
                  <a:lnTo>
                    <a:pt x="4039" y="205641"/>
                  </a:lnTo>
                  <a:lnTo>
                    <a:pt x="15687" y="163232"/>
                  </a:lnTo>
                  <a:lnTo>
                    <a:pt x="34233" y="124177"/>
                  </a:lnTo>
                  <a:lnTo>
                    <a:pt x="58969" y="89187"/>
                  </a:lnTo>
                  <a:lnTo>
                    <a:pt x="89187" y="58969"/>
                  </a:lnTo>
                  <a:lnTo>
                    <a:pt x="124177" y="34233"/>
                  </a:lnTo>
                  <a:lnTo>
                    <a:pt x="163232" y="15687"/>
                  </a:lnTo>
                  <a:lnTo>
                    <a:pt x="205641" y="4039"/>
                  </a:lnTo>
                  <a:lnTo>
                    <a:pt x="250697" y="0"/>
                  </a:lnTo>
                  <a:lnTo>
                    <a:pt x="2196846" y="0"/>
                  </a:lnTo>
                  <a:lnTo>
                    <a:pt x="2241902" y="4039"/>
                  </a:lnTo>
                  <a:lnTo>
                    <a:pt x="2284311" y="15687"/>
                  </a:lnTo>
                  <a:lnTo>
                    <a:pt x="2323366" y="34233"/>
                  </a:lnTo>
                  <a:lnTo>
                    <a:pt x="2358356" y="58969"/>
                  </a:lnTo>
                  <a:lnTo>
                    <a:pt x="2388574" y="89187"/>
                  </a:lnTo>
                  <a:lnTo>
                    <a:pt x="2413310" y="124177"/>
                  </a:lnTo>
                  <a:lnTo>
                    <a:pt x="2431856" y="163232"/>
                  </a:lnTo>
                  <a:lnTo>
                    <a:pt x="2443504" y="205641"/>
                  </a:lnTo>
                  <a:lnTo>
                    <a:pt x="2447544" y="250697"/>
                  </a:lnTo>
                  <a:lnTo>
                    <a:pt x="2443504" y="295754"/>
                  </a:lnTo>
                  <a:lnTo>
                    <a:pt x="2431856" y="338163"/>
                  </a:lnTo>
                  <a:lnTo>
                    <a:pt x="2413310" y="377218"/>
                  </a:lnTo>
                  <a:lnTo>
                    <a:pt x="2388574" y="412208"/>
                  </a:lnTo>
                  <a:lnTo>
                    <a:pt x="2358356" y="442426"/>
                  </a:lnTo>
                  <a:lnTo>
                    <a:pt x="2323366" y="467162"/>
                  </a:lnTo>
                  <a:lnTo>
                    <a:pt x="2284311" y="485708"/>
                  </a:lnTo>
                  <a:lnTo>
                    <a:pt x="2241902" y="497356"/>
                  </a:lnTo>
                  <a:lnTo>
                    <a:pt x="2196846" y="501395"/>
                  </a:lnTo>
                  <a:lnTo>
                    <a:pt x="250697" y="501395"/>
                  </a:lnTo>
                  <a:lnTo>
                    <a:pt x="205641" y="497356"/>
                  </a:lnTo>
                  <a:lnTo>
                    <a:pt x="163232" y="485708"/>
                  </a:lnTo>
                  <a:lnTo>
                    <a:pt x="124177" y="467162"/>
                  </a:lnTo>
                  <a:lnTo>
                    <a:pt x="89187" y="442426"/>
                  </a:lnTo>
                  <a:lnTo>
                    <a:pt x="58969" y="412208"/>
                  </a:lnTo>
                  <a:lnTo>
                    <a:pt x="34233" y="377218"/>
                  </a:lnTo>
                  <a:lnTo>
                    <a:pt x="15687" y="338163"/>
                  </a:lnTo>
                  <a:lnTo>
                    <a:pt x="4039" y="295754"/>
                  </a:lnTo>
                  <a:lnTo>
                    <a:pt x="0" y="250697"/>
                  </a:lnTo>
                  <a:close/>
                </a:path>
              </a:pathLst>
            </a:custGeom>
            <a:ln w="38099">
              <a:solidFill>
                <a:srgbClr val="FFFFFF"/>
              </a:solidFill>
            </a:ln>
          </p:spPr>
          <p:txBody>
            <a:bodyPr wrap="square" lIns="0" tIns="0" rIns="0" bIns="0" rtlCol="0"/>
            <a:lstStyle/>
            <a:p/>
          </p:txBody>
        </p:sp>
      </p:grpSp>
      <p:sp>
        <p:nvSpPr>
          <p:cNvPr id="7" name="object 7"/>
          <p:cNvSpPr txBox="1"/>
          <p:nvPr/>
        </p:nvSpPr>
        <p:spPr>
          <a:xfrm>
            <a:off x="2696082" y="5147817"/>
            <a:ext cx="2068195" cy="330835"/>
          </a:xfrm>
          <a:prstGeom prst="rect">
            <a:avLst/>
          </a:prstGeom>
        </p:spPr>
        <p:txBody>
          <a:bodyPr wrap="square" lIns="0" tIns="12700" rIns="0" bIns="0" rtlCol="0" vert="horz">
            <a:spAutoFit/>
          </a:bodyPr>
          <a:lstStyle/>
          <a:p>
            <a:pPr marL="12700">
              <a:lnSpc>
                <a:spcPct val="100000"/>
              </a:lnSpc>
              <a:spcBef>
                <a:spcPts val="100"/>
              </a:spcBef>
            </a:pPr>
            <a:r>
              <a:rPr dirty="0" sz="2000" spc="5" b="1">
                <a:latin typeface="黑体"/>
                <a:cs typeface="黑体"/>
              </a:rPr>
              <a:t>反应热的</a:t>
            </a:r>
            <a:r>
              <a:rPr dirty="0" sz="2000" spc="-5" b="1">
                <a:latin typeface="黑体"/>
                <a:cs typeface="黑体"/>
              </a:rPr>
              <a:t>回收</a:t>
            </a:r>
            <a:r>
              <a:rPr dirty="0" sz="2000" spc="5" b="1">
                <a:latin typeface="黑体"/>
                <a:cs typeface="黑体"/>
              </a:rPr>
              <a:t>利</a:t>
            </a:r>
            <a:r>
              <a:rPr dirty="0" sz="2000" spc="-5" b="1">
                <a:latin typeface="黑体"/>
                <a:cs typeface="黑体"/>
              </a:rPr>
              <a:t>用</a:t>
            </a:r>
            <a:endParaRPr sz="2000">
              <a:latin typeface="黑体"/>
              <a:cs typeface="黑体"/>
            </a:endParaRPr>
          </a:p>
        </p:txBody>
      </p:sp>
      <p:grpSp>
        <p:nvGrpSpPr>
          <p:cNvPr id="8" name="object 8"/>
          <p:cNvGrpSpPr/>
          <p:nvPr/>
        </p:nvGrpSpPr>
        <p:grpSpPr>
          <a:xfrm>
            <a:off x="7664195" y="4335779"/>
            <a:ext cx="3192780" cy="536575"/>
            <a:chOff x="7664195" y="4335779"/>
            <a:chExt cx="3192780" cy="536575"/>
          </a:xfrm>
        </p:grpSpPr>
        <p:pic>
          <p:nvPicPr>
            <p:cNvPr id="9" name="object 9"/>
            <p:cNvPicPr/>
            <p:nvPr/>
          </p:nvPicPr>
          <p:blipFill>
            <a:blip r:embed="rId3" cstate="print"/>
            <a:stretch>
              <a:fillRect/>
            </a:stretch>
          </p:blipFill>
          <p:spPr>
            <a:xfrm>
              <a:off x="7683245" y="4354829"/>
              <a:ext cx="3154679" cy="498347"/>
            </a:xfrm>
            <a:prstGeom prst="rect">
              <a:avLst/>
            </a:prstGeom>
          </p:spPr>
        </p:pic>
        <p:sp>
          <p:nvSpPr>
            <p:cNvPr id="10" name="object 10"/>
            <p:cNvSpPr/>
            <p:nvPr/>
          </p:nvSpPr>
          <p:spPr>
            <a:xfrm>
              <a:off x="7683245" y="4354829"/>
              <a:ext cx="3154680" cy="498475"/>
            </a:xfrm>
            <a:custGeom>
              <a:avLst/>
              <a:gdLst/>
              <a:ahLst/>
              <a:cxnLst/>
              <a:rect l="l" t="t" r="r" b="b"/>
              <a:pathLst>
                <a:path w="3154679" h="498475">
                  <a:moveTo>
                    <a:pt x="0" y="249174"/>
                  </a:moveTo>
                  <a:lnTo>
                    <a:pt x="4012" y="204370"/>
                  </a:lnTo>
                  <a:lnTo>
                    <a:pt x="15582" y="162207"/>
                  </a:lnTo>
                  <a:lnTo>
                    <a:pt x="34007" y="123387"/>
                  </a:lnTo>
                  <a:lnTo>
                    <a:pt x="58585" y="88612"/>
                  </a:lnTo>
                  <a:lnTo>
                    <a:pt x="88612" y="58585"/>
                  </a:lnTo>
                  <a:lnTo>
                    <a:pt x="123387" y="34007"/>
                  </a:lnTo>
                  <a:lnTo>
                    <a:pt x="162207" y="15582"/>
                  </a:lnTo>
                  <a:lnTo>
                    <a:pt x="204370" y="4012"/>
                  </a:lnTo>
                  <a:lnTo>
                    <a:pt x="249174" y="0"/>
                  </a:lnTo>
                  <a:lnTo>
                    <a:pt x="2905505" y="0"/>
                  </a:lnTo>
                  <a:lnTo>
                    <a:pt x="2950309" y="4012"/>
                  </a:lnTo>
                  <a:lnTo>
                    <a:pt x="2992472" y="15582"/>
                  </a:lnTo>
                  <a:lnTo>
                    <a:pt x="3031292" y="34007"/>
                  </a:lnTo>
                  <a:lnTo>
                    <a:pt x="3066067" y="58585"/>
                  </a:lnTo>
                  <a:lnTo>
                    <a:pt x="3096094" y="88612"/>
                  </a:lnTo>
                  <a:lnTo>
                    <a:pt x="3120672" y="123387"/>
                  </a:lnTo>
                  <a:lnTo>
                    <a:pt x="3139097" y="162207"/>
                  </a:lnTo>
                  <a:lnTo>
                    <a:pt x="3150667" y="204370"/>
                  </a:lnTo>
                  <a:lnTo>
                    <a:pt x="3154679" y="249174"/>
                  </a:lnTo>
                  <a:lnTo>
                    <a:pt x="3150667" y="293977"/>
                  </a:lnTo>
                  <a:lnTo>
                    <a:pt x="3139097" y="336140"/>
                  </a:lnTo>
                  <a:lnTo>
                    <a:pt x="3120672" y="374960"/>
                  </a:lnTo>
                  <a:lnTo>
                    <a:pt x="3096094" y="409735"/>
                  </a:lnTo>
                  <a:lnTo>
                    <a:pt x="3066067" y="439762"/>
                  </a:lnTo>
                  <a:lnTo>
                    <a:pt x="3031292" y="464340"/>
                  </a:lnTo>
                  <a:lnTo>
                    <a:pt x="2992472" y="482765"/>
                  </a:lnTo>
                  <a:lnTo>
                    <a:pt x="2950309" y="494335"/>
                  </a:lnTo>
                  <a:lnTo>
                    <a:pt x="2905505" y="498348"/>
                  </a:lnTo>
                  <a:lnTo>
                    <a:pt x="249174" y="498348"/>
                  </a:lnTo>
                  <a:lnTo>
                    <a:pt x="204370" y="494335"/>
                  </a:lnTo>
                  <a:lnTo>
                    <a:pt x="162207" y="482765"/>
                  </a:lnTo>
                  <a:lnTo>
                    <a:pt x="123387" y="464340"/>
                  </a:lnTo>
                  <a:lnTo>
                    <a:pt x="88612" y="439762"/>
                  </a:lnTo>
                  <a:lnTo>
                    <a:pt x="58585" y="409735"/>
                  </a:lnTo>
                  <a:lnTo>
                    <a:pt x="34007" y="374960"/>
                  </a:lnTo>
                  <a:lnTo>
                    <a:pt x="15582" y="336140"/>
                  </a:lnTo>
                  <a:lnTo>
                    <a:pt x="4012" y="293977"/>
                  </a:lnTo>
                  <a:lnTo>
                    <a:pt x="0" y="249174"/>
                  </a:lnTo>
                  <a:close/>
                </a:path>
              </a:pathLst>
            </a:custGeom>
            <a:ln w="38100">
              <a:solidFill>
                <a:srgbClr val="FFFFFF"/>
              </a:solidFill>
            </a:ln>
          </p:spPr>
          <p:txBody>
            <a:bodyPr wrap="square" lIns="0" tIns="0" rIns="0" bIns="0" rtlCol="0"/>
            <a:lstStyle/>
            <a:p/>
          </p:txBody>
        </p:sp>
      </p:grpSp>
      <p:sp>
        <p:nvSpPr>
          <p:cNvPr id="11" name="object 11"/>
          <p:cNvSpPr txBox="1"/>
          <p:nvPr/>
        </p:nvSpPr>
        <p:spPr>
          <a:xfrm>
            <a:off x="7835645" y="4445965"/>
            <a:ext cx="2839085" cy="33147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FF0000"/>
                </a:solidFill>
                <a:latin typeface="黑体"/>
                <a:cs typeface="黑体"/>
              </a:rPr>
              <a:t>精馏</a:t>
            </a:r>
            <a:r>
              <a:rPr dirty="0" sz="2000" spc="5" b="1">
                <a:solidFill>
                  <a:srgbClr val="FF0000"/>
                </a:solidFill>
                <a:latin typeface="黑体"/>
                <a:cs typeface="黑体"/>
              </a:rPr>
              <a:t>塔序</a:t>
            </a:r>
            <a:r>
              <a:rPr dirty="0" sz="2000" spc="-5" b="1">
                <a:solidFill>
                  <a:srgbClr val="FF0000"/>
                </a:solidFill>
                <a:latin typeface="黑体"/>
                <a:cs typeface="黑体"/>
              </a:rPr>
              <a:t>集成</a:t>
            </a:r>
            <a:r>
              <a:rPr dirty="0" sz="2000" spc="5" b="1">
                <a:solidFill>
                  <a:srgbClr val="FF0000"/>
                </a:solidFill>
                <a:latin typeface="黑体"/>
                <a:cs typeface="黑体"/>
              </a:rPr>
              <a:t>与操</a:t>
            </a:r>
            <a:r>
              <a:rPr dirty="0" sz="2000" b="1">
                <a:solidFill>
                  <a:srgbClr val="FF0000"/>
                </a:solidFill>
                <a:latin typeface="黑体"/>
                <a:cs typeface="黑体"/>
              </a:rPr>
              <a:t>作优化</a:t>
            </a:r>
            <a:endParaRPr sz="2000">
              <a:latin typeface="黑体"/>
              <a:cs typeface="黑体"/>
            </a:endParaRPr>
          </a:p>
        </p:txBody>
      </p:sp>
      <p:grpSp>
        <p:nvGrpSpPr>
          <p:cNvPr id="12" name="object 12"/>
          <p:cNvGrpSpPr/>
          <p:nvPr/>
        </p:nvGrpSpPr>
        <p:grpSpPr>
          <a:xfrm>
            <a:off x="2170176" y="4363211"/>
            <a:ext cx="2486025" cy="539750"/>
            <a:chOff x="2170176" y="4363211"/>
            <a:chExt cx="2486025" cy="539750"/>
          </a:xfrm>
        </p:grpSpPr>
        <p:pic>
          <p:nvPicPr>
            <p:cNvPr id="13" name="object 13"/>
            <p:cNvPicPr/>
            <p:nvPr/>
          </p:nvPicPr>
          <p:blipFill>
            <a:blip r:embed="rId4" cstate="print"/>
            <a:stretch>
              <a:fillRect/>
            </a:stretch>
          </p:blipFill>
          <p:spPr>
            <a:xfrm>
              <a:off x="2189226" y="4382261"/>
              <a:ext cx="2447544" cy="501395"/>
            </a:xfrm>
            <a:prstGeom prst="rect">
              <a:avLst/>
            </a:prstGeom>
          </p:spPr>
        </p:pic>
        <p:sp>
          <p:nvSpPr>
            <p:cNvPr id="14" name="object 14"/>
            <p:cNvSpPr/>
            <p:nvPr/>
          </p:nvSpPr>
          <p:spPr>
            <a:xfrm>
              <a:off x="2189226" y="4382261"/>
              <a:ext cx="2447925" cy="501650"/>
            </a:xfrm>
            <a:custGeom>
              <a:avLst/>
              <a:gdLst/>
              <a:ahLst/>
              <a:cxnLst/>
              <a:rect l="l" t="t" r="r" b="b"/>
              <a:pathLst>
                <a:path w="2447925" h="501650">
                  <a:moveTo>
                    <a:pt x="0" y="250698"/>
                  </a:moveTo>
                  <a:lnTo>
                    <a:pt x="4039" y="205641"/>
                  </a:lnTo>
                  <a:lnTo>
                    <a:pt x="15687" y="163232"/>
                  </a:lnTo>
                  <a:lnTo>
                    <a:pt x="34233" y="124177"/>
                  </a:lnTo>
                  <a:lnTo>
                    <a:pt x="58969" y="89187"/>
                  </a:lnTo>
                  <a:lnTo>
                    <a:pt x="89187" y="58969"/>
                  </a:lnTo>
                  <a:lnTo>
                    <a:pt x="124177" y="34233"/>
                  </a:lnTo>
                  <a:lnTo>
                    <a:pt x="163232" y="15687"/>
                  </a:lnTo>
                  <a:lnTo>
                    <a:pt x="205641" y="4039"/>
                  </a:lnTo>
                  <a:lnTo>
                    <a:pt x="250698" y="0"/>
                  </a:lnTo>
                  <a:lnTo>
                    <a:pt x="2196846" y="0"/>
                  </a:lnTo>
                  <a:lnTo>
                    <a:pt x="2241902" y="4039"/>
                  </a:lnTo>
                  <a:lnTo>
                    <a:pt x="2284311" y="15687"/>
                  </a:lnTo>
                  <a:lnTo>
                    <a:pt x="2323366" y="34233"/>
                  </a:lnTo>
                  <a:lnTo>
                    <a:pt x="2358356" y="58969"/>
                  </a:lnTo>
                  <a:lnTo>
                    <a:pt x="2388574" y="89187"/>
                  </a:lnTo>
                  <a:lnTo>
                    <a:pt x="2413310" y="124177"/>
                  </a:lnTo>
                  <a:lnTo>
                    <a:pt x="2431856" y="163232"/>
                  </a:lnTo>
                  <a:lnTo>
                    <a:pt x="2443504" y="205641"/>
                  </a:lnTo>
                  <a:lnTo>
                    <a:pt x="2447544" y="250698"/>
                  </a:lnTo>
                  <a:lnTo>
                    <a:pt x="2443504" y="295754"/>
                  </a:lnTo>
                  <a:lnTo>
                    <a:pt x="2431856" y="338163"/>
                  </a:lnTo>
                  <a:lnTo>
                    <a:pt x="2413310" y="377218"/>
                  </a:lnTo>
                  <a:lnTo>
                    <a:pt x="2388574" y="412208"/>
                  </a:lnTo>
                  <a:lnTo>
                    <a:pt x="2358356" y="442426"/>
                  </a:lnTo>
                  <a:lnTo>
                    <a:pt x="2323366" y="467162"/>
                  </a:lnTo>
                  <a:lnTo>
                    <a:pt x="2284311" y="485708"/>
                  </a:lnTo>
                  <a:lnTo>
                    <a:pt x="2241902" y="497356"/>
                  </a:lnTo>
                  <a:lnTo>
                    <a:pt x="2196846" y="501395"/>
                  </a:lnTo>
                  <a:lnTo>
                    <a:pt x="250698" y="501395"/>
                  </a:lnTo>
                  <a:lnTo>
                    <a:pt x="205641" y="497356"/>
                  </a:lnTo>
                  <a:lnTo>
                    <a:pt x="163232" y="485708"/>
                  </a:lnTo>
                  <a:lnTo>
                    <a:pt x="124177" y="467162"/>
                  </a:lnTo>
                  <a:lnTo>
                    <a:pt x="89187" y="442426"/>
                  </a:lnTo>
                  <a:lnTo>
                    <a:pt x="58969" y="412208"/>
                  </a:lnTo>
                  <a:lnTo>
                    <a:pt x="34233" y="377218"/>
                  </a:lnTo>
                  <a:lnTo>
                    <a:pt x="15687" y="338163"/>
                  </a:lnTo>
                  <a:lnTo>
                    <a:pt x="4039" y="295754"/>
                  </a:lnTo>
                  <a:lnTo>
                    <a:pt x="0" y="250698"/>
                  </a:lnTo>
                  <a:close/>
                </a:path>
              </a:pathLst>
            </a:custGeom>
            <a:ln w="38099">
              <a:solidFill>
                <a:srgbClr val="FFFFFF"/>
              </a:solidFill>
            </a:ln>
          </p:spPr>
          <p:txBody>
            <a:bodyPr wrap="square" lIns="0" tIns="0" rIns="0" bIns="0" rtlCol="0"/>
            <a:lstStyle/>
            <a:p/>
          </p:txBody>
        </p:sp>
      </p:grpSp>
      <p:sp>
        <p:nvSpPr>
          <p:cNvPr id="15" name="object 15"/>
          <p:cNvSpPr txBox="1"/>
          <p:nvPr/>
        </p:nvSpPr>
        <p:spPr>
          <a:xfrm>
            <a:off x="2415285" y="4475734"/>
            <a:ext cx="2070735" cy="330835"/>
          </a:xfrm>
          <a:prstGeom prst="rect">
            <a:avLst/>
          </a:prstGeom>
        </p:spPr>
        <p:txBody>
          <a:bodyPr wrap="square" lIns="0" tIns="12700" rIns="0" bIns="0" rtlCol="0" vert="horz">
            <a:spAutoFit/>
          </a:bodyPr>
          <a:lstStyle/>
          <a:p>
            <a:pPr marL="12700">
              <a:lnSpc>
                <a:spcPct val="100000"/>
              </a:lnSpc>
              <a:spcBef>
                <a:spcPts val="100"/>
              </a:spcBef>
            </a:pPr>
            <a:r>
              <a:rPr dirty="0" sz="2000" spc="5" b="1">
                <a:solidFill>
                  <a:srgbClr val="FF0000"/>
                </a:solidFill>
                <a:latin typeface="黑体"/>
                <a:cs typeface="黑体"/>
              </a:rPr>
              <a:t>换热网络</a:t>
            </a:r>
            <a:r>
              <a:rPr dirty="0" sz="2000" spc="-5" b="1">
                <a:solidFill>
                  <a:srgbClr val="FF0000"/>
                </a:solidFill>
                <a:latin typeface="黑体"/>
                <a:cs typeface="黑体"/>
              </a:rPr>
              <a:t>集成</a:t>
            </a:r>
            <a:r>
              <a:rPr dirty="0" sz="2000" spc="5" b="1">
                <a:solidFill>
                  <a:srgbClr val="FF0000"/>
                </a:solidFill>
                <a:latin typeface="黑体"/>
                <a:cs typeface="黑体"/>
              </a:rPr>
              <a:t>优化</a:t>
            </a:r>
            <a:endParaRPr sz="2000">
              <a:latin typeface="黑体"/>
              <a:cs typeface="黑体"/>
            </a:endParaRPr>
          </a:p>
        </p:txBody>
      </p:sp>
      <p:grpSp>
        <p:nvGrpSpPr>
          <p:cNvPr id="16" name="object 16"/>
          <p:cNvGrpSpPr/>
          <p:nvPr/>
        </p:nvGrpSpPr>
        <p:grpSpPr>
          <a:xfrm>
            <a:off x="7418831" y="5079491"/>
            <a:ext cx="2847340" cy="539750"/>
            <a:chOff x="7418831" y="5079491"/>
            <a:chExt cx="2847340" cy="539750"/>
          </a:xfrm>
        </p:grpSpPr>
        <p:pic>
          <p:nvPicPr>
            <p:cNvPr id="17" name="object 17"/>
            <p:cNvPicPr/>
            <p:nvPr/>
          </p:nvPicPr>
          <p:blipFill>
            <a:blip r:embed="rId5" cstate="print"/>
            <a:stretch>
              <a:fillRect/>
            </a:stretch>
          </p:blipFill>
          <p:spPr>
            <a:xfrm>
              <a:off x="7437881" y="5098541"/>
              <a:ext cx="2808732" cy="501395"/>
            </a:xfrm>
            <a:prstGeom prst="rect">
              <a:avLst/>
            </a:prstGeom>
          </p:spPr>
        </p:pic>
        <p:sp>
          <p:nvSpPr>
            <p:cNvPr id="18" name="object 18"/>
            <p:cNvSpPr/>
            <p:nvPr/>
          </p:nvSpPr>
          <p:spPr>
            <a:xfrm>
              <a:off x="7437881" y="5098541"/>
              <a:ext cx="2809240" cy="501650"/>
            </a:xfrm>
            <a:custGeom>
              <a:avLst/>
              <a:gdLst/>
              <a:ahLst/>
              <a:cxnLst/>
              <a:rect l="l" t="t" r="r" b="b"/>
              <a:pathLst>
                <a:path w="2809240" h="501650">
                  <a:moveTo>
                    <a:pt x="0" y="250697"/>
                  </a:moveTo>
                  <a:lnTo>
                    <a:pt x="4039" y="205641"/>
                  </a:lnTo>
                  <a:lnTo>
                    <a:pt x="15687" y="163232"/>
                  </a:lnTo>
                  <a:lnTo>
                    <a:pt x="34233" y="124177"/>
                  </a:lnTo>
                  <a:lnTo>
                    <a:pt x="58969" y="89187"/>
                  </a:lnTo>
                  <a:lnTo>
                    <a:pt x="89187" y="58969"/>
                  </a:lnTo>
                  <a:lnTo>
                    <a:pt x="124177" y="34233"/>
                  </a:lnTo>
                  <a:lnTo>
                    <a:pt x="163232" y="15687"/>
                  </a:lnTo>
                  <a:lnTo>
                    <a:pt x="205641" y="4039"/>
                  </a:lnTo>
                  <a:lnTo>
                    <a:pt x="250698" y="0"/>
                  </a:lnTo>
                  <a:lnTo>
                    <a:pt x="2558034" y="0"/>
                  </a:lnTo>
                  <a:lnTo>
                    <a:pt x="2603090" y="4039"/>
                  </a:lnTo>
                  <a:lnTo>
                    <a:pt x="2645499" y="15687"/>
                  </a:lnTo>
                  <a:lnTo>
                    <a:pt x="2684554" y="34233"/>
                  </a:lnTo>
                  <a:lnTo>
                    <a:pt x="2719544" y="58969"/>
                  </a:lnTo>
                  <a:lnTo>
                    <a:pt x="2749762" y="89187"/>
                  </a:lnTo>
                  <a:lnTo>
                    <a:pt x="2774498" y="124177"/>
                  </a:lnTo>
                  <a:lnTo>
                    <a:pt x="2793044" y="163232"/>
                  </a:lnTo>
                  <a:lnTo>
                    <a:pt x="2804692" y="205641"/>
                  </a:lnTo>
                  <a:lnTo>
                    <a:pt x="2808732" y="250697"/>
                  </a:lnTo>
                  <a:lnTo>
                    <a:pt x="2804692" y="295754"/>
                  </a:lnTo>
                  <a:lnTo>
                    <a:pt x="2793044" y="338163"/>
                  </a:lnTo>
                  <a:lnTo>
                    <a:pt x="2774498" y="377218"/>
                  </a:lnTo>
                  <a:lnTo>
                    <a:pt x="2749762" y="412208"/>
                  </a:lnTo>
                  <a:lnTo>
                    <a:pt x="2719544" y="442426"/>
                  </a:lnTo>
                  <a:lnTo>
                    <a:pt x="2684554" y="467162"/>
                  </a:lnTo>
                  <a:lnTo>
                    <a:pt x="2645499" y="485708"/>
                  </a:lnTo>
                  <a:lnTo>
                    <a:pt x="2603090" y="497356"/>
                  </a:lnTo>
                  <a:lnTo>
                    <a:pt x="2558034" y="501395"/>
                  </a:lnTo>
                  <a:lnTo>
                    <a:pt x="250698" y="501395"/>
                  </a:lnTo>
                  <a:lnTo>
                    <a:pt x="205641" y="497356"/>
                  </a:lnTo>
                  <a:lnTo>
                    <a:pt x="163232" y="485708"/>
                  </a:lnTo>
                  <a:lnTo>
                    <a:pt x="124177" y="467162"/>
                  </a:lnTo>
                  <a:lnTo>
                    <a:pt x="89187" y="442426"/>
                  </a:lnTo>
                  <a:lnTo>
                    <a:pt x="58969" y="412208"/>
                  </a:lnTo>
                  <a:lnTo>
                    <a:pt x="34233" y="377218"/>
                  </a:lnTo>
                  <a:lnTo>
                    <a:pt x="15687" y="338163"/>
                  </a:lnTo>
                  <a:lnTo>
                    <a:pt x="4039" y="295754"/>
                  </a:lnTo>
                  <a:lnTo>
                    <a:pt x="0" y="250697"/>
                  </a:lnTo>
                  <a:close/>
                </a:path>
              </a:pathLst>
            </a:custGeom>
            <a:ln w="38100">
              <a:solidFill>
                <a:srgbClr val="FFFFFF"/>
              </a:solidFill>
            </a:ln>
          </p:spPr>
          <p:txBody>
            <a:bodyPr wrap="square" lIns="0" tIns="0" rIns="0" bIns="0" rtlCol="0"/>
            <a:lstStyle/>
            <a:p/>
          </p:txBody>
        </p:sp>
      </p:grpSp>
      <p:sp>
        <p:nvSpPr>
          <p:cNvPr id="19" name="object 19"/>
          <p:cNvSpPr txBox="1"/>
          <p:nvPr/>
        </p:nvSpPr>
        <p:spPr>
          <a:xfrm>
            <a:off x="7590790" y="5192395"/>
            <a:ext cx="2327275" cy="330835"/>
          </a:xfrm>
          <a:prstGeom prst="rect">
            <a:avLst/>
          </a:prstGeom>
        </p:spPr>
        <p:txBody>
          <a:bodyPr wrap="square" lIns="0" tIns="12700" rIns="0" bIns="0" rtlCol="0" vert="horz">
            <a:spAutoFit/>
          </a:bodyPr>
          <a:lstStyle/>
          <a:p>
            <a:pPr marL="12700">
              <a:lnSpc>
                <a:spcPct val="100000"/>
              </a:lnSpc>
              <a:spcBef>
                <a:spcPts val="100"/>
              </a:spcBef>
            </a:pPr>
            <a:r>
              <a:rPr dirty="0" sz="2000" spc="5" b="1">
                <a:latin typeface="黑体"/>
                <a:cs typeface="黑体"/>
              </a:rPr>
              <a:t>精馏与换</a:t>
            </a:r>
            <a:r>
              <a:rPr dirty="0" sz="2000" spc="-5" b="1">
                <a:latin typeface="黑体"/>
                <a:cs typeface="黑体"/>
              </a:rPr>
              <a:t>热网</a:t>
            </a:r>
            <a:r>
              <a:rPr dirty="0" sz="2000" spc="15" b="1">
                <a:latin typeface="黑体"/>
                <a:cs typeface="黑体"/>
              </a:rPr>
              <a:t>络</a:t>
            </a:r>
            <a:r>
              <a:rPr dirty="0" sz="2000" spc="5" b="1">
                <a:latin typeface="黑体"/>
                <a:cs typeface="黑体"/>
              </a:rPr>
              <a:t>集成</a:t>
            </a:r>
            <a:endParaRPr sz="2000">
              <a:latin typeface="黑体"/>
              <a:cs typeface="黑体"/>
            </a:endParaRPr>
          </a:p>
        </p:txBody>
      </p:sp>
      <p:sp>
        <p:nvSpPr>
          <p:cNvPr id="20" name="object 20"/>
          <p:cNvSpPr txBox="1"/>
          <p:nvPr/>
        </p:nvSpPr>
        <p:spPr>
          <a:xfrm>
            <a:off x="607872" y="1113129"/>
            <a:ext cx="10753090" cy="941069"/>
          </a:xfrm>
          <a:prstGeom prst="rect">
            <a:avLst/>
          </a:prstGeom>
        </p:spPr>
        <p:txBody>
          <a:bodyPr wrap="square" lIns="0" tIns="12700" rIns="0" bIns="0" rtlCol="0" vert="horz">
            <a:spAutoFit/>
          </a:bodyPr>
          <a:lstStyle/>
          <a:p>
            <a:pPr marL="12700" marR="5080">
              <a:lnSpc>
                <a:spcPct val="150100"/>
              </a:lnSpc>
              <a:spcBef>
                <a:spcPts val="100"/>
              </a:spcBef>
            </a:pPr>
            <a:r>
              <a:rPr dirty="0" sz="2000" spc="5" b="1">
                <a:solidFill>
                  <a:srgbClr val="0000CC"/>
                </a:solidFill>
                <a:latin typeface="黑体"/>
                <a:cs typeface="黑体"/>
              </a:rPr>
              <a:t>化工过程</a:t>
            </a:r>
            <a:r>
              <a:rPr dirty="0" sz="2000" spc="-5" b="1">
                <a:solidFill>
                  <a:srgbClr val="0000CC"/>
                </a:solidFill>
                <a:latin typeface="黑体"/>
                <a:cs typeface="黑体"/>
              </a:rPr>
              <a:t>能量</a:t>
            </a:r>
            <a:r>
              <a:rPr dirty="0" sz="2000" spc="5" b="1">
                <a:solidFill>
                  <a:srgbClr val="0000CC"/>
                </a:solidFill>
                <a:latin typeface="黑体"/>
                <a:cs typeface="黑体"/>
              </a:rPr>
              <a:t>系统集成</a:t>
            </a:r>
            <a:r>
              <a:rPr dirty="0" sz="2000" spc="-5" b="1">
                <a:solidFill>
                  <a:srgbClr val="0000CC"/>
                </a:solidFill>
                <a:latin typeface="黑体"/>
                <a:cs typeface="黑体"/>
              </a:rPr>
              <a:t>优化</a:t>
            </a:r>
            <a:r>
              <a:rPr dirty="0" sz="2000" spc="25" b="1">
                <a:solidFill>
                  <a:srgbClr val="0000CC"/>
                </a:solidFill>
                <a:latin typeface="黑体"/>
                <a:cs typeface="黑体"/>
              </a:rPr>
              <a:t>：</a:t>
            </a:r>
            <a:r>
              <a:rPr dirty="0" sz="2000" spc="5" b="1">
                <a:latin typeface="黑体"/>
                <a:cs typeface="黑体"/>
              </a:rPr>
              <a:t>综合考</a:t>
            </a:r>
            <a:r>
              <a:rPr dirty="0" sz="2000" spc="-5" b="1">
                <a:latin typeface="黑体"/>
                <a:cs typeface="黑体"/>
              </a:rPr>
              <a:t>虑生</a:t>
            </a:r>
            <a:r>
              <a:rPr dirty="0" sz="2000" spc="5" b="1">
                <a:latin typeface="黑体"/>
                <a:cs typeface="黑体"/>
              </a:rPr>
              <a:t>产工艺和</a:t>
            </a:r>
            <a:r>
              <a:rPr dirty="0" sz="2000" spc="-5" b="1">
                <a:latin typeface="黑体"/>
                <a:cs typeface="黑体"/>
              </a:rPr>
              <a:t>生产</a:t>
            </a:r>
            <a:r>
              <a:rPr dirty="0" sz="2000" spc="5" b="1">
                <a:latin typeface="黑体"/>
                <a:cs typeface="黑体"/>
              </a:rPr>
              <a:t>波动，整</a:t>
            </a:r>
            <a:r>
              <a:rPr dirty="0" sz="2000" spc="-5" b="1">
                <a:latin typeface="黑体"/>
                <a:cs typeface="黑体"/>
              </a:rPr>
              <a:t>体优</a:t>
            </a:r>
            <a:r>
              <a:rPr dirty="0" sz="2000" spc="5" b="1">
                <a:latin typeface="黑体"/>
                <a:cs typeface="黑体"/>
              </a:rPr>
              <a:t>化，确定</a:t>
            </a:r>
            <a:r>
              <a:rPr dirty="0" sz="2000" spc="-5" b="1">
                <a:latin typeface="黑体"/>
                <a:cs typeface="黑体"/>
              </a:rPr>
              <a:t>系统</a:t>
            </a:r>
            <a:r>
              <a:rPr dirty="0" sz="2000" spc="5" b="1">
                <a:latin typeface="黑体"/>
                <a:cs typeface="黑体"/>
              </a:rPr>
              <a:t>用能的制</a:t>
            </a:r>
            <a:r>
              <a:rPr dirty="0" sz="2000" spc="-5" b="1">
                <a:latin typeface="黑体"/>
                <a:cs typeface="黑体"/>
              </a:rPr>
              <a:t>约因 </a:t>
            </a:r>
            <a:r>
              <a:rPr dirty="0" sz="2000" spc="5" b="1">
                <a:latin typeface="黑体"/>
                <a:cs typeface="黑体"/>
              </a:rPr>
              <a:t>素；针对</a:t>
            </a:r>
            <a:r>
              <a:rPr dirty="0" sz="2000" spc="-5" b="1">
                <a:latin typeface="黑体"/>
                <a:cs typeface="黑体"/>
              </a:rPr>
              <a:t>不同</a:t>
            </a:r>
            <a:r>
              <a:rPr dirty="0" sz="2000" spc="5" b="1">
                <a:latin typeface="黑体"/>
                <a:cs typeface="黑体"/>
              </a:rPr>
              <a:t>工况提出</a:t>
            </a:r>
            <a:r>
              <a:rPr dirty="0" sz="2000" spc="-5" b="1">
                <a:latin typeface="黑体"/>
                <a:cs typeface="黑体"/>
              </a:rPr>
              <a:t>优化</a:t>
            </a:r>
            <a:r>
              <a:rPr dirty="0" sz="2000" spc="5" b="1">
                <a:latin typeface="黑体"/>
                <a:cs typeface="黑体"/>
              </a:rPr>
              <a:t>方案</a:t>
            </a:r>
            <a:r>
              <a:rPr dirty="0" sz="2000" spc="-5" b="1">
                <a:latin typeface="黑体"/>
                <a:cs typeface="黑体"/>
              </a:rPr>
              <a:t>。</a:t>
            </a:r>
            <a:endParaRPr sz="2000">
              <a:latin typeface="黑体"/>
              <a:cs typeface="黑体"/>
            </a:endParaRPr>
          </a:p>
        </p:txBody>
      </p:sp>
      <p:grpSp>
        <p:nvGrpSpPr>
          <p:cNvPr id="21" name="object 21"/>
          <p:cNvGrpSpPr/>
          <p:nvPr/>
        </p:nvGrpSpPr>
        <p:grpSpPr>
          <a:xfrm>
            <a:off x="1181100" y="2126668"/>
            <a:ext cx="9685020" cy="4155440"/>
            <a:chOff x="1181100" y="2126668"/>
            <a:chExt cx="9685020" cy="4155440"/>
          </a:xfrm>
        </p:grpSpPr>
        <p:pic>
          <p:nvPicPr>
            <p:cNvPr id="22" name="object 22"/>
            <p:cNvPicPr/>
            <p:nvPr/>
          </p:nvPicPr>
          <p:blipFill>
            <a:blip r:embed="rId6" cstate="print"/>
            <a:stretch>
              <a:fillRect/>
            </a:stretch>
          </p:blipFill>
          <p:spPr>
            <a:xfrm>
              <a:off x="6441185" y="5720333"/>
              <a:ext cx="3378708" cy="499872"/>
            </a:xfrm>
            <a:prstGeom prst="rect">
              <a:avLst/>
            </a:prstGeom>
          </p:spPr>
        </p:pic>
        <p:sp>
          <p:nvSpPr>
            <p:cNvPr id="23" name="object 23"/>
            <p:cNvSpPr/>
            <p:nvPr/>
          </p:nvSpPr>
          <p:spPr>
            <a:xfrm>
              <a:off x="6441185" y="5720333"/>
              <a:ext cx="3378835" cy="500380"/>
            </a:xfrm>
            <a:custGeom>
              <a:avLst/>
              <a:gdLst/>
              <a:ahLst/>
              <a:cxnLst/>
              <a:rect l="l" t="t" r="r" b="b"/>
              <a:pathLst>
                <a:path w="3378834" h="500379">
                  <a:moveTo>
                    <a:pt x="0" y="249935"/>
                  </a:moveTo>
                  <a:lnTo>
                    <a:pt x="4026" y="205009"/>
                  </a:lnTo>
                  <a:lnTo>
                    <a:pt x="15635" y="162725"/>
                  </a:lnTo>
                  <a:lnTo>
                    <a:pt x="34120" y="123788"/>
                  </a:lnTo>
                  <a:lnTo>
                    <a:pt x="58777" y="88905"/>
                  </a:lnTo>
                  <a:lnTo>
                    <a:pt x="88900" y="58781"/>
                  </a:lnTo>
                  <a:lnTo>
                    <a:pt x="123782" y="34123"/>
                  </a:lnTo>
                  <a:lnTo>
                    <a:pt x="162719" y="15636"/>
                  </a:lnTo>
                  <a:lnTo>
                    <a:pt x="205006" y="4026"/>
                  </a:lnTo>
                  <a:lnTo>
                    <a:pt x="249936" y="0"/>
                  </a:lnTo>
                  <a:lnTo>
                    <a:pt x="3128771" y="0"/>
                  </a:lnTo>
                  <a:lnTo>
                    <a:pt x="3173701" y="4026"/>
                  </a:lnTo>
                  <a:lnTo>
                    <a:pt x="3215988" y="15636"/>
                  </a:lnTo>
                  <a:lnTo>
                    <a:pt x="3254925" y="34123"/>
                  </a:lnTo>
                  <a:lnTo>
                    <a:pt x="3289808" y="58781"/>
                  </a:lnTo>
                  <a:lnTo>
                    <a:pt x="3319930" y="88905"/>
                  </a:lnTo>
                  <a:lnTo>
                    <a:pt x="3344587" y="123788"/>
                  </a:lnTo>
                  <a:lnTo>
                    <a:pt x="3363072" y="162725"/>
                  </a:lnTo>
                  <a:lnTo>
                    <a:pt x="3374681" y="205009"/>
                  </a:lnTo>
                  <a:lnTo>
                    <a:pt x="3378708" y="249935"/>
                  </a:lnTo>
                  <a:lnTo>
                    <a:pt x="3374681" y="294862"/>
                  </a:lnTo>
                  <a:lnTo>
                    <a:pt x="3363072" y="337146"/>
                  </a:lnTo>
                  <a:lnTo>
                    <a:pt x="3344587" y="376083"/>
                  </a:lnTo>
                  <a:lnTo>
                    <a:pt x="3319930" y="410966"/>
                  </a:lnTo>
                  <a:lnTo>
                    <a:pt x="3289808" y="441090"/>
                  </a:lnTo>
                  <a:lnTo>
                    <a:pt x="3254925" y="465748"/>
                  </a:lnTo>
                  <a:lnTo>
                    <a:pt x="3215988" y="484235"/>
                  </a:lnTo>
                  <a:lnTo>
                    <a:pt x="3173701" y="495845"/>
                  </a:lnTo>
                  <a:lnTo>
                    <a:pt x="3128771" y="499871"/>
                  </a:lnTo>
                  <a:lnTo>
                    <a:pt x="249936" y="499871"/>
                  </a:lnTo>
                  <a:lnTo>
                    <a:pt x="205006" y="495845"/>
                  </a:lnTo>
                  <a:lnTo>
                    <a:pt x="162719" y="484235"/>
                  </a:lnTo>
                  <a:lnTo>
                    <a:pt x="123782" y="465748"/>
                  </a:lnTo>
                  <a:lnTo>
                    <a:pt x="88899" y="441090"/>
                  </a:lnTo>
                  <a:lnTo>
                    <a:pt x="58777" y="410966"/>
                  </a:lnTo>
                  <a:lnTo>
                    <a:pt x="34120" y="376083"/>
                  </a:lnTo>
                  <a:lnTo>
                    <a:pt x="15635" y="337146"/>
                  </a:lnTo>
                  <a:lnTo>
                    <a:pt x="4026" y="294862"/>
                  </a:lnTo>
                  <a:lnTo>
                    <a:pt x="0" y="249935"/>
                  </a:lnTo>
                  <a:close/>
                </a:path>
              </a:pathLst>
            </a:custGeom>
            <a:ln w="38099">
              <a:solidFill>
                <a:srgbClr val="FFFFFF"/>
              </a:solidFill>
            </a:ln>
          </p:spPr>
          <p:txBody>
            <a:bodyPr wrap="square" lIns="0" tIns="0" rIns="0" bIns="0" rtlCol="0"/>
            <a:lstStyle/>
            <a:p/>
          </p:txBody>
        </p:sp>
        <p:pic>
          <p:nvPicPr>
            <p:cNvPr id="24" name="object 24"/>
            <p:cNvPicPr/>
            <p:nvPr/>
          </p:nvPicPr>
          <p:blipFill>
            <a:blip r:embed="rId7" cstate="print"/>
            <a:stretch>
              <a:fillRect/>
            </a:stretch>
          </p:blipFill>
          <p:spPr>
            <a:xfrm>
              <a:off x="7756605" y="2126668"/>
              <a:ext cx="3108959" cy="2147612"/>
            </a:xfrm>
            <a:prstGeom prst="rect">
              <a:avLst/>
            </a:prstGeom>
          </p:spPr>
        </p:pic>
        <p:pic>
          <p:nvPicPr>
            <p:cNvPr id="25" name="object 25"/>
            <p:cNvPicPr/>
            <p:nvPr/>
          </p:nvPicPr>
          <p:blipFill>
            <a:blip r:embed="rId8" cstate="print"/>
            <a:stretch>
              <a:fillRect/>
            </a:stretch>
          </p:blipFill>
          <p:spPr>
            <a:xfrm>
              <a:off x="4491228" y="3310128"/>
              <a:ext cx="3379470" cy="2583942"/>
            </a:xfrm>
            <a:prstGeom prst="rect">
              <a:avLst/>
            </a:prstGeom>
          </p:spPr>
        </p:pic>
        <p:pic>
          <p:nvPicPr>
            <p:cNvPr id="26" name="object 26"/>
            <p:cNvPicPr/>
            <p:nvPr/>
          </p:nvPicPr>
          <p:blipFill>
            <a:blip r:embed="rId9" cstate="print"/>
            <a:stretch>
              <a:fillRect/>
            </a:stretch>
          </p:blipFill>
          <p:spPr>
            <a:xfrm>
              <a:off x="1181100" y="2429256"/>
              <a:ext cx="3325367" cy="1819656"/>
            </a:xfrm>
            <a:prstGeom prst="rect">
              <a:avLst/>
            </a:prstGeom>
          </p:spPr>
        </p:pic>
        <p:pic>
          <p:nvPicPr>
            <p:cNvPr id="27" name="object 27"/>
            <p:cNvPicPr/>
            <p:nvPr/>
          </p:nvPicPr>
          <p:blipFill>
            <a:blip r:embed="rId10" cstate="print"/>
            <a:stretch>
              <a:fillRect/>
            </a:stretch>
          </p:blipFill>
          <p:spPr>
            <a:xfrm>
              <a:off x="2993898" y="5763006"/>
              <a:ext cx="3026664" cy="499872"/>
            </a:xfrm>
            <a:prstGeom prst="rect">
              <a:avLst/>
            </a:prstGeom>
          </p:spPr>
        </p:pic>
        <p:sp>
          <p:nvSpPr>
            <p:cNvPr id="28" name="object 28"/>
            <p:cNvSpPr/>
            <p:nvPr/>
          </p:nvSpPr>
          <p:spPr>
            <a:xfrm>
              <a:off x="2993898" y="5763006"/>
              <a:ext cx="3027045" cy="500380"/>
            </a:xfrm>
            <a:custGeom>
              <a:avLst/>
              <a:gdLst/>
              <a:ahLst/>
              <a:cxnLst/>
              <a:rect l="l" t="t" r="r" b="b"/>
              <a:pathLst>
                <a:path w="3027045" h="500379">
                  <a:moveTo>
                    <a:pt x="0" y="249936"/>
                  </a:moveTo>
                  <a:lnTo>
                    <a:pt x="4026" y="205009"/>
                  </a:lnTo>
                  <a:lnTo>
                    <a:pt x="15635" y="162725"/>
                  </a:lnTo>
                  <a:lnTo>
                    <a:pt x="34120" y="123788"/>
                  </a:lnTo>
                  <a:lnTo>
                    <a:pt x="58777" y="88905"/>
                  </a:lnTo>
                  <a:lnTo>
                    <a:pt x="88900" y="58781"/>
                  </a:lnTo>
                  <a:lnTo>
                    <a:pt x="123782" y="34123"/>
                  </a:lnTo>
                  <a:lnTo>
                    <a:pt x="162719" y="15636"/>
                  </a:lnTo>
                  <a:lnTo>
                    <a:pt x="205006" y="4026"/>
                  </a:lnTo>
                  <a:lnTo>
                    <a:pt x="249935" y="0"/>
                  </a:lnTo>
                  <a:lnTo>
                    <a:pt x="2776728" y="0"/>
                  </a:lnTo>
                  <a:lnTo>
                    <a:pt x="2821657" y="4026"/>
                  </a:lnTo>
                  <a:lnTo>
                    <a:pt x="2863944" y="15636"/>
                  </a:lnTo>
                  <a:lnTo>
                    <a:pt x="2902881" y="34123"/>
                  </a:lnTo>
                  <a:lnTo>
                    <a:pt x="2937763" y="58781"/>
                  </a:lnTo>
                  <a:lnTo>
                    <a:pt x="2967886" y="88905"/>
                  </a:lnTo>
                  <a:lnTo>
                    <a:pt x="2992543" y="123788"/>
                  </a:lnTo>
                  <a:lnTo>
                    <a:pt x="3011028" y="162725"/>
                  </a:lnTo>
                  <a:lnTo>
                    <a:pt x="3022637" y="205009"/>
                  </a:lnTo>
                  <a:lnTo>
                    <a:pt x="3026664" y="249936"/>
                  </a:lnTo>
                  <a:lnTo>
                    <a:pt x="3022637" y="294862"/>
                  </a:lnTo>
                  <a:lnTo>
                    <a:pt x="3011028" y="337146"/>
                  </a:lnTo>
                  <a:lnTo>
                    <a:pt x="2992543" y="376083"/>
                  </a:lnTo>
                  <a:lnTo>
                    <a:pt x="2967886" y="410966"/>
                  </a:lnTo>
                  <a:lnTo>
                    <a:pt x="2937764" y="441090"/>
                  </a:lnTo>
                  <a:lnTo>
                    <a:pt x="2902881" y="465748"/>
                  </a:lnTo>
                  <a:lnTo>
                    <a:pt x="2863944" y="484235"/>
                  </a:lnTo>
                  <a:lnTo>
                    <a:pt x="2821657" y="495845"/>
                  </a:lnTo>
                  <a:lnTo>
                    <a:pt x="2776728" y="499872"/>
                  </a:lnTo>
                  <a:lnTo>
                    <a:pt x="249935" y="499872"/>
                  </a:lnTo>
                  <a:lnTo>
                    <a:pt x="205006" y="495845"/>
                  </a:lnTo>
                  <a:lnTo>
                    <a:pt x="162719" y="484235"/>
                  </a:lnTo>
                  <a:lnTo>
                    <a:pt x="123782" y="465748"/>
                  </a:lnTo>
                  <a:lnTo>
                    <a:pt x="88900" y="441090"/>
                  </a:lnTo>
                  <a:lnTo>
                    <a:pt x="58777" y="410966"/>
                  </a:lnTo>
                  <a:lnTo>
                    <a:pt x="34120" y="376083"/>
                  </a:lnTo>
                  <a:lnTo>
                    <a:pt x="15635" y="337146"/>
                  </a:lnTo>
                  <a:lnTo>
                    <a:pt x="4026" y="294862"/>
                  </a:lnTo>
                  <a:lnTo>
                    <a:pt x="0" y="249936"/>
                  </a:lnTo>
                  <a:close/>
                </a:path>
              </a:pathLst>
            </a:custGeom>
            <a:ln w="38100">
              <a:solidFill>
                <a:srgbClr val="FFFFFF"/>
              </a:solidFill>
            </a:ln>
          </p:spPr>
          <p:txBody>
            <a:bodyPr wrap="square" lIns="0" tIns="0" rIns="0" bIns="0" rtlCol="0"/>
            <a:lstStyle/>
            <a:p/>
          </p:txBody>
        </p:sp>
      </p:grpSp>
      <p:sp>
        <p:nvSpPr>
          <p:cNvPr id="29" name="object 29"/>
          <p:cNvSpPr txBox="1"/>
          <p:nvPr/>
        </p:nvSpPr>
        <p:spPr>
          <a:xfrm>
            <a:off x="3472053" y="5855614"/>
            <a:ext cx="2068830" cy="331470"/>
          </a:xfrm>
          <a:prstGeom prst="rect">
            <a:avLst/>
          </a:prstGeom>
        </p:spPr>
        <p:txBody>
          <a:bodyPr wrap="square" lIns="0" tIns="13335" rIns="0" bIns="0" rtlCol="0" vert="horz">
            <a:spAutoFit/>
          </a:bodyPr>
          <a:lstStyle/>
          <a:p>
            <a:pPr marL="12700">
              <a:lnSpc>
                <a:spcPct val="100000"/>
              </a:lnSpc>
              <a:spcBef>
                <a:spcPts val="105"/>
              </a:spcBef>
            </a:pPr>
            <a:r>
              <a:rPr dirty="0" sz="2000" b="1">
                <a:latin typeface="黑体"/>
                <a:cs typeface="黑体"/>
              </a:rPr>
              <a:t>蒸汽动力</a:t>
            </a:r>
            <a:r>
              <a:rPr dirty="0" sz="2000" spc="-5" b="1">
                <a:latin typeface="黑体"/>
                <a:cs typeface="黑体"/>
              </a:rPr>
              <a:t>系统优化</a:t>
            </a:r>
            <a:endParaRPr sz="2000">
              <a:latin typeface="黑体"/>
              <a:cs typeface="黑体"/>
            </a:endParaRPr>
          </a:p>
        </p:txBody>
      </p:sp>
      <p:sp>
        <p:nvSpPr>
          <p:cNvPr id="30" name="object 30"/>
          <p:cNvSpPr/>
          <p:nvPr/>
        </p:nvSpPr>
        <p:spPr>
          <a:xfrm>
            <a:off x="4636008" y="2997707"/>
            <a:ext cx="3046730" cy="646430"/>
          </a:xfrm>
          <a:custGeom>
            <a:avLst/>
            <a:gdLst/>
            <a:ahLst/>
            <a:cxnLst/>
            <a:rect l="l" t="t" r="r" b="b"/>
            <a:pathLst>
              <a:path w="3046729" h="646429">
                <a:moveTo>
                  <a:pt x="672084" y="370078"/>
                </a:moveTo>
                <a:lnTo>
                  <a:pt x="667626" y="320484"/>
                </a:lnTo>
                <a:lnTo>
                  <a:pt x="654812" y="273799"/>
                </a:lnTo>
                <a:lnTo>
                  <a:pt x="634390" y="230797"/>
                </a:lnTo>
                <a:lnTo>
                  <a:pt x="607161" y="192290"/>
                </a:lnTo>
                <a:lnTo>
                  <a:pt x="573887" y="159029"/>
                </a:lnTo>
                <a:lnTo>
                  <a:pt x="535355" y="131800"/>
                </a:lnTo>
                <a:lnTo>
                  <a:pt x="492340" y="111379"/>
                </a:lnTo>
                <a:lnTo>
                  <a:pt x="445617" y="98564"/>
                </a:lnTo>
                <a:lnTo>
                  <a:pt x="395986" y="94107"/>
                </a:lnTo>
                <a:lnTo>
                  <a:pt x="157734" y="94107"/>
                </a:lnTo>
                <a:lnTo>
                  <a:pt x="157734" y="15240"/>
                </a:lnTo>
                <a:lnTo>
                  <a:pt x="0" y="172974"/>
                </a:lnTo>
                <a:lnTo>
                  <a:pt x="157734" y="330708"/>
                </a:lnTo>
                <a:lnTo>
                  <a:pt x="157734" y="251841"/>
                </a:lnTo>
                <a:lnTo>
                  <a:pt x="395986" y="251841"/>
                </a:lnTo>
                <a:lnTo>
                  <a:pt x="442061" y="261137"/>
                </a:lnTo>
                <a:lnTo>
                  <a:pt x="479691" y="286486"/>
                </a:lnTo>
                <a:lnTo>
                  <a:pt x="505040" y="324065"/>
                </a:lnTo>
                <a:lnTo>
                  <a:pt x="514350" y="370078"/>
                </a:lnTo>
                <a:lnTo>
                  <a:pt x="514350" y="646176"/>
                </a:lnTo>
                <a:lnTo>
                  <a:pt x="672084" y="646176"/>
                </a:lnTo>
                <a:lnTo>
                  <a:pt x="672084" y="370078"/>
                </a:lnTo>
                <a:close/>
              </a:path>
              <a:path w="3046729" h="646429">
                <a:moveTo>
                  <a:pt x="3046476" y="157353"/>
                </a:moveTo>
                <a:lnTo>
                  <a:pt x="2889123" y="0"/>
                </a:lnTo>
                <a:lnTo>
                  <a:pt x="2889123" y="78613"/>
                </a:lnTo>
                <a:lnTo>
                  <a:pt x="2649728" y="78613"/>
                </a:lnTo>
                <a:lnTo>
                  <a:pt x="2600236" y="83058"/>
                </a:lnTo>
                <a:lnTo>
                  <a:pt x="2553665" y="95846"/>
                </a:lnTo>
                <a:lnTo>
                  <a:pt x="2510777" y="116230"/>
                </a:lnTo>
                <a:lnTo>
                  <a:pt x="2472347" y="143395"/>
                </a:lnTo>
                <a:lnTo>
                  <a:pt x="2439162" y="176606"/>
                </a:lnTo>
                <a:lnTo>
                  <a:pt x="2411984" y="215049"/>
                </a:lnTo>
                <a:lnTo>
                  <a:pt x="2391613" y="257962"/>
                </a:lnTo>
                <a:lnTo>
                  <a:pt x="2378824" y="304558"/>
                </a:lnTo>
                <a:lnTo>
                  <a:pt x="2374392" y="354076"/>
                </a:lnTo>
                <a:lnTo>
                  <a:pt x="2374392" y="629412"/>
                </a:lnTo>
                <a:lnTo>
                  <a:pt x="2531745" y="629412"/>
                </a:lnTo>
                <a:lnTo>
                  <a:pt x="2531745" y="354076"/>
                </a:lnTo>
                <a:lnTo>
                  <a:pt x="2541016" y="308140"/>
                </a:lnTo>
                <a:lnTo>
                  <a:pt x="2566301" y="270598"/>
                </a:lnTo>
                <a:lnTo>
                  <a:pt x="2603804" y="245262"/>
                </a:lnTo>
                <a:lnTo>
                  <a:pt x="2649728" y="235966"/>
                </a:lnTo>
                <a:lnTo>
                  <a:pt x="2889123" y="235966"/>
                </a:lnTo>
                <a:lnTo>
                  <a:pt x="2889123" y="314706"/>
                </a:lnTo>
                <a:lnTo>
                  <a:pt x="3046476" y="157353"/>
                </a:lnTo>
                <a:close/>
              </a:path>
            </a:pathLst>
          </a:custGeom>
          <a:solidFill>
            <a:srgbClr val="0E6EC5"/>
          </a:solidFill>
        </p:spPr>
        <p:txBody>
          <a:bodyPr wrap="square" lIns="0" tIns="0" rIns="0" bIns="0" rtlCol="0"/>
          <a:lstStyle/>
          <a:p/>
        </p:txBody>
      </p:sp>
      <p:sp>
        <p:nvSpPr>
          <p:cNvPr id="31" name="object 31"/>
          <p:cNvSpPr txBox="1"/>
          <p:nvPr/>
        </p:nvSpPr>
        <p:spPr>
          <a:xfrm>
            <a:off x="5966586" y="5812942"/>
            <a:ext cx="3465195" cy="728345"/>
          </a:xfrm>
          <a:prstGeom prst="rect">
            <a:avLst/>
          </a:prstGeom>
        </p:spPr>
        <p:txBody>
          <a:bodyPr wrap="square" lIns="0" tIns="12700" rIns="0" bIns="0" rtlCol="0" vert="horz">
            <a:spAutoFit/>
          </a:bodyPr>
          <a:lstStyle/>
          <a:p>
            <a:pPr marL="639445">
              <a:lnSpc>
                <a:spcPts val="2285"/>
              </a:lnSpc>
              <a:spcBef>
                <a:spcPts val="100"/>
              </a:spcBef>
            </a:pPr>
            <a:r>
              <a:rPr dirty="0" sz="2000" spc="5" b="1">
                <a:latin typeface="黑体"/>
                <a:cs typeface="黑体"/>
              </a:rPr>
              <a:t>反应</a:t>
            </a:r>
            <a:r>
              <a:rPr dirty="0" sz="2000" spc="-5" b="1">
                <a:latin typeface="黑体"/>
                <a:cs typeface="黑体"/>
              </a:rPr>
              <a:t>-</a:t>
            </a:r>
            <a:r>
              <a:rPr dirty="0" sz="2000" spc="5" b="1">
                <a:latin typeface="黑体"/>
                <a:cs typeface="黑体"/>
              </a:rPr>
              <a:t>精馏</a:t>
            </a:r>
            <a:r>
              <a:rPr dirty="0" sz="2000" spc="-5" b="1">
                <a:latin typeface="黑体"/>
                <a:cs typeface="黑体"/>
              </a:rPr>
              <a:t>-</a:t>
            </a:r>
            <a:r>
              <a:rPr dirty="0" sz="2000" spc="-5" b="1">
                <a:latin typeface="黑体"/>
                <a:cs typeface="黑体"/>
              </a:rPr>
              <a:t>换</a:t>
            </a:r>
            <a:r>
              <a:rPr dirty="0" sz="2000" spc="5" b="1">
                <a:latin typeface="黑体"/>
                <a:cs typeface="黑体"/>
              </a:rPr>
              <a:t>热网络集</a:t>
            </a:r>
            <a:r>
              <a:rPr dirty="0" sz="2000" spc="-5" b="1">
                <a:latin typeface="黑体"/>
                <a:cs typeface="黑体"/>
              </a:rPr>
              <a:t>成</a:t>
            </a:r>
            <a:endParaRPr sz="2000">
              <a:latin typeface="黑体"/>
              <a:cs typeface="黑体"/>
            </a:endParaRPr>
          </a:p>
          <a:p>
            <a:pPr marL="12700">
              <a:lnSpc>
                <a:spcPts val="3245"/>
              </a:lnSpc>
            </a:pPr>
            <a:r>
              <a:rPr dirty="0" sz="2800">
                <a:latin typeface="微软雅黑"/>
                <a:cs typeface="微软雅黑"/>
              </a:rPr>
              <a:t>……</a:t>
            </a:r>
            <a:endParaRPr sz="2800">
              <a:latin typeface="微软雅黑"/>
              <a:cs typeface="微软雅黑"/>
            </a:endParaRPr>
          </a:p>
        </p:txBody>
      </p:sp>
      <p:sp>
        <p:nvSpPr>
          <p:cNvPr id="32" name="object 32"/>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33" name="object 33"/>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00177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3.7.2</a:t>
            </a:r>
            <a:r>
              <a:rPr dirty="0" spc="-55">
                <a:latin typeface="Tahoma"/>
                <a:cs typeface="Tahoma"/>
              </a:rPr>
              <a:t> </a:t>
            </a:r>
            <a:r>
              <a:rPr dirty="0" spc="-10"/>
              <a:t>水系统集成</a:t>
            </a:r>
          </a:p>
        </p:txBody>
      </p:sp>
      <p:pic>
        <p:nvPicPr>
          <p:cNvPr id="4" name="object 4"/>
          <p:cNvPicPr/>
          <p:nvPr/>
        </p:nvPicPr>
        <p:blipFill>
          <a:blip r:embed="rId2" cstate="print"/>
          <a:stretch>
            <a:fillRect/>
          </a:stretch>
        </p:blipFill>
        <p:spPr>
          <a:xfrm>
            <a:off x="1820737" y="2372867"/>
            <a:ext cx="5159121" cy="3643969"/>
          </a:xfrm>
          <a:prstGeom prst="rect">
            <a:avLst/>
          </a:prstGeom>
        </p:spPr>
      </p:pic>
      <p:sp>
        <p:nvSpPr>
          <p:cNvPr id="5" name="object 5"/>
          <p:cNvSpPr/>
          <p:nvPr/>
        </p:nvSpPr>
        <p:spPr>
          <a:xfrm>
            <a:off x="530351" y="1143000"/>
            <a:ext cx="11661775" cy="943610"/>
          </a:xfrm>
          <a:custGeom>
            <a:avLst/>
            <a:gdLst/>
            <a:ahLst/>
            <a:cxnLst/>
            <a:rect l="l" t="t" r="r" b="b"/>
            <a:pathLst>
              <a:path w="11661775" h="943610">
                <a:moveTo>
                  <a:pt x="11661648" y="0"/>
                </a:moveTo>
                <a:lnTo>
                  <a:pt x="0" y="0"/>
                </a:lnTo>
                <a:lnTo>
                  <a:pt x="0" y="943355"/>
                </a:lnTo>
                <a:lnTo>
                  <a:pt x="11661648" y="943355"/>
                </a:lnTo>
                <a:lnTo>
                  <a:pt x="11661648" y="0"/>
                </a:lnTo>
                <a:close/>
              </a:path>
            </a:pathLst>
          </a:custGeom>
          <a:solidFill>
            <a:srgbClr val="C8F9FB"/>
          </a:solidFill>
        </p:spPr>
        <p:txBody>
          <a:bodyPr wrap="square" lIns="0" tIns="0" rIns="0" bIns="0" rtlCol="0"/>
          <a:lstStyle/>
          <a:p/>
        </p:txBody>
      </p:sp>
      <p:sp>
        <p:nvSpPr>
          <p:cNvPr id="6" name="object 6"/>
          <p:cNvSpPr txBox="1"/>
          <p:nvPr/>
        </p:nvSpPr>
        <p:spPr>
          <a:xfrm>
            <a:off x="609091" y="1113361"/>
            <a:ext cx="11518900" cy="939800"/>
          </a:xfrm>
          <a:prstGeom prst="rect">
            <a:avLst/>
          </a:prstGeom>
        </p:spPr>
        <p:txBody>
          <a:bodyPr wrap="square" lIns="0" tIns="164465" rIns="0" bIns="0" rtlCol="0" vert="horz">
            <a:spAutoFit/>
          </a:bodyPr>
          <a:lstStyle/>
          <a:p>
            <a:pPr marL="12700">
              <a:lnSpc>
                <a:spcPct val="100000"/>
              </a:lnSpc>
              <a:spcBef>
                <a:spcPts val="1295"/>
              </a:spcBef>
            </a:pPr>
            <a:r>
              <a:rPr dirty="0" sz="2000" spc="5" b="1">
                <a:solidFill>
                  <a:srgbClr val="0000CC"/>
                </a:solidFill>
                <a:latin typeface="黑体"/>
                <a:cs typeface="黑体"/>
              </a:rPr>
              <a:t>石化用水</a:t>
            </a:r>
            <a:r>
              <a:rPr dirty="0" sz="2000" spc="-5" b="1">
                <a:solidFill>
                  <a:srgbClr val="0000CC"/>
                </a:solidFill>
                <a:latin typeface="黑体"/>
                <a:cs typeface="黑体"/>
              </a:rPr>
              <a:t>系统</a:t>
            </a:r>
            <a:r>
              <a:rPr dirty="0" sz="2000" spc="5" b="1">
                <a:solidFill>
                  <a:srgbClr val="0000CC"/>
                </a:solidFill>
                <a:latin typeface="黑体"/>
                <a:cs typeface="黑体"/>
              </a:rPr>
              <a:t>集成优化</a:t>
            </a:r>
            <a:r>
              <a:rPr dirty="0" sz="2000" spc="10" b="1">
                <a:solidFill>
                  <a:srgbClr val="0000CC"/>
                </a:solidFill>
                <a:latin typeface="黑体"/>
                <a:cs typeface="黑体"/>
              </a:rPr>
              <a:t>：</a:t>
            </a:r>
            <a:r>
              <a:rPr dirty="0" sz="2000" spc="-5" b="1">
                <a:latin typeface="黑体"/>
                <a:cs typeface="黑体"/>
              </a:rPr>
              <a:t>利</a:t>
            </a:r>
            <a:r>
              <a:rPr dirty="0" sz="2000" spc="5" b="1">
                <a:latin typeface="黑体"/>
                <a:cs typeface="黑体"/>
              </a:rPr>
              <a:t>用水系统</a:t>
            </a:r>
            <a:r>
              <a:rPr dirty="0" sz="2000" spc="-5" b="1">
                <a:latin typeface="黑体"/>
                <a:cs typeface="黑体"/>
              </a:rPr>
              <a:t>集成</a:t>
            </a:r>
            <a:r>
              <a:rPr dirty="0" sz="2000" spc="5" b="1">
                <a:latin typeface="黑体"/>
                <a:cs typeface="黑体"/>
              </a:rPr>
              <a:t>技术，辨</a:t>
            </a:r>
            <a:r>
              <a:rPr dirty="0" sz="2000" spc="-5" b="1">
                <a:latin typeface="黑体"/>
                <a:cs typeface="黑体"/>
              </a:rPr>
              <a:t>识系</a:t>
            </a:r>
            <a:r>
              <a:rPr dirty="0" sz="2000" spc="5" b="1">
                <a:latin typeface="黑体"/>
                <a:cs typeface="黑体"/>
              </a:rPr>
              <a:t>统的用水</a:t>
            </a:r>
            <a:r>
              <a:rPr dirty="0" sz="2000" spc="-5" b="1">
                <a:latin typeface="黑体"/>
                <a:cs typeface="黑体"/>
              </a:rPr>
              <a:t>瓶颈</a:t>
            </a:r>
            <a:r>
              <a:rPr dirty="0" sz="2000" spc="5" b="1">
                <a:latin typeface="黑体"/>
                <a:cs typeface="黑体"/>
              </a:rPr>
              <a:t>，确定最</a:t>
            </a:r>
            <a:r>
              <a:rPr dirty="0" sz="2000" spc="-5" b="1">
                <a:latin typeface="黑体"/>
                <a:cs typeface="黑体"/>
              </a:rPr>
              <a:t>佳循</a:t>
            </a:r>
            <a:r>
              <a:rPr dirty="0" sz="2000" spc="5" b="1">
                <a:latin typeface="黑体"/>
                <a:cs typeface="黑体"/>
              </a:rPr>
              <a:t>环回用和</a:t>
            </a:r>
            <a:r>
              <a:rPr dirty="0" sz="2000" spc="-5" b="1">
                <a:latin typeface="黑体"/>
                <a:cs typeface="黑体"/>
              </a:rPr>
              <a:t>再生</a:t>
            </a:r>
            <a:r>
              <a:rPr dirty="0" sz="2000" spc="5" b="1">
                <a:latin typeface="黑体"/>
                <a:cs typeface="黑体"/>
              </a:rPr>
              <a:t>回用</a:t>
            </a:r>
            <a:r>
              <a:rPr dirty="0" sz="2000" spc="-5" b="1">
                <a:latin typeface="黑体"/>
                <a:cs typeface="黑体"/>
              </a:rPr>
              <a:t>，</a:t>
            </a:r>
            <a:endParaRPr sz="2000">
              <a:latin typeface="黑体"/>
              <a:cs typeface="黑体"/>
            </a:endParaRPr>
          </a:p>
          <a:p>
            <a:pPr marL="12700">
              <a:lnSpc>
                <a:spcPct val="100000"/>
              </a:lnSpc>
              <a:spcBef>
                <a:spcPts val="1200"/>
              </a:spcBef>
            </a:pPr>
            <a:r>
              <a:rPr dirty="0" sz="2000" b="1">
                <a:latin typeface="黑体"/>
                <a:cs typeface="黑体"/>
              </a:rPr>
              <a:t>并提出优</a:t>
            </a:r>
            <a:r>
              <a:rPr dirty="0" sz="2000" spc="-5" b="1">
                <a:latin typeface="黑体"/>
                <a:cs typeface="黑体"/>
              </a:rPr>
              <a:t>化方案。</a:t>
            </a:r>
            <a:endParaRPr sz="2000">
              <a:latin typeface="黑体"/>
              <a:cs typeface="黑体"/>
            </a:endParaRPr>
          </a:p>
        </p:txBody>
      </p:sp>
      <p:pic>
        <p:nvPicPr>
          <p:cNvPr id="7" name="object 7"/>
          <p:cNvPicPr/>
          <p:nvPr/>
        </p:nvPicPr>
        <p:blipFill>
          <a:blip r:embed="rId3" cstate="print"/>
          <a:stretch>
            <a:fillRect/>
          </a:stretch>
        </p:blipFill>
        <p:spPr>
          <a:xfrm>
            <a:off x="7470559" y="5172011"/>
            <a:ext cx="3515194" cy="986902"/>
          </a:xfrm>
          <a:prstGeom prst="rect">
            <a:avLst/>
          </a:prstGeom>
        </p:spPr>
      </p:pic>
      <p:sp>
        <p:nvSpPr>
          <p:cNvPr id="8" name="object 8"/>
          <p:cNvSpPr txBox="1"/>
          <p:nvPr/>
        </p:nvSpPr>
        <p:spPr>
          <a:xfrm>
            <a:off x="8064500" y="5170423"/>
            <a:ext cx="2616200" cy="743585"/>
          </a:xfrm>
          <a:prstGeom prst="rect">
            <a:avLst/>
          </a:prstGeom>
        </p:spPr>
        <p:txBody>
          <a:bodyPr wrap="square" lIns="0" tIns="36194" rIns="0" bIns="0" rtlCol="0" vert="horz">
            <a:spAutoFit/>
          </a:bodyPr>
          <a:lstStyle/>
          <a:p>
            <a:pPr marL="241300" marR="5080" indent="-228600">
              <a:lnSpc>
                <a:spcPts val="2770"/>
              </a:lnSpc>
              <a:spcBef>
                <a:spcPts val="284"/>
              </a:spcBef>
            </a:pPr>
            <a:r>
              <a:rPr dirty="0" sz="2400">
                <a:solidFill>
                  <a:srgbClr val="C00000"/>
                </a:solidFill>
                <a:latin typeface="黑体"/>
                <a:cs typeface="黑体"/>
              </a:rPr>
              <a:t>最小用水/废水排放 </a:t>
            </a:r>
            <a:r>
              <a:rPr dirty="0" sz="2400">
                <a:solidFill>
                  <a:srgbClr val="6F2F9F"/>
                </a:solidFill>
                <a:latin typeface="黑体"/>
                <a:cs typeface="黑体"/>
              </a:rPr>
              <a:t>最佳的用水网络</a:t>
            </a:r>
            <a:endParaRPr sz="2400">
              <a:latin typeface="黑体"/>
              <a:cs typeface="黑体"/>
            </a:endParaRPr>
          </a:p>
        </p:txBody>
      </p:sp>
      <p:pic>
        <p:nvPicPr>
          <p:cNvPr id="9" name="object 9"/>
          <p:cNvPicPr/>
          <p:nvPr/>
        </p:nvPicPr>
        <p:blipFill>
          <a:blip r:embed="rId4" cstate="print"/>
          <a:stretch>
            <a:fillRect/>
          </a:stretch>
        </p:blipFill>
        <p:spPr>
          <a:xfrm>
            <a:off x="8995709" y="2566373"/>
            <a:ext cx="963140" cy="2364600"/>
          </a:xfrm>
          <a:prstGeom prst="rect">
            <a:avLst/>
          </a:prstGeom>
        </p:spPr>
      </p:pic>
      <p:sp>
        <p:nvSpPr>
          <p:cNvPr id="10" name="object 10"/>
          <p:cNvSpPr txBox="1"/>
          <p:nvPr/>
        </p:nvSpPr>
        <p:spPr>
          <a:xfrm>
            <a:off x="9157207" y="2779014"/>
            <a:ext cx="330200" cy="1611630"/>
          </a:xfrm>
          <a:prstGeom prst="rect">
            <a:avLst/>
          </a:prstGeom>
        </p:spPr>
        <p:txBody>
          <a:bodyPr wrap="square" lIns="0" tIns="73660" rIns="0" bIns="0" rtlCol="0" vert="horz">
            <a:spAutoFit/>
          </a:bodyPr>
          <a:lstStyle/>
          <a:p>
            <a:pPr algn="just" marL="12700" marR="5080">
              <a:lnSpc>
                <a:spcPts val="2400"/>
              </a:lnSpc>
              <a:spcBef>
                <a:spcPts val="580"/>
              </a:spcBef>
            </a:pPr>
            <a:r>
              <a:rPr dirty="0" sz="2400">
                <a:latin typeface="黑体"/>
                <a:cs typeface="黑体"/>
              </a:rPr>
              <a:t>水 循 环 回 用</a:t>
            </a:r>
            <a:endParaRPr sz="2400">
              <a:latin typeface="黑体"/>
              <a:cs typeface="黑体"/>
            </a:endParaRPr>
          </a:p>
        </p:txBody>
      </p:sp>
      <p:pic>
        <p:nvPicPr>
          <p:cNvPr id="11" name="object 11"/>
          <p:cNvPicPr/>
          <p:nvPr/>
        </p:nvPicPr>
        <p:blipFill>
          <a:blip r:embed="rId5" cstate="print"/>
          <a:stretch>
            <a:fillRect/>
          </a:stretch>
        </p:blipFill>
        <p:spPr>
          <a:xfrm>
            <a:off x="9793223" y="2531364"/>
            <a:ext cx="1081277" cy="2443733"/>
          </a:xfrm>
          <a:prstGeom prst="rect">
            <a:avLst/>
          </a:prstGeom>
        </p:spPr>
      </p:pic>
      <p:sp>
        <p:nvSpPr>
          <p:cNvPr id="12" name="object 12"/>
          <p:cNvSpPr txBox="1"/>
          <p:nvPr/>
        </p:nvSpPr>
        <p:spPr>
          <a:xfrm>
            <a:off x="10027411" y="2774441"/>
            <a:ext cx="330200" cy="1611630"/>
          </a:xfrm>
          <a:prstGeom prst="rect">
            <a:avLst/>
          </a:prstGeom>
        </p:spPr>
        <p:txBody>
          <a:bodyPr wrap="square" lIns="0" tIns="73660" rIns="0" bIns="0" rtlCol="0" vert="horz">
            <a:spAutoFit/>
          </a:bodyPr>
          <a:lstStyle/>
          <a:p>
            <a:pPr algn="just" marL="12700" marR="5080">
              <a:lnSpc>
                <a:spcPts val="2400"/>
              </a:lnSpc>
              <a:spcBef>
                <a:spcPts val="580"/>
              </a:spcBef>
            </a:pPr>
            <a:r>
              <a:rPr dirty="0" sz="2400">
                <a:latin typeface="黑体"/>
                <a:cs typeface="黑体"/>
              </a:rPr>
              <a:t>水 再 生 回 用</a:t>
            </a:r>
            <a:endParaRPr sz="2400">
              <a:latin typeface="黑体"/>
              <a:cs typeface="黑体"/>
            </a:endParaRPr>
          </a:p>
        </p:txBody>
      </p:sp>
      <p:grpSp>
        <p:nvGrpSpPr>
          <p:cNvPr id="13" name="object 13"/>
          <p:cNvGrpSpPr/>
          <p:nvPr/>
        </p:nvGrpSpPr>
        <p:grpSpPr>
          <a:xfrm>
            <a:off x="8039100" y="2540507"/>
            <a:ext cx="2230755" cy="2605405"/>
            <a:chOff x="8039100" y="2540507"/>
            <a:chExt cx="2230755" cy="2605405"/>
          </a:xfrm>
        </p:grpSpPr>
        <p:pic>
          <p:nvPicPr>
            <p:cNvPr id="14" name="object 14"/>
            <p:cNvPicPr/>
            <p:nvPr/>
          </p:nvPicPr>
          <p:blipFill>
            <a:blip r:embed="rId6" cstate="print"/>
            <a:stretch>
              <a:fillRect/>
            </a:stretch>
          </p:blipFill>
          <p:spPr>
            <a:xfrm>
              <a:off x="8273795" y="4593335"/>
              <a:ext cx="1995677" cy="552450"/>
            </a:xfrm>
            <a:prstGeom prst="rect">
              <a:avLst/>
            </a:prstGeom>
          </p:spPr>
        </p:pic>
        <p:sp>
          <p:nvSpPr>
            <p:cNvPr id="15" name="object 15"/>
            <p:cNvSpPr/>
            <p:nvPr/>
          </p:nvSpPr>
          <p:spPr>
            <a:xfrm>
              <a:off x="8352281" y="4659629"/>
              <a:ext cx="1841500" cy="320040"/>
            </a:xfrm>
            <a:custGeom>
              <a:avLst/>
              <a:gdLst/>
              <a:ahLst/>
              <a:cxnLst/>
              <a:rect l="l" t="t" r="r" b="b"/>
              <a:pathLst>
                <a:path w="1841500" h="320039">
                  <a:moveTo>
                    <a:pt x="1840992" y="0"/>
                  </a:moveTo>
                  <a:lnTo>
                    <a:pt x="1834194" y="50584"/>
                  </a:lnTo>
                  <a:lnTo>
                    <a:pt x="1815266" y="94512"/>
                  </a:lnTo>
                  <a:lnTo>
                    <a:pt x="1786402" y="129149"/>
                  </a:lnTo>
                  <a:lnTo>
                    <a:pt x="1749795" y="151863"/>
                  </a:lnTo>
                  <a:lnTo>
                    <a:pt x="1707642" y="160020"/>
                  </a:lnTo>
                  <a:lnTo>
                    <a:pt x="1053846" y="160020"/>
                  </a:lnTo>
                  <a:lnTo>
                    <a:pt x="1011692" y="168176"/>
                  </a:lnTo>
                  <a:lnTo>
                    <a:pt x="975085" y="190890"/>
                  </a:lnTo>
                  <a:lnTo>
                    <a:pt x="946221" y="225527"/>
                  </a:lnTo>
                  <a:lnTo>
                    <a:pt x="927293" y="269455"/>
                  </a:lnTo>
                  <a:lnTo>
                    <a:pt x="920496" y="320040"/>
                  </a:lnTo>
                  <a:lnTo>
                    <a:pt x="913698" y="269455"/>
                  </a:lnTo>
                  <a:lnTo>
                    <a:pt x="894770" y="225527"/>
                  </a:lnTo>
                  <a:lnTo>
                    <a:pt x="865906" y="190890"/>
                  </a:lnTo>
                  <a:lnTo>
                    <a:pt x="829299" y="168176"/>
                  </a:lnTo>
                  <a:lnTo>
                    <a:pt x="787146" y="160020"/>
                  </a:lnTo>
                  <a:lnTo>
                    <a:pt x="133350" y="160020"/>
                  </a:lnTo>
                  <a:lnTo>
                    <a:pt x="91196" y="151863"/>
                  </a:lnTo>
                  <a:lnTo>
                    <a:pt x="54589" y="129149"/>
                  </a:lnTo>
                  <a:lnTo>
                    <a:pt x="25725" y="94512"/>
                  </a:lnTo>
                  <a:lnTo>
                    <a:pt x="6797" y="50584"/>
                  </a:lnTo>
                  <a:lnTo>
                    <a:pt x="0" y="0"/>
                  </a:lnTo>
                </a:path>
              </a:pathLst>
            </a:custGeom>
            <a:ln w="25907">
              <a:solidFill>
                <a:srgbClr val="54A839"/>
              </a:solidFill>
            </a:ln>
          </p:spPr>
          <p:txBody>
            <a:bodyPr wrap="square" lIns="0" tIns="0" rIns="0" bIns="0" rtlCol="0"/>
            <a:lstStyle/>
            <a:p/>
          </p:txBody>
        </p:sp>
        <p:pic>
          <p:nvPicPr>
            <p:cNvPr id="16" name="object 16"/>
            <p:cNvPicPr/>
            <p:nvPr/>
          </p:nvPicPr>
          <p:blipFill>
            <a:blip r:embed="rId7" cstate="print"/>
            <a:stretch>
              <a:fillRect/>
            </a:stretch>
          </p:blipFill>
          <p:spPr>
            <a:xfrm>
              <a:off x="8039100" y="2540507"/>
              <a:ext cx="1027938" cy="2434590"/>
            </a:xfrm>
            <a:prstGeom prst="rect">
              <a:avLst/>
            </a:prstGeom>
          </p:spPr>
        </p:pic>
      </p:grpSp>
      <p:sp>
        <p:nvSpPr>
          <p:cNvPr id="17" name="object 17"/>
          <p:cNvSpPr txBox="1"/>
          <p:nvPr/>
        </p:nvSpPr>
        <p:spPr>
          <a:xfrm>
            <a:off x="8273542" y="2930778"/>
            <a:ext cx="330200" cy="1305560"/>
          </a:xfrm>
          <a:prstGeom prst="rect">
            <a:avLst/>
          </a:prstGeom>
        </p:spPr>
        <p:txBody>
          <a:bodyPr wrap="square" lIns="0" tIns="73660" rIns="0" bIns="0" rtlCol="0" vert="horz">
            <a:spAutoFit/>
          </a:bodyPr>
          <a:lstStyle/>
          <a:p>
            <a:pPr algn="just" marL="12700" marR="5080">
              <a:lnSpc>
                <a:spcPts val="2400"/>
              </a:lnSpc>
              <a:spcBef>
                <a:spcPts val="580"/>
              </a:spcBef>
            </a:pPr>
            <a:r>
              <a:rPr dirty="0" sz="2400">
                <a:latin typeface="黑体"/>
                <a:cs typeface="黑体"/>
              </a:rPr>
              <a:t>用 水 网 络</a:t>
            </a:r>
            <a:endParaRPr sz="2400">
              <a:latin typeface="黑体"/>
              <a:cs typeface="黑体"/>
            </a:endParaRPr>
          </a:p>
        </p:txBody>
      </p:sp>
      <p:sp>
        <p:nvSpPr>
          <p:cNvPr id="18" name="object 18"/>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9" name="object 19"/>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450913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3.7.3</a:t>
            </a:r>
            <a:r>
              <a:rPr dirty="0" spc="-55">
                <a:latin typeface="Tahoma"/>
                <a:cs typeface="Tahoma"/>
              </a:rPr>
              <a:t> </a:t>
            </a:r>
            <a:r>
              <a:rPr dirty="0" spc="-10"/>
              <a:t>氢气网络集成</a:t>
            </a:r>
          </a:p>
        </p:txBody>
      </p:sp>
      <p:pic>
        <p:nvPicPr>
          <p:cNvPr id="4" name="object 4"/>
          <p:cNvPicPr/>
          <p:nvPr/>
        </p:nvPicPr>
        <p:blipFill>
          <a:blip r:embed="rId2" cstate="print"/>
          <a:stretch>
            <a:fillRect/>
          </a:stretch>
        </p:blipFill>
        <p:spPr>
          <a:xfrm>
            <a:off x="749808" y="2196083"/>
            <a:ext cx="5192268" cy="4447032"/>
          </a:xfrm>
          <a:prstGeom prst="rect">
            <a:avLst/>
          </a:prstGeom>
        </p:spPr>
      </p:pic>
      <p:sp>
        <p:nvSpPr>
          <p:cNvPr id="5" name="object 5"/>
          <p:cNvSpPr txBox="1"/>
          <p:nvPr/>
        </p:nvSpPr>
        <p:spPr>
          <a:xfrm>
            <a:off x="669036" y="1083563"/>
            <a:ext cx="11044555" cy="955675"/>
          </a:xfrm>
          <a:prstGeom prst="rect">
            <a:avLst/>
          </a:prstGeom>
          <a:solidFill>
            <a:srgbClr val="C8F9FB"/>
          </a:solidFill>
        </p:spPr>
        <p:txBody>
          <a:bodyPr wrap="square" lIns="0" tIns="23495" rIns="0" bIns="0" rtlCol="0" vert="horz">
            <a:spAutoFit/>
          </a:bodyPr>
          <a:lstStyle/>
          <a:p>
            <a:pPr marL="91440" marR="344170">
              <a:lnSpc>
                <a:spcPts val="3600"/>
              </a:lnSpc>
              <a:spcBef>
                <a:spcPts val="185"/>
              </a:spcBef>
            </a:pPr>
            <a:r>
              <a:rPr dirty="0" sz="2000" spc="5" b="1">
                <a:solidFill>
                  <a:srgbClr val="0000CC"/>
                </a:solidFill>
                <a:latin typeface="黑体"/>
                <a:cs typeface="黑体"/>
              </a:rPr>
              <a:t>炼厂氢气</a:t>
            </a:r>
            <a:r>
              <a:rPr dirty="0" sz="2000" spc="-5" b="1">
                <a:solidFill>
                  <a:srgbClr val="0000CC"/>
                </a:solidFill>
                <a:latin typeface="黑体"/>
                <a:cs typeface="黑体"/>
              </a:rPr>
              <a:t>系统</a:t>
            </a:r>
            <a:r>
              <a:rPr dirty="0" sz="2000" spc="5" b="1">
                <a:solidFill>
                  <a:srgbClr val="0000CC"/>
                </a:solidFill>
                <a:latin typeface="黑体"/>
                <a:cs typeface="黑体"/>
              </a:rPr>
              <a:t>集成优</a:t>
            </a:r>
            <a:r>
              <a:rPr dirty="0" sz="2000" spc="20" b="1">
                <a:solidFill>
                  <a:srgbClr val="0000CC"/>
                </a:solidFill>
                <a:latin typeface="黑体"/>
                <a:cs typeface="黑体"/>
              </a:rPr>
              <a:t>化</a:t>
            </a:r>
            <a:r>
              <a:rPr dirty="0" sz="2000" spc="-5" b="1">
                <a:solidFill>
                  <a:srgbClr val="6F2F9F"/>
                </a:solidFill>
                <a:latin typeface="黑体"/>
                <a:cs typeface="黑体"/>
              </a:rPr>
              <a:t>:</a:t>
            </a:r>
            <a:r>
              <a:rPr dirty="0" sz="2000" spc="-5" b="1">
                <a:latin typeface="黑体"/>
                <a:cs typeface="黑体"/>
              </a:rPr>
              <a:t>开</a:t>
            </a:r>
            <a:r>
              <a:rPr dirty="0" sz="2000" spc="5" b="1">
                <a:latin typeface="黑体"/>
                <a:cs typeface="黑体"/>
              </a:rPr>
              <a:t>发和利用</a:t>
            </a:r>
            <a:r>
              <a:rPr dirty="0" sz="2000" spc="-5" b="1">
                <a:latin typeface="黑体"/>
                <a:cs typeface="黑体"/>
              </a:rPr>
              <a:t>氢网</a:t>
            </a:r>
            <a:r>
              <a:rPr dirty="0" sz="2000" spc="5" b="1">
                <a:latin typeface="黑体"/>
                <a:cs typeface="黑体"/>
              </a:rPr>
              <a:t>络集成技</a:t>
            </a:r>
            <a:r>
              <a:rPr dirty="0" sz="2000" spc="-5" b="1">
                <a:latin typeface="黑体"/>
                <a:cs typeface="黑体"/>
              </a:rPr>
              <a:t>术和</a:t>
            </a:r>
            <a:r>
              <a:rPr dirty="0" sz="2000" spc="5" b="1">
                <a:latin typeface="黑体"/>
                <a:cs typeface="黑体"/>
              </a:rPr>
              <a:t>策略，确</a:t>
            </a:r>
            <a:r>
              <a:rPr dirty="0" sz="2000" spc="-5" b="1">
                <a:latin typeface="黑体"/>
                <a:cs typeface="黑体"/>
              </a:rPr>
              <a:t>定关</a:t>
            </a:r>
            <a:r>
              <a:rPr dirty="0" sz="2000" spc="5" b="1">
                <a:latin typeface="黑体"/>
                <a:cs typeface="黑体"/>
              </a:rPr>
              <a:t>键设备的</a:t>
            </a:r>
            <a:r>
              <a:rPr dirty="0" sz="2000" spc="-5" b="1">
                <a:latin typeface="黑体"/>
                <a:cs typeface="黑体"/>
              </a:rPr>
              <a:t>最优</a:t>
            </a:r>
            <a:r>
              <a:rPr dirty="0" sz="2000" spc="5" b="1">
                <a:latin typeface="黑体"/>
                <a:cs typeface="黑体"/>
              </a:rPr>
              <a:t>参数、最</a:t>
            </a:r>
            <a:r>
              <a:rPr dirty="0" sz="2000" spc="-5" b="1">
                <a:latin typeface="黑体"/>
                <a:cs typeface="黑体"/>
              </a:rPr>
              <a:t>佳氢 </a:t>
            </a:r>
            <a:r>
              <a:rPr dirty="0" sz="2000" spc="5" b="1">
                <a:latin typeface="黑体"/>
                <a:cs typeface="黑体"/>
              </a:rPr>
              <a:t>网络，并</a:t>
            </a:r>
            <a:r>
              <a:rPr dirty="0" sz="2000" spc="-5" b="1">
                <a:latin typeface="黑体"/>
                <a:cs typeface="黑体"/>
              </a:rPr>
              <a:t>提出</a:t>
            </a:r>
            <a:r>
              <a:rPr dirty="0" sz="2000" spc="5" b="1">
                <a:latin typeface="黑体"/>
                <a:cs typeface="黑体"/>
              </a:rPr>
              <a:t>优化策略</a:t>
            </a:r>
            <a:r>
              <a:rPr dirty="0" sz="2000" spc="-5" b="1">
                <a:latin typeface="黑体"/>
                <a:cs typeface="黑体"/>
              </a:rPr>
              <a:t>。</a:t>
            </a:r>
            <a:endParaRPr sz="2000">
              <a:latin typeface="黑体"/>
              <a:cs typeface="黑体"/>
            </a:endParaRPr>
          </a:p>
        </p:txBody>
      </p:sp>
      <p:pic>
        <p:nvPicPr>
          <p:cNvPr id="6" name="object 6"/>
          <p:cNvPicPr/>
          <p:nvPr/>
        </p:nvPicPr>
        <p:blipFill>
          <a:blip r:embed="rId3" cstate="print"/>
          <a:stretch>
            <a:fillRect/>
          </a:stretch>
        </p:blipFill>
        <p:spPr>
          <a:xfrm>
            <a:off x="9366116" y="3403091"/>
            <a:ext cx="2564517" cy="1842309"/>
          </a:xfrm>
          <a:prstGeom prst="rect">
            <a:avLst/>
          </a:prstGeom>
        </p:spPr>
      </p:pic>
      <p:sp>
        <p:nvSpPr>
          <p:cNvPr id="7" name="object 7"/>
          <p:cNvSpPr txBox="1"/>
          <p:nvPr/>
        </p:nvSpPr>
        <p:spPr>
          <a:xfrm>
            <a:off x="9684766" y="3318764"/>
            <a:ext cx="2037080" cy="1671955"/>
          </a:xfrm>
          <a:prstGeom prst="rect">
            <a:avLst/>
          </a:prstGeom>
        </p:spPr>
        <p:txBody>
          <a:bodyPr wrap="square" lIns="0" tIns="12700" rIns="0" bIns="0" rtlCol="0" vert="horz">
            <a:spAutoFit/>
          </a:bodyPr>
          <a:lstStyle/>
          <a:p>
            <a:pPr marL="12700" marR="797560">
              <a:lnSpc>
                <a:spcPct val="150000"/>
              </a:lnSpc>
              <a:spcBef>
                <a:spcPts val="100"/>
              </a:spcBef>
            </a:pPr>
            <a:r>
              <a:rPr dirty="0" sz="2400">
                <a:solidFill>
                  <a:srgbClr val="C00000"/>
                </a:solidFill>
                <a:latin typeface="黑体"/>
                <a:cs typeface="黑体"/>
              </a:rPr>
              <a:t>最小氢耗 最少废气</a:t>
            </a:r>
            <a:endParaRPr sz="2400">
              <a:latin typeface="黑体"/>
              <a:cs typeface="黑体"/>
            </a:endParaRPr>
          </a:p>
          <a:p>
            <a:pPr marL="194945">
              <a:lnSpc>
                <a:spcPct val="100000"/>
              </a:lnSpc>
              <a:spcBef>
                <a:spcPts val="1440"/>
              </a:spcBef>
            </a:pPr>
            <a:r>
              <a:rPr dirty="0" sz="2400">
                <a:solidFill>
                  <a:srgbClr val="6F2F9F"/>
                </a:solidFill>
                <a:latin typeface="黑体"/>
                <a:cs typeface="黑体"/>
              </a:rPr>
              <a:t>最佳用氢网络</a:t>
            </a:r>
            <a:endParaRPr sz="2400">
              <a:latin typeface="黑体"/>
              <a:cs typeface="黑体"/>
            </a:endParaRPr>
          </a:p>
        </p:txBody>
      </p:sp>
      <p:pic>
        <p:nvPicPr>
          <p:cNvPr id="8" name="object 8"/>
          <p:cNvPicPr/>
          <p:nvPr/>
        </p:nvPicPr>
        <p:blipFill>
          <a:blip r:embed="rId4" cstate="print"/>
          <a:stretch>
            <a:fillRect/>
          </a:stretch>
        </p:blipFill>
        <p:spPr>
          <a:xfrm>
            <a:off x="6577464" y="2683764"/>
            <a:ext cx="2777718" cy="519018"/>
          </a:xfrm>
          <a:prstGeom prst="rect">
            <a:avLst/>
          </a:prstGeom>
        </p:spPr>
      </p:pic>
      <p:sp>
        <p:nvSpPr>
          <p:cNvPr id="9" name="object 9"/>
          <p:cNvSpPr txBox="1"/>
          <p:nvPr/>
        </p:nvSpPr>
        <p:spPr>
          <a:xfrm>
            <a:off x="7410957" y="2715005"/>
            <a:ext cx="9398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黑体"/>
                <a:cs typeface="黑体"/>
              </a:rPr>
              <a:t>反应器</a:t>
            </a:r>
            <a:endParaRPr sz="2400">
              <a:latin typeface="黑体"/>
              <a:cs typeface="黑体"/>
            </a:endParaRPr>
          </a:p>
        </p:txBody>
      </p:sp>
      <p:pic>
        <p:nvPicPr>
          <p:cNvPr id="10" name="object 10"/>
          <p:cNvPicPr/>
          <p:nvPr/>
        </p:nvPicPr>
        <p:blipFill>
          <a:blip r:embed="rId5" cstate="print"/>
          <a:stretch>
            <a:fillRect/>
          </a:stretch>
        </p:blipFill>
        <p:spPr>
          <a:xfrm>
            <a:off x="6571366" y="3387852"/>
            <a:ext cx="2736584" cy="519018"/>
          </a:xfrm>
          <a:prstGeom prst="rect">
            <a:avLst/>
          </a:prstGeom>
        </p:spPr>
      </p:pic>
      <p:sp>
        <p:nvSpPr>
          <p:cNvPr id="11" name="object 11"/>
          <p:cNvSpPr txBox="1"/>
          <p:nvPr/>
        </p:nvSpPr>
        <p:spPr>
          <a:xfrm>
            <a:off x="6777608" y="3419347"/>
            <a:ext cx="21590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黑体"/>
                <a:cs typeface="黑体"/>
              </a:rPr>
              <a:t>高低压分离分离</a:t>
            </a:r>
            <a:endParaRPr sz="2400">
              <a:latin typeface="黑体"/>
              <a:cs typeface="黑体"/>
            </a:endParaRPr>
          </a:p>
        </p:txBody>
      </p:sp>
      <p:pic>
        <p:nvPicPr>
          <p:cNvPr id="12" name="object 12"/>
          <p:cNvPicPr/>
          <p:nvPr/>
        </p:nvPicPr>
        <p:blipFill>
          <a:blip r:embed="rId6" cstate="print"/>
          <a:stretch>
            <a:fillRect/>
          </a:stretch>
        </p:blipFill>
        <p:spPr>
          <a:xfrm>
            <a:off x="6530340" y="4091927"/>
            <a:ext cx="2855213" cy="543318"/>
          </a:xfrm>
          <a:prstGeom prst="rect">
            <a:avLst/>
          </a:prstGeom>
        </p:spPr>
      </p:pic>
      <p:sp>
        <p:nvSpPr>
          <p:cNvPr id="13" name="object 13"/>
          <p:cNvSpPr txBox="1"/>
          <p:nvPr/>
        </p:nvSpPr>
        <p:spPr>
          <a:xfrm>
            <a:off x="7253478" y="4123690"/>
            <a:ext cx="12446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黑体"/>
                <a:cs typeface="黑体"/>
              </a:rPr>
              <a:t>提纯设备</a:t>
            </a:r>
            <a:endParaRPr sz="2400">
              <a:latin typeface="黑体"/>
              <a:cs typeface="黑体"/>
            </a:endParaRPr>
          </a:p>
        </p:txBody>
      </p:sp>
      <p:pic>
        <p:nvPicPr>
          <p:cNvPr id="14" name="object 14"/>
          <p:cNvPicPr/>
          <p:nvPr/>
        </p:nvPicPr>
        <p:blipFill>
          <a:blip r:embed="rId7" cstate="print"/>
          <a:stretch>
            <a:fillRect/>
          </a:stretch>
        </p:blipFill>
        <p:spPr>
          <a:xfrm>
            <a:off x="6527292" y="4796015"/>
            <a:ext cx="2870454" cy="543318"/>
          </a:xfrm>
          <a:prstGeom prst="rect">
            <a:avLst/>
          </a:prstGeom>
        </p:spPr>
      </p:pic>
      <p:sp>
        <p:nvSpPr>
          <p:cNvPr id="15" name="object 15"/>
          <p:cNvSpPr txBox="1"/>
          <p:nvPr/>
        </p:nvSpPr>
        <p:spPr>
          <a:xfrm>
            <a:off x="7409433" y="4828158"/>
            <a:ext cx="93980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黑体"/>
                <a:cs typeface="黑体"/>
              </a:rPr>
              <a:t>氢网络</a:t>
            </a:r>
            <a:endParaRPr sz="2400">
              <a:latin typeface="黑体"/>
              <a:cs typeface="黑体"/>
            </a:endParaRPr>
          </a:p>
        </p:txBody>
      </p:sp>
      <p:pic>
        <p:nvPicPr>
          <p:cNvPr id="16" name="object 16"/>
          <p:cNvPicPr/>
          <p:nvPr/>
        </p:nvPicPr>
        <p:blipFill>
          <a:blip r:embed="rId8" cstate="print"/>
          <a:stretch>
            <a:fillRect/>
          </a:stretch>
        </p:blipFill>
        <p:spPr>
          <a:xfrm>
            <a:off x="6571395" y="5501640"/>
            <a:ext cx="2774620" cy="519219"/>
          </a:xfrm>
          <a:prstGeom prst="rect">
            <a:avLst/>
          </a:prstGeom>
        </p:spPr>
      </p:pic>
      <p:sp>
        <p:nvSpPr>
          <p:cNvPr id="17" name="object 17"/>
          <p:cNvSpPr txBox="1"/>
          <p:nvPr/>
        </p:nvSpPr>
        <p:spPr>
          <a:xfrm>
            <a:off x="7251572" y="5533135"/>
            <a:ext cx="1245870" cy="391160"/>
          </a:xfrm>
          <a:prstGeom prst="rect">
            <a:avLst/>
          </a:prstGeom>
        </p:spPr>
        <p:txBody>
          <a:bodyPr wrap="square" lIns="0" tIns="12700" rIns="0" bIns="0" rtlCol="0" vert="horz">
            <a:spAutoFit/>
          </a:bodyPr>
          <a:lstStyle/>
          <a:p>
            <a:pPr marL="12700">
              <a:lnSpc>
                <a:spcPct val="100000"/>
              </a:lnSpc>
              <a:spcBef>
                <a:spcPts val="100"/>
              </a:spcBef>
            </a:pPr>
            <a:r>
              <a:rPr dirty="0" sz="2400">
                <a:solidFill>
                  <a:srgbClr val="FFFFFF"/>
                </a:solidFill>
                <a:latin typeface="黑体"/>
                <a:cs typeface="黑体"/>
              </a:rPr>
              <a:t>制氢系统</a:t>
            </a:r>
            <a:endParaRPr sz="2400">
              <a:latin typeface="黑体"/>
              <a:cs typeface="黑体"/>
            </a:endParaRPr>
          </a:p>
        </p:txBody>
      </p:sp>
      <p:grpSp>
        <p:nvGrpSpPr>
          <p:cNvPr id="18" name="object 18"/>
          <p:cNvGrpSpPr/>
          <p:nvPr/>
        </p:nvGrpSpPr>
        <p:grpSpPr>
          <a:xfrm>
            <a:off x="9168383" y="2775204"/>
            <a:ext cx="524510" cy="3074035"/>
            <a:chOff x="9168383" y="2775204"/>
            <a:chExt cx="524510" cy="3074035"/>
          </a:xfrm>
        </p:grpSpPr>
        <p:pic>
          <p:nvPicPr>
            <p:cNvPr id="19" name="object 19"/>
            <p:cNvPicPr/>
            <p:nvPr/>
          </p:nvPicPr>
          <p:blipFill>
            <a:blip r:embed="rId9" cstate="print"/>
            <a:stretch>
              <a:fillRect/>
            </a:stretch>
          </p:blipFill>
          <p:spPr>
            <a:xfrm>
              <a:off x="9171431" y="2775204"/>
              <a:ext cx="521246" cy="3073908"/>
            </a:xfrm>
            <a:prstGeom prst="rect">
              <a:avLst/>
            </a:prstGeom>
          </p:spPr>
        </p:pic>
        <p:sp>
          <p:nvSpPr>
            <p:cNvPr id="20" name="object 20"/>
            <p:cNvSpPr/>
            <p:nvPr/>
          </p:nvSpPr>
          <p:spPr>
            <a:xfrm>
              <a:off x="9187433" y="2847594"/>
              <a:ext cx="266700" cy="2933700"/>
            </a:xfrm>
            <a:custGeom>
              <a:avLst/>
              <a:gdLst/>
              <a:ahLst/>
              <a:cxnLst/>
              <a:rect l="l" t="t" r="r" b="b"/>
              <a:pathLst>
                <a:path w="266700" h="2933700">
                  <a:moveTo>
                    <a:pt x="0" y="2933699"/>
                  </a:moveTo>
                  <a:lnTo>
                    <a:pt x="67310" y="2907628"/>
                  </a:lnTo>
                  <a:lnTo>
                    <a:pt x="94297" y="2877769"/>
                  </a:lnTo>
                  <a:lnTo>
                    <a:pt x="115146" y="2839121"/>
                  </a:lnTo>
                  <a:lnTo>
                    <a:pt x="128587" y="2793506"/>
                  </a:lnTo>
                  <a:lnTo>
                    <a:pt x="133350" y="2742742"/>
                  </a:lnTo>
                  <a:lnTo>
                    <a:pt x="133350" y="1636775"/>
                  </a:lnTo>
                  <a:lnTo>
                    <a:pt x="138112" y="1586026"/>
                  </a:lnTo>
                  <a:lnTo>
                    <a:pt x="151553" y="1540406"/>
                  </a:lnTo>
                  <a:lnTo>
                    <a:pt x="172402" y="1501743"/>
                  </a:lnTo>
                  <a:lnTo>
                    <a:pt x="199390" y="1471864"/>
                  </a:lnTo>
                  <a:lnTo>
                    <a:pt x="266700" y="1445767"/>
                  </a:lnTo>
                  <a:lnTo>
                    <a:pt x="231245" y="1438948"/>
                  </a:lnTo>
                  <a:lnTo>
                    <a:pt x="172402" y="1389856"/>
                  </a:lnTo>
                  <a:lnTo>
                    <a:pt x="151553" y="1351223"/>
                  </a:lnTo>
                  <a:lnTo>
                    <a:pt x="138112" y="1305627"/>
                  </a:lnTo>
                  <a:lnTo>
                    <a:pt x="133350" y="1254886"/>
                  </a:lnTo>
                  <a:lnTo>
                    <a:pt x="133350" y="191007"/>
                  </a:lnTo>
                  <a:lnTo>
                    <a:pt x="128587" y="140214"/>
                  </a:lnTo>
                  <a:lnTo>
                    <a:pt x="115146" y="94582"/>
                  </a:lnTo>
                  <a:lnTo>
                    <a:pt x="94297" y="55927"/>
                  </a:lnTo>
                  <a:lnTo>
                    <a:pt x="67310" y="26067"/>
                  </a:lnTo>
                  <a:lnTo>
                    <a:pt x="35454" y="6819"/>
                  </a:lnTo>
                  <a:lnTo>
                    <a:pt x="0" y="0"/>
                  </a:lnTo>
                </a:path>
              </a:pathLst>
            </a:custGeom>
            <a:ln w="38100">
              <a:solidFill>
                <a:srgbClr val="009DD9"/>
              </a:solidFill>
            </a:ln>
          </p:spPr>
          <p:txBody>
            <a:bodyPr wrap="square" lIns="0" tIns="0" rIns="0" bIns="0" rtlCol="0"/>
            <a:lstStyle/>
            <a:p/>
          </p:txBody>
        </p:sp>
      </p:grpSp>
      <p:sp>
        <p:nvSpPr>
          <p:cNvPr id="21" name="object 2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2" name="object 22"/>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958596"/>
            <a:ext cx="12192000" cy="1000125"/>
            <a:chOff x="0" y="958596"/>
            <a:chExt cx="12192000" cy="1000125"/>
          </a:xfrm>
        </p:grpSpPr>
        <p:sp>
          <p:nvSpPr>
            <p:cNvPr id="3" name="object 3"/>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4" name="object 4"/>
            <p:cNvSpPr/>
            <p:nvPr/>
          </p:nvSpPr>
          <p:spPr>
            <a:xfrm>
              <a:off x="678180" y="1014984"/>
              <a:ext cx="10930255" cy="943610"/>
            </a:xfrm>
            <a:custGeom>
              <a:avLst/>
              <a:gdLst/>
              <a:ahLst/>
              <a:cxnLst/>
              <a:rect l="l" t="t" r="r" b="b"/>
              <a:pathLst>
                <a:path w="10930255" h="943610">
                  <a:moveTo>
                    <a:pt x="10930128" y="0"/>
                  </a:moveTo>
                  <a:lnTo>
                    <a:pt x="0" y="0"/>
                  </a:lnTo>
                  <a:lnTo>
                    <a:pt x="0" y="943356"/>
                  </a:lnTo>
                  <a:lnTo>
                    <a:pt x="10930128" y="943356"/>
                  </a:lnTo>
                  <a:lnTo>
                    <a:pt x="10930128" y="0"/>
                  </a:lnTo>
                  <a:close/>
                </a:path>
              </a:pathLst>
            </a:custGeom>
            <a:solidFill>
              <a:srgbClr val="C8F9FB"/>
            </a:solidFill>
          </p:spPr>
          <p:txBody>
            <a:bodyPr wrap="square" lIns="0" tIns="0" rIns="0" bIns="0" rtlCol="0"/>
            <a:lstStyle/>
            <a:p/>
          </p:txBody>
        </p:sp>
      </p:grpSp>
      <p:sp>
        <p:nvSpPr>
          <p:cNvPr id="5" name="object 5"/>
          <p:cNvSpPr txBox="1"/>
          <p:nvPr/>
        </p:nvSpPr>
        <p:spPr>
          <a:xfrm>
            <a:off x="1716404" y="175641"/>
            <a:ext cx="5524500" cy="635000"/>
          </a:xfrm>
          <a:prstGeom prst="rect">
            <a:avLst/>
          </a:prstGeom>
        </p:spPr>
        <p:txBody>
          <a:bodyPr wrap="square" lIns="0" tIns="12065" rIns="0" bIns="0" rtlCol="0" vert="horz">
            <a:spAutoFit/>
          </a:bodyPr>
          <a:lstStyle/>
          <a:p>
            <a:pPr marL="12700">
              <a:lnSpc>
                <a:spcPct val="100000"/>
              </a:lnSpc>
              <a:spcBef>
                <a:spcPts val="95"/>
              </a:spcBef>
            </a:pPr>
            <a:r>
              <a:rPr dirty="0" sz="4000" spc="-5" b="1">
                <a:solidFill>
                  <a:srgbClr val="1556AD"/>
                </a:solidFill>
                <a:latin typeface="Tahoma"/>
                <a:cs typeface="Tahoma"/>
              </a:rPr>
              <a:t>3.7.4</a:t>
            </a:r>
            <a:r>
              <a:rPr dirty="0" sz="4000" spc="-60" b="1">
                <a:solidFill>
                  <a:srgbClr val="1556AD"/>
                </a:solidFill>
                <a:latin typeface="Tahoma"/>
                <a:cs typeface="Tahoma"/>
              </a:rPr>
              <a:t> </a:t>
            </a:r>
            <a:r>
              <a:rPr dirty="0" sz="4000" spc="-5" b="1">
                <a:solidFill>
                  <a:srgbClr val="1556AD"/>
                </a:solidFill>
                <a:latin typeface="等线"/>
                <a:cs typeface="等线"/>
              </a:rPr>
              <a:t>生产过程优化设计</a:t>
            </a:r>
            <a:endParaRPr sz="4000">
              <a:latin typeface="等线"/>
              <a:cs typeface="等线"/>
            </a:endParaRPr>
          </a:p>
        </p:txBody>
      </p:sp>
      <p:pic>
        <p:nvPicPr>
          <p:cNvPr id="6" name="object 6"/>
          <p:cNvPicPr/>
          <p:nvPr/>
        </p:nvPicPr>
        <p:blipFill>
          <a:blip r:embed="rId2" cstate="print"/>
          <a:stretch>
            <a:fillRect/>
          </a:stretch>
        </p:blipFill>
        <p:spPr>
          <a:xfrm>
            <a:off x="663772" y="2015548"/>
            <a:ext cx="5002338" cy="4126171"/>
          </a:xfrm>
          <a:prstGeom prst="rect">
            <a:avLst/>
          </a:prstGeom>
        </p:spPr>
      </p:pic>
      <p:sp>
        <p:nvSpPr>
          <p:cNvPr id="7" name="object 7"/>
          <p:cNvSpPr txBox="1"/>
          <p:nvPr/>
        </p:nvSpPr>
        <p:spPr>
          <a:xfrm>
            <a:off x="2097785" y="6205829"/>
            <a:ext cx="23114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微软雅黑"/>
                <a:cs typeface="微软雅黑"/>
              </a:rPr>
              <a:t>藻类生物质炼厂超结构</a:t>
            </a:r>
            <a:endParaRPr sz="1800">
              <a:latin typeface="微软雅黑"/>
              <a:cs typeface="微软雅黑"/>
            </a:endParaRPr>
          </a:p>
        </p:txBody>
      </p:sp>
      <p:sp>
        <p:nvSpPr>
          <p:cNvPr id="8" name="object 8"/>
          <p:cNvSpPr txBox="1"/>
          <p:nvPr/>
        </p:nvSpPr>
        <p:spPr>
          <a:xfrm>
            <a:off x="757529" y="984478"/>
            <a:ext cx="10627995" cy="941069"/>
          </a:xfrm>
          <a:prstGeom prst="rect">
            <a:avLst/>
          </a:prstGeom>
        </p:spPr>
        <p:txBody>
          <a:bodyPr wrap="square" lIns="0" tIns="12700" rIns="0" bIns="0" rtlCol="0" vert="horz">
            <a:spAutoFit/>
          </a:bodyPr>
          <a:lstStyle/>
          <a:p>
            <a:pPr marL="12700" marR="5080">
              <a:lnSpc>
                <a:spcPct val="150100"/>
              </a:lnSpc>
              <a:spcBef>
                <a:spcPts val="100"/>
              </a:spcBef>
            </a:pPr>
            <a:r>
              <a:rPr dirty="0" sz="2000" spc="5" b="1">
                <a:solidFill>
                  <a:srgbClr val="0000CC"/>
                </a:solidFill>
                <a:latin typeface="黑体"/>
                <a:cs typeface="黑体"/>
              </a:rPr>
              <a:t>生产过程</a:t>
            </a:r>
            <a:r>
              <a:rPr dirty="0" sz="2000" spc="-5" b="1">
                <a:solidFill>
                  <a:srgbClr val="0000CC"/>
                </a:solidFill>
                <a:latin typeface="黑体"/>
                <a:cs typeface="黑体"/>
              </a:rPr>
              <a:t>最优</a:t>
            </a:r>
            <a:r>
              <a:rPr dirty="0" sz="2000" spc="10" b="1">
                <a:solidFill>
                  <a:srgbClr val="0000CC"/>
                </a:solidFill>
                <a:latin typeface="黑体"/>
                <a:cs typeface="黑体"/>
              </a:rPr>
              <a:t>化</a:t>
            </a:r>
            <a:r>
              <a:rPr dirty="0" sz="2000" spc="5" b="1">
                <a:solidFill>
                  <a:srgbClr val="0000CC"/>
                </a:solidFill>
                <a:latin typeface="黑体"/>
                <a:cs typeface="黑体"/>
              </a:rPr>
              <a:t>设</a:t>
            </a:r>
            <a:r>
              <a:rPr dirty="0" sz="2000" b="1">
                <a:solidFill>
                  <a:srgbClr val="0000CC"/>
                </a:solidFill>
                <a:latin typeface="黑体"/>
                <a:cs typeface="黑体"/>
              </a:rPr>
              <a:t>计</a:t>
            </a:r>
            <a:r>
              <a:rPr dirty="0" sz="2000" spc="-5" b="1">
                <a:solidFill>
                  <a:srgbClr val="6F2F9F"/>
                </a:solidFill>
                <a:latin typeface="黑体"/>
                <a:cs typeface="黑体"/>
              </a:rPr>
              <a:t>:</a:t>
            </a:r>
            <a:r>
              <a:rPr dirty="0" sz="2000" spc="5" b="1">
                <a:latin typeface="黑体"/>
                <a:cs typeface="黑体"/>
              </a:rPr>
              <a:t>在</a:t>
            </a:r>
            <a:r>
              <a:rPr dirty="0" sz="2000" spc="-5" b="1">
                <a:latin typeface="黑体"/>
                <a:cs typeface="黑体"/>
              </a:rPr>
              <a:t>流</a:t>
            </a:r>
            <a:r>
              <a:rPr dirty="0" sz="2000" spc="5" b="1">
                <a:latin typeface="黑体"/>
                <a:cs typeface="黑体"/>
              </a:rPr>
              <a:t>程</a:t>
            </a:r>
            <a:r>
              <a:rPr dirty="0" sz="2000" spc="5" b="1">
                <a:solidFill>
                  <a:srgbClr val="FF0000"/>
                </a:solidFill>
                <a:latin typeface="黑体"/>
                <a:cs typeface="黑体"/>
              </a:rPr>
              <a:t>超结构</a:t>
            </a:r>
            <a:r>
              <a:rPr dirty="0" sz="2000" spc="-5" b="1">
                <a:latin typeface="黑体"/>
                <a:cs typeface="黑体"/>
              </a:rPr>
              <a:t>中找</a:t>
            </a:r>
            <a:r>
              <a:rPr dirty="0" sz="2000" spc="5" b="1">
                <a:latin typeface="黑体"/>
                <a:cs typeface="黑体"/>
              </a:rPr>
              <a:t>出目标最</a:t>
            </a:r>
            <a:r>
              <a:rPr dirty="0" sz="2000" spc="-5" b="1">
                <a:latin typeface="黑体"/>
                <a:cs typeface="黑体"/>
              </a:rPr>
              <a:t>优的</a:t>
            </a:r>
            <a:r>
              <a:rPr dirty="0" sz="2000" spc="5" b="1">
                <a:latin typeface="黑体"/>
                <a:cs typeface="黑体"/>
              </a:rPr>
              <a:t>结构，同</a:t>
            </a:r>
            <a:r>
              <a:rPr dirty="0" sz="2000" spc="-5" b="1">
                <a:latin typeface="黑体"/>
                <a:cs typeface="黑体"/>
              </a:rPr>
              <a:t>时保</a:t>
            </a:r>
            <a:r>
              <a:rPr dirty="0" sz="2000" spc="5" b="1">
                <a:latin typeface="黑体"/>
                <a:cs typeface="黑体"/>
              </a:rPr>
              <a:t>证该方案</a:t>
            </a:r>
            <a:r>
              <a:rPr dirty="0" sz="2000" spc="-5" b="1">
                <a:latin typeface="黑体"/>
                <a:cs typeface="黑体"/>
              </a:rPr>
              <a:t>满足</a:t>
            </a:r>
            <a:r>
              <a:rPr dirty="0" sz="2000" spc="5" b="1">
                <a:latin typeface="黑体"/>
                <a:cs typeface="黑体"/>
              </a:rPr>
              <a:t>安全、环</a:t>
            </a:r>
            <a:r>
              <a:rPr dirty="0" sz="2000" spc="-5" b="1">
                <a:latin typeface="黑体"/>
                <a:cs typeface="黑体"/>
              </a:rPr>
              <a:t>保、 </a:t>
            </a:r>
            <a:r>
              <a:rPr dirty="0" sz="2000" spc="5" b="1">
                <a:latin typeface="黑体"/>
                <a:cs typeface="黑体"/>
              </a:rPr>
              <a:t>易操作等</a:t>
            </a:r>
            <a:r>
              <a:rPr dirty="0" sz="2000" spc="-5" b="1">
                <a:latin typeface="黑体"/>
                <a:cs typeface="黑体"/>
              </a:rPr>
              <a:t>方面</a:t>
            </a:r>
            <a:r>
              <a:rPr dirty="0" sz="2000" spc="10" b="1">
                <a:latin typeface="黑体"/>
                <a:cs typeface="黑体"/>
              </a:rPr>
              <a:t>要</a:t>
            </a:r>
            <a:r>
              <a:rPr dirty="0" sz="2000" spc="-5" b="1">
                <a:latin typeface="黑体"/>
                <a:cs typeface="黑体"/>
              </a:rPr>
              <a:t>求</a:t>
            </a:r>
            <a:endParaRPr sz="2000">
              <a:latin typeface="黑体"/>
              <a:cs typeface="黑体"/>
            </a:endParaRPr>
          </a:p>
        </p:txBody>
      </p:sp>
      <p:grpSp>
        <p:nvGrpSpPr>
          <p:cNvPr id="9" name="object 9"/>
          <p:cNvGrpSpPr/>
          <p:nvPr/>
        </p:nvGrpSpPr>
        <p:grpSpPr>
          <a:xfrm>
            <a:off x="5818632" y="1899666"/>
            <a:ext cx="5904230" cy="4651375"/>
            <a:chOff x="5818632" y="1899666"/>
            <a:chExt cx="5904230" cy="4651375"/>
          </a:xfrm>
        </p:grpSpPr>
        <p:pic>
          <p:nvPicPr>
            <p:cNvPr id="10" name="object 10"/>
            <p:cNvPicPr/>
            <p:nvPr/>
          </p:nvPicPr>
          <p:blipFill>
            <a:blip r:embed="rId3" cstate="print"/>
            <a:stretch>
              <a:fillRect/>
            </a:stretch>
          </p:blipFill>
          <p:spPr>
            <a:xfrm>
              <a:off x="6280404" y="1935480"/>
              <a:ext cx="5442204" cy="4224528"/>
            </a:xfrm>
            <a:prstGeom prst="rect">
              <a:avLst/>
            </a:prstGeom>
          </p:spPr>
        </p:pic>
        <p:sp>
          <p:nvSpPr>
            <p:cNvPr id="11" name="object 11"/>
            <p:cNvSpPr/>
            <p:nvPr/>
          </p:nvSpPr>
          <p:spPr>
            <a:xfrm>
              <a:off x="5828538" y="1899666"/>
              <a:ext cx="0" cy="4651375"/>
            </a:xfrm>
            <a:custGeom>
              <a:avLst/>
              <a:gdLst/>
              <a:ahLst/>
              <a:cxnLst/>
              <a:rect l="l" t="t" r="r" b="b"/>
              <a:pathLst>
                <a:path w="0" h="4651375">
                  <a:moveTo>
                    <a:pt x="0" y="0"/>
                  </a:moveTo>
                  <a:lnTo>
                    <a:pt x="0" y="4651375"/>
                  </a:lnTo>
                </a:path>
              </a:pathLst>
            </a:custGeom>
            <a:ln w="19812">
              <a:solidFill>
                <a:srgbClr val="0E6EC5"/>
              </a:solidFill>
            </a:ln>
          </p:spPr>
          <p:txBody>
            <a:bodyPr wrap="square" lIns="0" tIns="0" rIns="0" bIns="0" rtlCol="0"/>
            <a:lstStyle/>
            <a:p/>
          </p:txBody>
        </p:sp>
      </p:grpSp>
      <p:sp>
        <p:nvSpPr>
          <p:cNvPr id="12" name="object 12"/>
          <p:cNvSpPr txBox="1"/>
          <p:nvPr/>
        </p:nvSpPr>
        <p:spPr>
          <a:xfrm>
            <a:off x="8107426" y="6248196"/>
            <a:ext cx="2082800" cy="299720"/>
          </a:xfrm>
          <a:prstGeom prst="rect">
            <a:avLst/>
          </a:prstGeom>
        </p:spPr>
        <p:txBody>
          <a:bodyPr wrap="square" lIns="0" tIns="12700" rIns="0" bIns="0" rtlCol="0" vert="horz">
            <a:spAutoFit/>
          </a:bodyPr>
          <a:lstStyle/>
          <a:p>
            <a:pPr marL="12700">
              <a:lnSpc>
                <a:spcPct val="100000"/>
              </a:lnSpc>
              <a:spcBef>
                <a:spcPts val="100"/>
              </a:spcBef>
            </a:pPr>
            <a:r>
              <a:rPr dirty="0" sz="1800" b="1">
                <a:latin typeface="微软雅黑"/>
                <a:cs typeface="微软雅黑"/>
              </a:rPr>
              <a:t>化工厂车间布局优化</a:t>
            </a:r>
            <a:endParaRPr sz="1800">
              <a:latin typeface="微软雅黑"/>
              <a:cs typeface="微软雅黑"/>
            </a:endParaRPr>
          </a:p>
        </p:txBody>
      </p:sp>
      <p:sp>
        <p:nvSpPr>
          <p:cNvPr id="13" name="object 13"/>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14" name="object 14"/>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3" name="object 3"/>
          <p:cNvSpPr txBox="1">
            <a:spLocks noGrp="1"/>
          </p:cNvSpPr>
          <p:nvPr>
            <p:ph type="title"/>
          </p:nvPr>
        </p:nvSpPr>
        <p:spPr>
          <a:xfrm>
            <a:off x="1613408" y="170510"/>
            <a:ext cx="5524500"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3.7.4</a:t>
            </a:r>
            <a:r>
              <a:rPr dirty="0" spc="-45">
                <a:latin typeface="Tahoma"/>
                <a:cs typeface="Tahoma"/>
              </a:rPr>
              <a:t> </a:t>
            </a:r>
            <a:r>
              <a:rPr dirty="0" spc="-10"/>
              <a:t>化工过程优化框架</a:t>
            </a:r>
          </a:p>
        </p:txBody>
      </p:sp>
      <p:pic>
        <p:nvPicPr>
          <p:cNvPr id="4" name="object 4"/>
          <p:cNvPicPr/>
          <p:nvPr/>
        </p:nvPicPr>
        <p:blipFill>
          <a:blip r:embed="rId2" cstate="print"/>
          <a:stretch>
            <a:fillRect/>
          </a:stretch>
        </p:blipFill>
        <p:spPr>
          <a:xfrm>
            <a:off x="630988" y="1810103"/>
            <a:ext cx="6170071" cy="4000760"/>
          </a:xfrm>
          <a:prstGeom prst="rect">
            <a:avLst/>
          </a:prstGeom>
        </p:spPr>
      </p:pic>
      <p:sp>
        <p:nvSpPr>
          <p:cNvPr id="5" name="object 5"/>
          <p:cNvSpPr txBox="1"/>
          <p:nvPr/>
        </p:nvSpPr>
        <p:spPr>
          <a:xfrm>
            <a:off x="4081398" y="2148027"/>
            <a:ext cx="939800" cy="300355"/>
          </a:xfrm>
          <a:prstGeom prst="rect">
            <a:avLst/>
          </a:prstGeom>
        </p:spPr>
        <p:txBody>
          <a:bodyPr wrap="square" lIns="0" tIns="12700" rIns="0" bIns="0" rtlCol="0" vert="horz">
            <a:spAutoFit/>
          </a:bodyPr>
          <a:lstStyle/>
          <a:p>
            <a:pPr marL="12700">
              <a:lnSpc>
                <a:spcPct val="100000"/>
              </a:lnSpc>
              <a:spcBef>
                <a:spcPts val="100"/>
              </a:spcBef>
            </a:pPr>
            <a:r>
              <a:rPr dirty="0" sz="1800" spc="-5">
                <a:solidFill>
                  <a:srgbClr val="0000CC"/>
                </a:solidFill>
                <a:latin typeface="微软雅黑"/>
                <a:cs typeface="微软雅黑"/>
              </a:rPr>
              <a:t>目标函数</a:t>
            </a:r>
            <a:endParaRPr sz="1800">
              <a:latin typeface="微软雅黑"/>
              <a:cs typeface="微软雅黑"/>
            </a:endParaRPr>
          </a:p>
        </p:txBody>
      </p:sp>
      <p:sp>
        <p:nvSpPr>
          <p:cNvPr id="6" name="object 6"/>
          <p:cNvSpPr txBox="1"/>
          <p:nvPr/>
        </p:nvSpPr>
        <p:spPr>
          <a:xfrm>
            <a:off x="2552445" y="3775075"/>
            <a:ext cx="9398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微软雅黑"/>
                <a:cs typeface="微软雅黑"/>
              </a:rPr>
              <a:t>等式约束</a:t>
            </a:r>
            <a:endParaRPr sz="1800">
              <a:latin typeface="微软雅黑"/>
              <a:cs typeface="微软雅黑"/>
            </a:endParaRPr>
          </a:p>
        </p:txBody>
      </p:sp>
      <p:sp>
        <p:nvSpPr>
          <p:cNvPr id="7" name="object 7"/>
          <p:cNvSpPr txBox="1"/>
          <p:nvPr/>
        </p:nvSpPr>
        <p:spPr>
          <a:xfrm>
            <a:off x="2552445" y="4559554"/>
            <a:ext cx="13970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微软雅黑"/>
                <a:cs typeface="微软雅黑"/>
              </a:rPr>
              <a:t>变量的上下界</a:t>
            </a:r>
            <a:endParaRPr sz="1800">
              <a:latin typeface="微软雅黑"/>
              <a:cs typeface="微软雅黑"/>
            </a:endParaRPr>
          </a:p>
        </p:txBody>
      </p:sp>
      <p:sp>
        <p:nvSpPr>
          <p:cNvPr id="8" name="object 8"/>
          <p:cNvSpPr txBox="1"/>
          <p:nvPr/>
        </p:nvSpPr>
        <p:spPr>
          <a:xfrm>
            <a:off x="2511679" y="5326760"/>
            <a:ext cx="1168400" cy="299720"/>
          </a:xfrm>
          <a:prstGeom prst="rect">
            <a:avLst/>
          </a:prstGeom>
        </p:spPr>
        <p:txBody>
          <a:bodyPr wrap="square" lIns="0" tIns="12700" rIns="0" bIns="0" rtlCol="0" vert="horz">
            <a:spAutoFit/>
          </a:bodyPr>
          <a:lstStyle/>
          <a:p>
            <a:pPr marL="12700">
              <a:lnSpc>
                <a:spcPct val="100000"/>
              </a:lnSpc>
              <a:spcBef>
                <a:spcPts val="100"/>
              </a:spcBef>
            </a:pPr>
            <a:r>
              <a:rPr dirty="0" sz="1800">
                <a:solidFill>
                  <a:srgbClr val="0000CC"/>
                </a:solidFill>
                <a:latin typeface="微软雅黑"/>
                <a:cs typeface="微软雅黑"/>
              </a:rPr>
              <a:t>不等式约束</a:t>
            </a:r>
            <a:endParaRPr sz="1800">
              <a:latin typeface="微软雅黑"/>
              <a:cs typeface="微软雅黑"/>
            </a:endParaRPr>
          </a:p>
        </p:txBody>
      </p:sp>
      <p:sp>
        <p:nvSpPr>
          <p:cNvPr id="9" name="object 9"/>
          <p:cNvSpPr txBox="1"/>
          <p:nvPr/>
        </p:nvSpPr>
        <p:spPr>
          <a:xfrm>
            <a:off x="854760" y="1110488"/>
            <a:ext cx="2825115" cy="330835"/>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0000CC"/>
                </a:solidFill>
                <a:latin typeface="微软雅黑"/>
                <a:cs typeface="微软雅黑"/>
              </a:rPr>
              <a:t>最优化问题的一般形式：</a:t>
            </a:r>
            <a:endParaRPr sz="2000">
              <a:latin typeface="微软雅黑"/>
              <a:cs typeface="微软雅黑"/>
            </a:endParaRPr>
          </a:p>
        </p:txBody>
      </p:sp>
      <p:pic>
        <p:nvPicPr>
          <p:cNvPr id="10" name="object 10"/>
          <p:cNvPicPr/>
          <p:nvPr/>
        </p:nvPicPr>
        <p:blipFill>
          <a:blip r:embed="rId3" cstate="print"/>
          <a:stretch>
            <a:fillRect/>
          </a:stretch>
        </p:blipFill>
        <p:spPr>
          <a:xfrm>
            <a:off x="7147559" y="754351"/>
            <a:ext cx="4934739" cy="4110204"/>
          </a:xfrm>
          <a:prstGeom prst="rect">
            <a:avLst/>
          </a:prstGeom>
        </p:spPr>
      </p:pic>
      <p:sp>
        <p:nvSpPr>
          <p:cNvPr id="11" name="object 11"/>
          <p:cNvSpPr txBox="1"/>
          <p:nvPr/>
        </p:nvSpPr>
        <p:spPr>
          <a:xfrm>
            <a:off x="7281418" y="1486611"/>
            <a:ext cx="1552575" cy="331470"/>
          </a:xfrm>
          <a:prstGeom prst="rect">
            <a:avLst/>
          </a:prstGeom>
        </p:spPr>
        <p:txBody>
          <a:bodyPr wrap="square" lIns="0" tIns="13335" rIns="0" bIns="0" rtlCol="0" vert="horz">
            <a:spAutoFit/>
          </a:bodyPr>
          <a:lstStyle/>
          <a:p>
            <a:pPr marL="12700">
              <a:lnSpc>
                <a:spcPct val="100000"/>
              </a:lnSpc>
              <a:spcBef>
                <a:spcPts val="105"/>
              </a:spcBef>
            </a:pPr>
            <a:r>
              <a:rPr dirty="0" sz="2000" b="1">
                <a:latin typeface="微软雅黑"/>
                <a:cs typeface="微软雅黑"/>
              </a:rPr>
              <a:t>分析问题属性</a:t>
            </a:r>
            <a:endParaRPr sz="2000">
              <a:latin typeface="微软雅黑"/>
              <a:cs typeface="微软雅黑"/>
            </a:endParaRPr>
          </a:p>
        </p:txBody>
      </p:sp>
      <p:sp>
        <p:nvSpPr>
          <p:cNvPr id="12" name="object 12"/>
          <p:cNvSpPr txBox="1"/>
          <p:nvPr/>
        </p:nvSpPr>
        <p:spPr>
          <a:xfrm>
            <a:off x="7281418" y="2764282"/>
            <a:ext cx="1552575" cy="330835"/>
          </a:xfrm>
          <a:prstGeom prst="rect">
            <a:avLst/>
          </a:prstGeom>
        </p:spPr>
        <p:txBody>
          <a:bodyPr wrap="square" lIns="0" tIns="13335" rIns="0" bIns="0" rtlCol="0" vert="horz">
            <a:spAutoFit/>
          </a:bodyPr>
          <a:lstStyle/>
          <a:p>
            <a:pPr marL="12700">
              <a:lnSpc>
                <a:spcPct val="100000"/>
              </a:lnSpc>
              <a:spcBef>
                <a:spcPts val="105"/>
              </a:spcBef>
            </a:pPr>
            <a:r>
              <a:rPr dirty="0" sz="2000" b="1">
                <a:latin typeface="微软雅黑"/>
                <a:cs typeface="微软雅黑"/>
              </a:rPr>
              <a:t>建立优化模型</a:t>
            </a:r>
            <a:endParaRPr sz="2000">
              <a:latin typeface="微软雅黑"/>
              <a:cs typeface="微软雅黑"/>
            </a:endParaRPr>
          </a:p>
        </p:txBody>
      </p:sp>
      <p:sp>
        <p:nvSpPr>
          <p:cNvPr id="13" name="object 13"/>
          <p:cNvSpPr txBox="1"/>
          <p:nvPr/>
        </p:nvSpPr>
        <p:spPr>
          <a:xfrm>
            <a:off x="7281418" y="4009135"/>
            <a:ext cx="1552575" cy="636270"/>
          </a:xfrm>
          <a:prstGeom prst="rect">
            <a:avLst/>
          </a:prstGeom>
        </p:spPr>
        <p:txBody>
          <a:bodyPr wrap="square" lIns="0" tIns="12700" rIns="0" bIns="0" rtlCol="0" vert="horz">
            <a:spAutoFit/>
          </a:bodyPr>
          <a:lstStyle/>
          <a:p>
            <a:pPr marL="12700">
              <a:lnSpc>
                <a:spcPct val="100000"/>
              </a:lnSpc>
              <a:spcBef>
                <a:spcPts val="100"/>
              </a:spcBef>
            </a:pPr>
            <a:r>
              <a:rPr dirty="0" sz="2000" b="1">
                <a:latin typeface="微软雅黑"/>
                <a:cs typeface="微软雅黑"/>
              </a:rPr>
              <a:t>选择优化算法</a:t>
            </a:r>
            <a:endParaRPr sz="2000">
              <a:latin typeface="微软雅黑"/>
              <a:cs typeface="微软雅黑"/>
            </a:endParaRPr>
          </a:p>
          <a:p>
            <a:pPr marL="139065">
              <a:lnSpc>
                <a:spcPct val="100000"/>
              </a:lnSpc>
            </a:pPr>
            <a:r>
              <a:rPr dirty="0" sz="2000" b="1">
                <a:latin typeface="微软雅黑"/>
                <a:cs typeface="微软雅黑"/>
              </a:rPr>
              <a:t>或求解策略</a:t>
            </a:r>
            <a:endParaRPr sz="2000">
              <a:latin typeface="微软雅黑"/>
              <a:cs typeface="微软雅黑"/>
            </a:endParaRPr>
          </a:p>
        </p:txBody>
      </p:sp>
      <p:sp>
        <p:nvSpPr>
          <p:cNvPr id="14" name="object 14"/>
          <p:cNvSpPr/>
          <p:nvPr/>
        </p:nvSpPr>
        <p:spPr>
          <a:xfrm>
            <a:off x="7147559" y="5414771"/>
            <a:ext cx="1818639" cy="635635"/>
          </a:xfrm>
          <a:custGeom>
            <a:avLst/>
            <a:gdLst/>
            <a:ahLst/>
            <a:cxnLst/>
            <a:rect l="l" t="t" r="r" b="b"/>
            <a:pathLst>
              <a:path w="1818640" h="635635">
                <a:moveTo>
                  <a:pt x="1712214" y="0"/>
                </a:moveTo>
                <a:lnTo>
                  <a:pt x="105918" y="0"/>
                </a:lnTo>
                <a:lnTo>
                  <a:pt x="64668" y="8316"/>
                </a:lnTo>
                <a:lnTo>
                  <a:pt x="31003" y="31003"/>
                </a:lnTo>
                <a:lnTo>
                  <a:pt x="8316" y="64668"/>
                </a:lnTo>
                <a:lnTo>
                  <a:pt x="0" y="105917"/>
                </a:lnTo>
                <a:lnTo>
                  <a:pt x="0" y="529589"/>
                </a:lnTo>
                <a:lnTo>
                  <a:pt x="8316" y="570817"/>
                </a:lnTo>
                <a:lnTo>
                  <a:pt x="31003" y="604485"/>
                </a:lnTo>
                <a:lnTo>
                  <a:pt x="64668" y="627184"/>
                </a:lnTo>
                <a:lnTo>
                  <a:pt x="105918" y="635507"/>
                </a:lnTo>
                <a:lnTo>
                  <a:pt x="1712214" y="635507"/>
                </a:lnTo>
                <a:lnTo>
                  <a:pt x="1753463" y="627184"/>
                </a:lnTo>
                <a:lnTo>
                  <a:pt x="1787128" y="604485"/>
                </a:lnTo>
                <a:lnTo>
                  <a:pt x="1809815" y="570817"/>
                </a:lnTo>
                <a:lnTo>
                  <a:pt x="1818132" y="529589"/>
                </a:lnTo>
                <a:lnTo>
                  <a:pt x="1818132" y="105917"/>
                </a:lnTo>
                <a:lnTo>
                  <a:pt x="1809815" y="64668"/>
                </a:lnTo>
                <a:lnTo>
                  <a:pt x="1787128" y="31003"/>
                </a:lnTo>
                <a:lnTo>
                  <a:pt x="1753463" y="8316"/>
                </a:lnTo>
                <a:lnTo>
                  <a:pt x="1712214" y="0"/>
                </a:lnTo>
                <a:close/>
              </a:path>
            </a:pathLst>
          </a:custGeom>
          <a:solidFill>
            <a:srgbClr val="FFFF66"/>
          </a:solidFill>
        </p:spPr>
        <p:txBody>
          <a:bodyPr wrap="square" lIns="0" tIns="0" rIns="0" bIns="0" rtlCol="0"/>
          <a:lstStyle/>
          <a:p/>
        </p:txBody>
      </p:sp>
      <p:sp>
        <p:nvSpPr>
          <p:cNvPr id="15" name="object 15"/>
          <p:cNvSpPr txBox="1"/>
          <p:nvPr/>
        </p:nvSpPr>
        <p:spPr>
          <a:xfrm>
            <a:off x="7281418" y="5557824"/>
            <a:ext cx="1552575" cy="331470"/>
          </a:xfrm>
          <a:prstGeom prst="rect">
            <a:avLst/>
          </a:prstGeom>
        </p:spPr>
        <p:txBody>
          <a:bodyPr wrap="square" lIns="0" tIns="13335" rIns="0" bIns="0" rtlCol="0" vert="horz">
            <a:spAutoFit/>
          </a:bodyPr>
          <a:lstStyle/>
          <a:p>
            <a:pPr marL="12700">
              <a:lnSpc>
                <a:spcPct val="100000"/>
              </a:lnSpc>
              <a:spcBef>
                <a:spcPts val="105"/>
              </a:spcBef>
            </a:pPr>
            <a:r>
              <a:rPr dirty="0" sz="2000" b="1">
                <a:latin typeface="微软雅黑"/>
                <a:cs typeface="微软雅黑"/>
              </a:rPr>
              <a:t>获得优化方案</a:t>
            </a:r>
            <a:endParaRPr sz="2000">
              <a:latin typeface="微软雅黑"/>
              <a:cs typeface="微软雅黑"/>
            </a:endParaRPr>
          </a:p>
        </p:txBody>
      </p:sp>
      <p:sp>
        <p:nvSpPr>
          <p:cNvPr id="16" name="object 16"/>
          <p:cNvSpPr/>
          <p:nvPr/>
        </p:nvSpPr>
        <p:spPr>
          <a:xfrm>
            <a:off x="7888223" y="4719828"/>
            <a:ext cx="318770" cy="664845"/>
          </a:xfrm>
          <a:custGeom>
            <a:avLst/>
            <a:gdLst/>
            <a:ahLst/>
            <a:cxnLst/>
            <a:rect l="l" t="t" r="r" b="b"/>
            <a:pathLst>
              <a:path w="318770" h="664845">
                <a:moveTo>
                  <a:pt x="238886" y="0"/>
                </a:moveTo>
                <a:lnTo>
                  <a:pt x="79628" y="0"/>
                </a:lnTo>
                <a:lnTo>
                  <a:pt x="79628" y="9906"/>
                </a:lnTo>
                <a:lnTo>
                  <a:pt x="238886" y="9906"/>
                </a:lnTo>
                <a:lnTo>
                  <a:pt x="238886" y="0"/>
                </a:lnTo>
                <a:close/>
              </a:path>
              <a:path w="318770" h="664845">
                <a:moveTo>
                  <a:pt x="238886" y="19939"/>
                </a:moveTo>
                <a:lnTo>
                  <a:pt x="79628" y="19939"/>
                </a:lnTo>
                <a:lnTo>
                  <a:pt x="79628" y="39751"/>
                </a:lnTo>
                <a:lnTo>
                  <a:pt x="238886" y="39751"/>
                </a:lnTo>
                <a:lnTo>
                  <a:pt x="238886" y="19939"/>
                </a:lnTo>
                <a:close/>
              </a:path>
              <a:path w="318770" h="664845">
                <a:moveTo>
                  <a:pt x="318516" y="505206"/>
                </a:moveTo>
                <a:lnTo>
                  <a:pt x="0" y="505206"/>
                </a:lnTo>
                <a:lnTo>
                  <a:pt x="159257" y="664464"/>
                </a:lnTo>
                <a:lnTo>
                  <a:pt x="318516" y="505206"/>
                </a:lnTo>
                <a:close/>
              </a:path>
              <a:path w="318770" h="664845">
                <a:moveTo>
                  <a:pt x="238886" y="49784"/>
                </a:moveTo>
                <a:lnTo>
                  <a:pt x="79628" y="49784"/>
                </a:lnTo>
                <a:lnTo>
                  <a:pt x="79628" y="505206"/>
                </a:lnTo>
                <a:lnTo>
                  <a:pt x="238886" y="505206"/>
                </a:lnTo>
                <a:lnTo>
                  <a:pt x="238886" y="49784"/>
                </a:lnTo>
                <a:close/>
              </a:path>
            </a:pathLst>
          </a:custGeom>
          <a:solidFill>
            <a:srgbClr val="0E6EC5"/>
          </a:solidFill>
        </p:spPr>
        <p:txBody>
          <a:bodyPr wrap="square" lIns="0" tIns="0" rIns="0" bIns="0" rtlCol="0"/>
          <a:lstStyle/>
          <a:p/>
        </p:txBody>
      </p:sp>
      <p:sp>
        <p:nvSpPr>
          <p:cNvPr id="17" name="object 17"/>
          <p:cNvSpPr txBox="1"/>
          <p:nvPr/>
        </p:nvSpPr>
        <p:spPr>
          <a:xfrm>
            <a:off x="9567798" y="899921"/>
            <a:ext cx="2085975" cy="299720"/>
          </a:xfrm>
          <a:prstGeom prst="rect">
            <a:avLst/>
          </a:prstGeom>
        </p:spPr>
        <p:txBody>
          <a:bodyPr wrap="square" lIns="0" tIns="12700" rIns="0" bIns="0" rtlCol="0" vert="horz">
            <a:spAutoFit/>
          </a:bodyPr>
          <a:lstStyle/>
          <a:p>
            <a:pPr marL="12700">
              <a:lnSpc>
                <a:spcPct val="100000"/>
              </a:lnSpc>
              <a:spcBef>
                <a:spcPts val="100"/>
              </a:spcBef>
            </a:pPr>
            <a:r>
              <a:rPr dirty="0" sz="1800">
                <a:latin typeface="微软雅黑"/>
                <a:cs typeface="微软雅黑"/>
              </a:rPr>
              <a:t>连续还是间歇操作？</a:t>
            </a:r>
            <a:endParaRPr sz="1800">
              <a:latin typeface="微软雅黑"/>
              <a:cs typeface="微软雅黑"/>
            </a:endParaRPr>
          </a:p>
        </p:txBody>
      </p:sp>
      <p:sp>
        <p:nvSpPr>
          <p:cNvPr id="21" name="object 21"/>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22" name="object 22"/>
          <p:cNvSpPr txBox="1"/>
          <p:nvPr/>
        </p:nvSpPr>
        <p:spPr>
          <a:xfrm>
            <a:off x="11529948" y="6596186"/>
            <a:ext cx="589280" cy="254635"/>
          </a:xfrm>
          <a:prstGeom prst="rect">
            <a:avLst/>
          </a:prstGeom>
        </p:spPr>
        <p:txBody>
          <a:bodyPr wrap="square" lIns="0" tIns="25400" rIns="0" bIns="0" rtlCol="0" vert="horz">
            <a:spAutoFit/>
          </a:bodyPr>
          <a:lstStyle/>
          <a:p>
            <a:pPr marL="38100">
              <a:lnSpc>
                <a:spcPct val="100000"/>
              </a:lnSpc>
              <a:spcBef>
                <a:spcPts val="200"/>
              </a:spcBef>
            </a:pPr>
            <a:fld id="{81D60167-4931-47E6-BA6A-407CBD079E47}" type="slidenum">
              <a:rPr dirty="0" sz="1400" spc="5" b="1">
                <a:solidFill>
                  <a:srgbClr val="FFFFFF"/>
                </a:solidFill>
                <a:latin typeface="Times New Roman"/>
                <a:cs typeface="Times New Roman"/>
              </a:rPr>
              <a:t>96</a:t>
            </a:fld>
            <a:r>
              <a:rPr dirty="0" sz="1400" spc="5" b="1">
                <a:solidFill>
                  <a:srgbClr val="FFFFFF"/>
                </a:solidFill>
                <a:latin typeface="Times New Roman"/>
                <a:cs typeface="Times New Roman"/>
              </a:rPr>
              <a:t>/120</a:t>
            </a:r>
            <a:endParaRPr sz="1400">
              <a:latin typeface="Times New Roman"/>
              <a:cs typeface="Times New Roman"/>
            </a:endParaRPr>
          </a:p>
        </p:txBody>
      </p:sp>
      <p:sp>
        <p:nvSpPr>
          <p:cNvPr id="18" name="object 18"/>
          <p:cNvSpPr txBox="1"/>
          <p:nvPr/>
        </p:nvSpPr>
        <p:spPr>
          <a:xfrm>
            <a:off x="9567798" y="1174241"/>
            <a:ext cx="2085975" cy="843915"/>
          </a:xfrm>
          <a:prstGeom prst="rect">
            <a:avLst/>
          </a:prstGeom>
        </p:spPr>
        <p:txBody>
          <a:bodyPr wrap="square" lIns="0" tIns="14604" rIns="0" bIns="0" rtlCol="0" vert="horz">
            <a:spAutoFit/>
          </a:bodyPr>
          <a:lstStyle/>
          <a:p>
            <a:pPr algn="just" marL="12700" marR="5080">
              <a:lnSpc>
                <a:spcPct val="99200"/>
              </a:lnSpc>
              <a:spcBef>
                <a:spcPts val="114"/>
              </a:spcBef>
            </a:pPr>
            <a:r>
              <a:rPr dirty="0" sz="1800">
                <a:latin typeface="微软雅黑"/>
                <a:cs typeface="微软雅黑"/>
              </a:rPr>
              <a:t>稳态还是动态过程？ 单目标还是多目标？ </a:t>
            </a:r>
            <a:r>
              <a:rPr dirty="0" sz="1800">
                <a:latin typeface="微软雅黑"/>
                <a:cs typeface="微软雅黑"/>
              </a:rPr>
              <a:t>有约束还是无约束？</a:t>
            </a:r>
            <a:endParaRPr sz="1800">
              <a:latin typeface="微软雅黑"/>
              <a:cs typeface="微软雅黑"/>
            </a:endParaRPr>
          </a:p>
        </p:txBody>
      </p:sp>
      <p:sp>
        <p:nvSpPr>
          <p:cNvPr id="19" name="object 19"/>
          <p:cNvSpPr txBox="1"/>
          <p:nvPr/>
        </p:nvSpPr>
        <p:spPr>
          <a:xfrm>
            <a:off x="10025253" y="2471673"/>
            <a:ext cx="1168400" cy="848994"/>
          </a:xfrm>
          <a:prstGeom prst="rect">
            <a:avLst/>
          </a:prstGeom>
        </p:spPr>
        <p:txBody>
          <a:bodyPr wrap="square" lIns="0" tIns="12700" rIns="0" bIns="0" rtlCol="0" vert="horz">
            <a:spAutoFit/>
          </a:bodyPr>
          <a:lstStyle/>
          <a:p>
            <a:pPr algn="just" marL="12700" marR="5080">
              <a:lnSpc>
                <a:spcPct val="100000"/>
              </a:lnSpc>
              <a:spcBef>
                <a:spcPts val="100"/>
              </a:spcBef>
            </a:pPr>
            <a:r>
              <a:rPr dirty="0" sz="1800">
                <a:latin typeface="微软雅黑"/>
                <a:cs typeface="微软雅黑"/>
              </a:rPr>
              <a:t>机理模型？ 统计模型？ </a:t>
            </a:r>
            <a:r>
              <a:rPr dirty="0" sz="1800" b="1">
                <a:solidFill>
                  <a:srgbClr val="FF0000"/>
                </a:solidFill>
                <a:latin typeface="微软雅黑"/>
                <a:cs typeface="微软雅黑"/>
              </a:rPr>
              <a:t>智能模型？</a:t>
            </a:r>
            <a:endParaRPr sz="1800">
              <a:latin typeface="微软雅黑"/>
              <a:cs typeface="微软雅黑"/>
            </a:endParaRPr>
          </a:p>
        </p:txBody>
      </p:sp>
      <p:sp>
        <p:nvSpPr>
          <p:cNvPr id="20" name="object 20"/>
          <p:cNvSpPr txBox="1"/>
          <p:nvPr/>
        </p:nvSpPr>
        <p:spPr>
          <a:xfrm>
            <a:off x="9682353" y="3903979"/>
            <a:ext cx="1854200" cy="848994"/>
          </a:xfrm>
          <a:prstGeom prst="rect">
            <a:avLst/>
          </a:prstGeom>
        </p:spPr>
        <p:txBody>
          <a:bodyPr wrap="square" lIns="0" tIns="12700" rIns="0" bIns="0" rtlCol="0" vert="horz">
            <a:spAutoFit/>
          </a:bodyPr>
          <a:lstStyle/>
          <a:p>
            <a:pPr algn="ctr">
              <a:lnSpc>
                <a:spcPct val="100000"/>
              </a:lnSpc>
              <a:spcBef>
                <a:spcPts val="100"/>
              </a:spcBef>
            </a:pPr>
            <a:r>
              <a:rPr dirty="0" sz="1800">
                <a:latin typeface="微软雅黑"/>
                <a:cs typeface="微软雅黑"/>
              </a:rPr>
              <a:t>确定性优化算法？</a:t>
            </a:r>
            <a:endParaRPr sz="1800">
              <a:latin typeface="微软雅黑"/>
              <a:cs typeface="微软雅黑"/>
            </a:endParaRPr>
          </a:p>
          <a:p>
            <a:pPr algn="ctr">
              <a:lnSpc>
                <a:spcPct val="100000"/>
              </a:lnSpc>
            </a:pPr>
            <a:r>
              <a:rPr dirty="0" sz="1800" b="1">
                <a:solidFill>
                  <a:srgbClr val="FF0000"/>
                </a:solidFill>
                <a:latin typeface="微软雅黑"/>
                <a:cs typeface="微软雅黑"/>
              </a:rPr>
              <a:t>智能算法？</a:t>
            </a:r>
            <a:endParaRPr sz="1800">
              <a:latin typeface="微软雅黑"/>
              <a:cs typeface="微软雅黑"/>
            </a:endParaRPr>
          </a:p>
          <a:p>
            <a:pPr algn="ctr">
              <a:lnSpc>
                <a:spcPct val="100000"/>
              </a:lnSpc>
            </a:pPr>
            <a:r>
              <a:rPr dirty="0" sz="1800" spc="-5">
                <a:latin typeface="微软雅黑"/>
                <a:cs typeface="微软雅黑"/>
              </a:rPr>
              <a:t>耦合算法？</a:t>
            </a:r>
            <a:endParaRPr sz="1800">
              <a:latin typeface="微软雅黑"/>
              <a:cs typeface="微软雅黑"/>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08135" y="6624525"/>
            <a:ext cx="2138680" cy="235585"/>
          </a:xfrm>
          <a:prstGeom prst="rect">
            <a:avLst/>
          </a:prstGeom>
        </p:spPr>
        <p:txBody>
          <a:bodyPr wrap="square" lIns="0" tIns="10795" rIns="0" bIns="0" rtlCol="0" vert="horz">
            <a:spAutoFit/>
          </a:bodyPr>
          <a:lstStyle/>
          <a:p>
            <a:pPr>
              <a:lnSpc>
                <a:spcPct val="100000"/>
              </a:lnSpc>
              <a:spcBef>
                <a:spcPts val="85"/>
              </a:spcBef>
            </a:pPr>
            <a:r>
              <a:rPr dirty="0" sz="1400" b="1">
                <a:solidFill>
                  <a:srgbClr val="FFFFFF"/>
                </a:solidFill>
                <a:latin typeface="微软雅黑"/>
                <a:cs typeface="微软雅黑"/>
              </a:rPr>
              <a:t>西安交通大学化学工程</a:t>
            </a:r>
            <a:r>
              <a:rPr dirty="0" sz="1400" spc="-15" b="1">
                <a:solidFill>
                  <a:srgbClr val="FFFFFF"/>
                </a:solidFill>
                <a:latin typeface="微软雅黑"/>
                <a:cs typeface="微软雅黑"/>
              </a:rPr>
              <a:t>与</a:t>
            </a:r>
            <a:r>
              <a:rPr dirty="0" sz="1400" b="1">
                <a:solidFill>
                  <a:srgbClr val="FFFFFF"/>
                </a:solidFill>
                <a:latin typeface="微软雅黑"/>
                <a:cs typeface="微软雅黑"/>
              </a:rPr>
              <a:t>技</a:t>
            </a:r>
            <a:endParaRPr sz="1400">
              <a:latin typeface="微软雅黑"/>
              <a:cs typeface="微软雅黑"/>
            </a:endParaRPr>
          </a:p>
        </p:txBody>
      </p:sp>
      <p:sp>
        <p:nvSpPr>
          <p:cNvPr id="3" name="object 3"/>
          <p:cNvSpPr txBox="1"/>
          <p:nvPr/>
        </p:nvSpPr>
        <p:spPr>
          <a:xfrm>
            <a:off x="10833527" y="6622186"/>
            <a:ext cx="558800" cy="239395"/>
          </a:xfrm>
          <a:prstGeom prst="rect">
            <a:avLst/>
          </a:prstGeom>
        </p:spPr>
        <p:txBody>
          <a:bodyPr wrap="square" lIns="0" tIns="12700" rIns="0" bIns="0" rtlCol="0" vert="horz">
            <a:spAutoFit/>
          </a:bodyPr>
          <a:lstStyle/>
          <a:p>
            <a:pPr marL="12700">
              <a:lnSpc>
                <a:spcPct val="100000"/>
              </a:lnSpc>
              <a:spcBef>
                <a:spcPts val="100"/>
              </a:spcBef>
            </a:pPr>
            <a:r>
              <a:rPr dirty="0" sz="1400" b="1">
                <a:solidFill>
                  <a:srgbClr val="FFFFFF"/>
                </a:solidFill>
                <a:latin typeface="微软雅黑"/>
                <a:cs typeface="微软雅黑"/>
              </a:rPr>
              <a:t>术</a:t>
            </a:r>
            <a:r>
              <a:rPr dirty="0" sz="1400" spc="-15" b="1">
                <a:solidFill>
                  <a:srgbClr val="FFFFFF"/>
                </a:solidFill>
                <a:latin typeface="微软雅黑"/>
                <a:cs typeface="微软雅黑"/>
              </a:rPr>
              <a:t>学</a:t>
            </a:r>
            <a:r>
              <a:rPr dirty="0" sz="1400" b="1">
                <a:solidFill>
                  <a:srgbClr val="FFFFFF"/>
                </a:solidFill>
                <a:latin typeface="微软雅黑"/>
                <a:cs typeface="微软雅黑"/>
              </a:rPr>
              <a:t>院</a:t>
            </a:r>
            <a:endParaRPr sz="1400">
              <a:latin typeface="微软雅黑"/>
              <a:cs typeface="微软雅黑"/>
            </a:endParaRPr>
          </a:p>
        </p:txBody>
      </p:sp>
      <p:sp>
        <p:nvSpPr>
          <p:cNvPr id="4" name="object 4"/>
          <p:cNvSpPr/>
          <p:nvPr/>
        </p:nvSpPr>
        <p:spPr>
          <a:xfrm>
            <a:off x="0" y="958596"/>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sp>
        <p:nvSpPr>
          <p:cNvPr id="5" name="object 5"/>
          <p:cNvSpPr txBox="1">
            <a:spLocks noGrp="1"/>
          </p:cNvSpPr>
          <p:nvPr>
            <p:ph type="title"/>
          </p:nvPr>
        </p:nvSpPr>
        <p:spPr>
          <a:xfrm>
            <a:off x="1613408" y="170510"/>
            <a:ext cx="3494404"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3.7.5</a:t>
            </a:r>
            <a:r>
              <a:rPr dirty="0" spc="-60">
                <a:latin typeface="Tahoma"/>
                <a:cs typeface="Tahoma"/>
              </a:rPr>
              <a:t> </a:t>
            </a:r>
            <a:r>
              <a:rPr dirty="0" spc="-10"/>
              <a:t>智能优化</a:t>
            </a:r>
          </a:p>
        </p:txBody>
      </p:sp>
      <p:sp>
        <p:nvSpPr>
          <p:cNvPr id="6" name="object 6"/>
          <p:cNvSpPr txBox="1"/>
          <p:nvPr/>
        </p:nvSpPr>
        <p:spPr>
          <a:xfrm>
            <a:off x="11609069" y="6576771"/>
            <a:ext cx="525780" cy="239395"/>
          </a:xfrm>
          <a:prstGeom prst="rect">
            <a:avLst/>
          </a:prstGeom>
        </p:spPr>
        <p:txBody>
          <a:bodyPr wrap="square" lIns="0" tIns="12700" rIns="0" bIns="0" rtlCol="0" vert="horz">
            <a:spAutoFit/>
          </a:bodyPr>
          <a:lstStyle/>
          <a:p>
            <a:pPr marL="12700">
              <a:lnSpc>
                <a:spcPct val="100000"/>
              </a:lnSpc>
              <a:spcBef>
                <a:spcPts val="100"/>
              </a:spcBef>
            </a:pPr>
            <a:r>
              <a:rPr dirty="0" sz="1400" spc="5" b="1">
                <a:solidFill>
                  <a:srgbClr val="FFFFFF"/>
                </a:solidFill>
                <a:latin typeface="Times New Roman"/>
                <a:cs typeface="Times New Roman"/>
              </a:rPr>
              <a:t>98/120</a:t>
            </a:r>
            <a:endParaRPr sz="1400">
              <a:latin typeface="Times New Roman"/>
              <a:cs typeface="Times New Roman"/>
            </a:endParaRPr>
          </a:p>
        </p:txBody>
      </p:sp>
      <p:pic>
        <p:nvPicPr>
          <p:cNvPr id="7" name="object 7"/>
          <p:cNvPicPr/>
          <p:nvPr/>
        </p:nvPicPr>
        <p:blipFill>
          <a:blip r:embed="rId2" cstate="print"/>
          <a:stretch>
            <a:fillRect/>
          </a:stretch>
        </p:blipFill>
        <p:spPr>
          <a:xfrm>
            <a:off x="4736591" y="1085085"/>
            <a:ext cx="6126479" cy="5772912"/>
          </a:xfrm>
          <a:prstGeom prst="rect">
            <a:avLst/>
          </a:prstGeom>
        </p:spPr>
      </p:pic>
      <p:sp>
        <p:nvSpPr>
          <p:cNvPr id="8" name="object 8"/>
          <p:cNvSpPr txBox="1"/>
          <p:nvPr/>
        </p:nvSpPr>
        <p:spPr>
          <a:xfrm>
            <a:off x="703580" y="4405960"/>
            <a:ext cx="711200" cy="300355"/>
          </a:xfrm>
          <a:prstGeom prst="rect">
            <a:avLst/>
          </a:prstGeom>
        </p:spPr>
        <p:txBody>
          <a:bodyPr wrap="square" lIns="0" tIns="12700" rIns="0" bIns="0" rtlCol="0" vert="horz">
            <a:spAutoFit/>
          </a:bodyPr>
          <a:lstStyle/>
          <a:p>
            <a:pPr marL="12700">
              <a:lnSpc>
                <a:spcPct val="100000"/>
              </a:lnSpc>
              <a:spcBef>
                <a:spcPts val="100"/>
              </a:spcBef>
            </a:pPr>
            <a:r>
              <a:rPr dirty="0" sz="1800" spc="-5">
                <a:latin typeface="微软雅黑"/>
                <a:cs typeface="微软雅黑"/>
              </a:rPr>
              <a:t>学模型</a:t>
            </a:r>
            <a:endParaRPr sz="1800">
              <a:latin typeface="微软雅黑"/>
              <a:cs typeface="微软雅黑"/>
            </a:endParaRPr>
          </a:p>
        </p:txBody>
      </p:sp>
      <p:sp>
        <p:nvSpPr>
          <p:cNvPr id="9" name="object 9"/>
          <p:cNvSpPr/>
          <p:nvPr/>
        </p:nvSpPr>
        <p:spPr>
          <a:xfrm>
            <a:off x="2362817" y="3083798"/>
            <a:ext cx="314325" cy="0"/>
          </a:xfrm>
          <a:custGeom>
            <a:avLst/>
            <a:gdLst/>
            <a:ahLst/>
            <a:cxnLst/>
            <a:rect l="l" t="t" r="r" b="b"/>
            <a:pathLst>
              <a:path w="314325" h="0">
                <a:moveTo>
                  <a:pt x="0" y="0"/>
                </a:moveTo>
                <a:lnTo>
                  <a:pt x="313837" y="0"/>
                </a:lnTo>
              </a:path>
            </a:pathLst>
          </a:custGeom>
          <a:ln w="12945">
            <a:solidFill>
              <a:srgbClr val="000000"/>
            </a:solidFill>
          </a:ln>
        </p:spPr>
        <p:txBody>
          <a:bodyPr wrap="square" lIns="0" tIns="0" rIns="0" bIns="0" rtlCol="0"/>
          <a:lstStyle/>
          <a:p/>
        </p:txBody>
      </p:sp>
      <p:sp>
        <p:nvSpPr>
          <p:cNvPr id="10" name="object 10"/>
          <p:cNvSpPr/>
          <p:nvPr/>
        </p:nvSpPr>
        <p:spPr>
          <a:xfrm>
            <a:off x="2362295" y="5200549"/>
            <a:ext cx="335915" cy="0"/>
          </a:xfrm>
          <a:custGeom>
            <a:avLst/>
            <a:gdLst/>
            <a:ahLst/>
            <a:cxnLst/>
            <a:rect l="l" t="t" r="r" b="b"/>
            <a:pathLst>
              <a:path w="335914" h="0">
                <a:moveTo>
                  <a:pt x="0" y="0"/>
                </a:moveTo>
                <a:lnTo>
                  <a:pt x="335313" y="0"/>
                </a:lnTo>
              </a:path>
            </a:pathLst>
          </a:custGeom>
          <a:ln w="12945">
            <a:solidFill>
              <a:srgbClr val="000000"/>
            </a:solidFill>
          </a:ln>
        </p:spPr>
        <p:txBody>
          <a:bodyPr wrap="square" lIns="0" tIns="0" rIns="0" bIns="0" rtlCol="0"/>
          <a:lstStyle/>
          <a:p/>
        </p:txBody>
      </p:sp>
      <p:sp>
        <p:nvSpPr>
          <p:cNvPr id="11" name="object 11"/>
          <p:cNvSpPr/>
          <p:nvPr/>
        </p:nvSpPr>
        <p:spPr>
          <a:xfrm>
            <a:off x="2394258" y="5907487"/>
            <a:ext cx="330200" cy="0"/>
          </a:xfrm>
          <a:custGeom>
            <a:avLst/>
            <a:gdLst/>
            <a:ahLst/>
            <a:cxnLst/>
            <a:rect l="l" t="t" r="r" b="b"/>
            <a:pathLst>
              <a:path w="330200" h="0">
                <a:moveTo>
                  <a:pt x="0" y="0"/>
                </a:moveTo>
                <a:lnTo>
                  <a:pt x="330073" y="0"/>
                </a:lnTo>
              </a:path>
            </a:pathLst>
          </a:custGeom>
          <a:ln w="12945">
            <a:solidFill>
              <a:srgbClr val="000000"/>
            </a:solidFill>
          </a:ln>
        </p:spPr>
        <p:txBody>
          <a:bodyPr wrap="square" lIns="0" tIns="0" rIns="0" bIns="0" rtlCol="0"/>
          <a:lstStyle/>
          <a:p/>
        </p:txBody>
      </p:sp>
      <p:sp>
        <p:nvSpPr>
          <p:cNvPr id="12" name="object 12"/>
          <p:cNvSpPr/>
          <p:nvPr/>
        </p:nvSpPr>
        <p:spPr>
          <a:xfrm>
            <a:off x="2832258" y="6508876"/>
            <a:ext cx="165100" cy="0"/>
          </a:xfrm>
          <a:custGeom>
            <a:avLst/>
            <a:gdLst/>
            <a:ahLst/>
            <a:cxnLst/>
            <a:rect l="l" t="t" r="r" b="b"/>
            <a:pathLst>
              <a:path w="165100" h="0">
                <a:moveTo>
                  <a:pt x="0" y="0"/>
                </a:moveTo>
                <a:lnTo>
                  <a:pt x="164511" y="0"/>
                </a:lnTo>
              </a:path>
            </a:pathLst>
          </a:custGeom>
          <a:ln w="6134">
            <a:solidFill>
              <a:srgbClr val="000000"/>
            </a:solidFill>
          </a:ln>
        </p:spPr>
        <p:txBody>
          <a:bodyPr wrap="square" lIns="0" tIns="0" rIns="0" bIns="0" rtlCol="0"/>
          <a:lstStyle/>
          <a:p/>
        </p:txBody>
      </p:sp>
      <p:sp>
        <p:nvSpPr>
          <p:cNvPr id="13" name="object 13"/>
          <p:cNvSpPr txBox="1"/>
          <p:nvPr/>
        </p:nvSpPr>
        <p:spPr>
          <a:xfrm>
            <a:off x="3324087" y="2946992"/>
            <a:ext cx="345440" cy="157480"/>
          </a:xfrm>
          <a:prstGeom prst="rect">
            <a:avLst/>
          </a:prstGeom>
        </p:spPr>
        <p:txBody>
          <a:bodyPr wrap="square" lIns="0" tIns="14605" rIns="0" bIns="0" rtlCol="0" vert="horz">
            <a:spAutoFit/>
          </a:bodyPr>
          <a:lstStyle/>
          <a:p>
            <a:pPr marL="12700">
              <a:lnSpc>
                <a:spcPct val="100000"/>
              </a:lnSpc>
              <a:spcBef>
                <a:spcPts val="115"/>
              </a:spcBef>
              <a:tabLst>
                <a:tab pos="290195" algn="l"/>
              </a:tabLst>
            </a:pPr>
            <a:r>
              <a:rPr dirty="0" sz="850" spc="-95">
                <a:latin typeface="Times New Roman"/>
                <a:cs typeface="Times New Roman"/>
              </a:rPr>
              <a:t>1</a:t>
            </a:r>
            <a:r>
              <a:rPr dirty="0" sz="850" spc="-95">
                <a:latin typeface="Times New Roman"/>
                <a:cs typeface="Times New Roman"/>
              </a:rPr>
              <a:t>	</a:t>
            </a:r>
            <a:r>
              <a:rPr dirty="0" sz="850" spc="-95">
                <a:latin typeface="Times New Roman"/>
                <a:cs typeface="Times New Roman"/>
              </a:rPr>
              <a:t>1</a:t>
            </a:r>
            <a:endParaRPr sz="850">
              <a:latin typeface="Times New Roman"/>
              <a:cs typeface="Times New Roman"/>
            </a:endParaRPr>
          </a:p>
        </p:txBody>
      </p:sp>
      <p:sp>
        <p:nvSpPr>
          <p:cNvPr id="14" name="object 14"/>
          <p:cNvSpPr txBox="1"/>
          <p:nvPr/>
        </p:nvSpPr>
        <p:spPr>
          <a:xfrm>
            <a:off x="3517931" y="5250358"/>
            <a:ext cx="67945" cy="157480"/>
          </a:xfrm>
          <a:prstGeom prst="rect">
            <a:avLst/>
          </a:prstGeom>
        </p:spPr>
        <p:txBody>
          <a:bodyPr wrap="square" lIns="0" tIns="14605" rIns="0" bIns="0" rtlCol="0" vert="horz">
            <a:spAutoFit/>
          </a:bodyPr>
          <a:lstStyle/>
          <a:p>
            <a:pPr marL="12700">
              <a:lnSpc>
                <a:spcPct val="100000"/>
              </a:lnSpc>
              <a:spcBef>
                <a:spcPts val="115"/>
              </a:spcBef>
            </a:pPr>
            <a:r>
              <a:rPr dirty="0" sz="850" spc="-95">
                <a:latin typeface="Times New Roman"/>
                <a:cs typeface="Times New Roman"/>
              </a:rPr>
              <a:t>2</a:t>
            </a:r>
            <a:endParaRPr sz="850">
              <a:latin typeface="Times New Roman"/>
              <a:cs typeface="Times New Roman"/>
            </a:endParaRPr>
          </a:p>
        </p:txBody>
      </p:sp>
      <p:sp>
        <p:nvSpPr>
          <p:cNvPr id="15" name="object 15"/>
          <p:cNvSpPr txBox="1"/>
          <p:nvPr/>
        </p:nvSpPr>
        <p:spPr>
          <a:xfrm>
            <a:off x="4424820" y="5250358"/>
            <a:ext cx="67945" cy="157480"/>
          </a:xfrm>
          <a:prstGeom prst="rect">
            <a:avLst/>
          </a:prstGeom>
        </p:spPr>
        <p:txBody>
          <a:bodyPr wrap="square" lIns="0" tIns="14605" rIns="0" bIns="0" rtlCol="0" vert="horz">
            <a:spAutoFit/>
          </a:bodyPr>
          <a:lstStyle/>
          <a:p>
            <a:pPr marL="12700">
              <a:lnSpc>
                <a:spcPct val="100000"/>
              </a:lnSpc>
              <a:spcBef>
                <a:spcPts val="115"/>
              </a:spcBef>
            </a:pPr>
            <a:r>
              <a:rPr dirty="0" sz="850" spc="-95">
                <a:latin typeface="Times New Roman"/>
                <a:cs typeface="Times New Roman"/>
              </a:rPr>
              <a:t>2</a:t>
            </a:r>
            <a:endParaRPr sz="850">
              <a:latin typeface="Times New Roman"/>
              <a:cs typeface="Times New Roman"/>
            </a:endParaRPr>
          </a:p>
        </p:txBody>
      </p:sp>
      <p:sp>
        <p:nvSpPr>
          <p:cNvPr id="16" name="object 16"/>
          <p:cNvSpPr txBox="1"/>
          <p:nvPr/>
        </p:nvSpPr>
        <p:spPr>
          <a:xfrm>
            <a:off x="3286369" y="5770681"/>
            <a:ext cx="361315" cy="157480"/>
          </a:xfrm>
          <a:prstGeom prst="rect">
            <a:avLst/>
          </a:prstGeom>
        </p:spPr>
        <p:txBody>
          <a:bodyPr wrap="square" lIns="0" tIns="14605" rIns="0" bIns="0" rtlCol="0" vert="horz">
            <a:spAutoFit/>
          </a:bodyPr>
          <a:lstStyle/>
          <a:p>
            <a:pPr marL="12700">
              <a:lnSpc>
                <a:spcPct val="100000"/>
              </a:lnSpc>
              <a:spcBef>
                <a:spcPts val="115"/>
              </a:spcBef>
              <a:tabLst>
                <a:tab pos="305435" algn="l"/>
              </a:tabLst>
            </a:pPr>
            <a:r>
              <a:rPr dirty="0" sz="850" spc="-95">
                <a:latin typeface="Times New Roman"/>
                <a:cs typeface="Times New Roman"/>
              </a:rPr>
              <a:t>4</a:t>
            </a:r>
            <a:r>
              <a:rPr dirty="0" sz="850" spc="-95">
                <a:latin typeface="Times New Roman"/>
                <a:cs typeface="Times New Roman"/>
              </a:rPr>
              <a:t>	</a:t>
            </a:r>
            <a:r>
              <a:rPr dirty="0" sz="850" spc="-95">
                <a:latin typeface="Times New Roman"/>
                <a:cs typeface="Times New Roman"/>
              </a:rPr>
              <a:t>4</a:t>
            </a:r>
            <a:endParaRPr sz="850">
              <a:latin typeface="Times New Roman"/>
              <a:cs typeface="Times New Roman"/>
            </a:endParaRPr>
          </a:p>
        </p:txBody>
      </p:sp>
      <p:sp>
        <p:nvSpPr>
          <p:cNvPr id="17" name="object 17"/>
          <p:cNvSpPr txBox="1"/>
          <p:nvPr/>
        </p:nvSpPr>
        <p:spPr>
          <a:xfrm>
            <a:off x="2585881" y="2887005"/>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1</a:t>
            </a:r>
            <a:endParaRPr sz="1200">
              <a:latin typeface="Times New Roman"/>
              <a:cs typeface="Times New Roman"/>
            </a:endParaRPr>
          </a:p>
        </p:txBody>
      </p:sp>
      <p:sp>
        <p:nvSpPr>
          <p:cNvPr id="18" name="object 18"/>
          <p:cNvSpPr txBox="1"/>
          <p:nvPr/>
        </p:nvSpPr>
        <p:spPr>
          <a:xfrm>
            <a:off x="2074018" y="3052497"/>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1</a:t>
            </a:r>
            <a:endParaRPr sz="1200">
              <a:latin typeface="Times New Roman"/>
              <a:cs typeface="Times New Roman"/>
            </a:endParaRPr>
          </a:p>
        </p:txBody>
      </p:sp>
      <p:sp>
        <p:nvSpPr>
          <p:cNvPr id="19" name="object 19"/>
          <p:cNvSpPr txBox="1"/>
          <p:nvPr/>
        </p:nvSpPr>
        <p:spPr>
          <a:xfrm>
            <a:off x="2068256" y="4464337"/>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3</a:t>
            </a:r>
            <a:endParaRPr sz="1200">
              <a:latin typeface="Times New Roman"/>
              <a:cs typeface="Times New Roman"/>
            </a:endParaRPr>
          </a:p>
        </p:txBody>
      </p:sp>
      <p:sp>
        <p:nvSpPr>
          <p:cNvPr id="20" name="object 20"/>
          <p:cNvSpPr txBox="1"/>
          <p:nvPr/>
        </p:nvSpPr>
        <p:spPr>
          <a:xfrm>
            <a:off x="2597934" y="5003739"/>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4</a:t>
            </a:r>
            <a:endParaRPr sz="1200">
              <a:latin typeface="Times New Roman"/>
              <a:cs typeface="Times New Roman"/>
            </a:endParaRPr>
          </a:p>
        </p:txBody>
      </p:sp>
      <p:sp>
        <p:nvSpPr>
          <p:cNvPr id="21" name="object 21"/>
          <p:cNvSpPr txBox="1"/>
          <p:nvPr/>
        </p:nvSpPr>
        <p:spPr>
          <a:xfrm>
            <a:off x="2064595" y="5169248"/>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4</a:t>
            </a:r>
            <a:endParaRPr sz="1200">
              <a:latin typeface="Times New Roman"/>
              <a:cs typeface="Times New Roman"/>
            </a:endParaRPr>
          </a:p>
        </p:txBody>
      </p:sp>
      <p:sp>
        <p:nvSpPr>
          <p:cNvPr id="22" name="object 22"/>
          <p:cNvSpPr txBox="1"/>
          <p:nvPr/>
        </p:nvSpPr>
        <p:spPr>
          <a:xfrm>
            <a:off x="2626236" y="5708641"/>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5</a:t>
            </a:r>
            <a:endParaRPr sz="1200">
              <a:latin typeface="Times New Roman"/>
              <a:cs typeface="Times New Roman"/>
            </a:endParaRPr>
          </a:p>
        </p:txBody>
      </p:sp>
      <p:sp>
        <p:nvSpPr>
          <p:cNvPr id="23" name="object 23"/>
          <p:cNvSpPr txBox="1"/>
          <p:nvPr/>
        </p:nvSpPr>
        <p:spPr>
          <a:xfrm>
            <a:off x="2098117" y="5876186"/>
            <a:ext cx="83820" cy="207645"/>
          </a:xfrm>
          <a:prstGeom prst="rect">
            <a:avLst/>
          </a:prstGeom>
        </p:spPr>
        <p:txBody>
          <a:bodyPr wrap="square" lIns="0" tIns="11430" rIns="0" bIns="0" rtlCol="0" vert="horz">
            <a:spAutoFit/>
          </a:bodyPr>
          <a:lstStyle/>
          <a:p>
            <a:pPr marL="12700">
              <a:lnSpc>
                <a:spcPct val="100000"/>
              </a:lnSpc>
              <a:spcBef>
                <a:spcPts val="90"/>
              </a:spcBef>
            </a:pPr>
            <a:r>
              <a:rPr dirty="0" sz="1200" spc="-145">
                <a:latin typeface="Times New Roman"/>
                <a:cs typeface="Times New Roman"/>
              </a:rPr>
              <a:t>5</a:t>
            </a:r>
            <a:endParaRPr sz="1200">
              <a:latin typeface="Times New Roman"/>
              <a:cs typeface="Times New Roman"/>
            </a:endParaRPr>
          </a:p>
        </p:txBody>
      </p:sp>
      <p:sp>
        <p:nvSpPr>
          <p:cNvPr id="24" name="object 24"/>
          <p:cNvSpPr txBox="1"/>
          <p:nvPr/>
        </p:nvSpPr>
        <p:spPr>
          <a:xfrm>
            <a:off x="3277448" y="2865882"/>
            <a:ext cx="362585" cy="207645"/>
          </a:xfrm>
          <a:prstGeom prst="rect">
            <a:avLst/>
          </a:prstGeom>
        </p:spPr>
        <p:txBody>
          <a:bodyPr wrap="square" lIns="0" tIns="11430" rIns="0" bIns="0" rtlCol="0" vert="horz">
            <a:spAutoFit/>
          </a:bodyPr>
          <a:lstStyle/>
          <a:p>
            <a:pPr marL="12700">
              <a:lnSpc>
                <a:spcPct val="100000"/>
              </a:lnSpc>
              <a:spcBef>
                <a:spcPts val="90"/>
              </a:spcBef>
              <a:tabLst>
                <a:tab pos="264795" algn="l"/>
              </a:tabLst>
            </a:pPr>
            <a:r>
              <a:rPr dirty="0" sz="1200" spc="-145" i="1">
                <a:latin typeface="Times New Roman"/>
                <a:cs typeface="Times New Roman"/>
              </a:rPr>
              <a:t>n</a:t>
            </a:r>
            <a:r>
              <a:rPr dirty="0" sz="1200" spc="-145" i="1">
                <a:latin typeface="Times New Roman"/>
                <a:cs typeface="Times New Roman"/>
              </a:rPr>
              <a:t>	</a:t>
            </a:r>
            <a:r>
              <a:rPr dirty="0" sz="1200" spc="-204" i="1">
                <a:latin typeface="Times New Roman"/>
                <a:cs typeface="Times New Roman"/>
              </a:rPr>
              <a:t>m</a:t>
            </a:r>
            <a:endParaRPr sz="1200">
              <a:latin typeface="Times New Roman"/>
              <a:cs typeface="Times New Roman"/>
            </a:endParaRPr>
          </a:p>
        </p:txBody>
      </p:sp>
      <p:sp>
        <p:nvSpPr>
          <p:cNvPr id="25" name="object 25"/>
          <p:cNvSpPr txBox="1"/>
          <p:nvPr/>
        </p:nvSpPr>
        <p:spPr>
          <a:xfrm>
            <a:off x="3046563" y="3052497"/>
            <a:ext cx="635635" cy="207645"/>
          </a:xfrm>
          <a:prstGeom prst="rect">
            <a:avLst/>
          </a:prstGeom>
        </p:spPr>
        <p:txBody>
          <a:bodyPr wrap="square" lIns="0" tIns="11430" rIns="0" bIns="0" rtlCol="0" vert="horz">
            <a:spAutoFit/>
          </a:bodyPr>
          <a:lstStyle/>
          <a:p>
            <a:pPr marL="38100">
              <a:lnSpc>
                <a:spcPct val="100000"/>
              </a:lnSpc>
              <a:spcBef>
                <a:spcPts val="90"/>
              </a:spcBef>
              <a:tabLst>
                <a:tab pos="474980" algn="l"/>
              </a:tabLst>
            </a:pPr>
            <a:r>
              <a:rPr dirty="0" sz="1200" spc="-145">
                <a:latin typeface="Times New Roman"/>
                <a:cs typeface="Times New Roman"/>
              </a:rPr>
              <a:t>1    </a:t>
            </a:r>
            <a:r>
              <a:rPr dirty="0" sz="1200">
                <a:latin typeface="Times New Roman"/>
                <a:cs typeface="Times New Roman"/>
              </a:rPr>
              <a:t> </a:t>
            </a:r>
            <a:r>
              <a:rPr dirty="0" sz="1200" spc="-145">
                <a:latin typeface="Times New Roman"/>
                <a:cs typeface="Times New Roman"/>
              </a:rPr>
              <a:t>1	</a:t>
            </a:r>
            <a:r>
              <a:rPr dirty="0" sz="1200" spc="-170" i="1">
                <a:latin typeface="Times New Roman"/>
                <a:cs typeface="Times New Roman"/>
              </a:rPr>
              <a:t>O</a:t>
            </a:r>
            <a:r>
              <a:rPr dirty="0" baseline="-19607" sz="1275" spc="-254">
                <a:latin typeface="Times New Roman"/>
                <a:cs typeface="Times New Roman"/>
              </a:rPr>
              <a:t>2</a:t>
            </a:r>
            <a:endParaRPr baseline="-19607" sz="1275">
              <a:latin typeface="Times New Roman"/>
              <a:cs typeface="Times New Roman"/>
            </a:endParaRPr>
          </a:p>
        </p:txBody>
      </p:sp>
      <p:sp>
        <p:nvSpPr>
          <p:cNvPr id="26" name="object 26"/>
          <p:cNvSpPr txBox="1"/>
          <p:nvPr/>
        </p:nvSpPr>
        <p:spPr>
          <a:xfrm>
            <a:off x="2056474" y="3757408"/>
            <a:ext cx="2456815" cy="207645"/>
          </a:xfrm>
          <a:prstGeom prst="rect">
            <a:avLst/>
          </a:prstGeom>
        </p:spPr>
        <p:txBody>
          <a:bodyPr wrap="square" lIns="0" tIns="11430" rIns="0" bIns="0" rtlCol="0" vert="horz">
            <a:spAutoFit/>
          </a:bodyPr>
          <a:lstStyle/>
          <a:p>
            <a:pPr marL="38100">
              <a:lnSpc>
                <a:spcPct val="100000"/>
              </a:lnSpc>
              <a:spcBef>
                <a:spcPts val="90"/>
              </a:spcBef>
              <a:tabLst>
                <a:tab pos="949960" algn="l"/>
                <a:tab pos="1386840" algn="l"/>
                <a:tab pos="1821180" algn="l"/>
                <a:tab pos="2018030" algn="l"/>
                <a:tab pos="2283460" algn="l"/>
              </a:tabLst>
            </a:pPr>
            <a:r>
              <a:rPr dirty="0" sz="1200" spc="-145">
                <a:latin typeface="Times New Roman"/>
                <a:cs typeface="Times New Roman"/>
              </a:rPr>
              <a:t>2	1    </a:t>
            </a:r>
            <a:r>
              <a:rPr dirty="0" sz="1200">
                <a:latin typeface="Times New Roman"/>
                <a:cs typeface="Times New Roman"/>
              </a:rPr>
              <a:t> </a:t>
            </a:r>
            <a:r>
              <a:rPr dirty="0" sz="1200" spc="-145">
                <a:latin typeface="Times New Roman"/>
                <a:cs typeface="Times New Roman"/>
              </a:rPr>
              <a:t>1	</a:t>
            </a:r>
            <a:r>
              <a:rPr dirty="0" sz="1200" spc="-170" i="1">
                <a:latin typeface="Times New Roman"/>
                <a:cs typeface="Times New Roman"/>
              </a:rPr>
              <a:t>O</a:t>
            </a:r>
            <a:r>
              <a:rPr dirty="0" baseline="-19607" sz="1275" spc="-254">
                <a:latin typeface="Times New Roman"/>
                <a:cs typeface="Times New Roman"/>
              </a:rPr>
              <a:t>2	</a:t>
            </a:r>
            <a:r>
              <a:rPr dirty="0" sz="1200" spc="-145">
                <a:latin typeface="Times New Roman"/>
                <a:cs typeface="Times New Roman"/>
              </a:rPr>
              <a:t>2	2	</a:t>
            </a:r>
            <a:r>
              <a:rPr dirty="0" sz="1200" spc="-170" i="1">
                <a:latin typeface="Times New Roman"/>
                <a:cs typeface="Times New Roman"/>
              </a:rPr>
              <a:t>O</a:t>
            </a:r>
            <a:r>
              <a:rPr dirty="0" baseline="-19607" sz="1275" spc="-254">
                <a:latin typeface="Times New Roman"/>
                <a:cs typeface="Times New Roman"/>
              </a:rPr>
              <a:t>2</a:t>
            </a:r>
            <a:endParaRPr baseline="-19607" sz="1275">
              <a:latin typeface="Times New Roman"/>
              <a:cs typeface="Times New Roman"/>
            </a:endParaRPr>
          </a:p>
        </p:txBody>
      </p:sp>
      <p:sp>
        <p:nvSpPr>
          <p:cNvPr id="27" name="object 27"/>
          <p:cNvSpPr txBox="1"/>
          <p:nvPr/>
        </p:nvSpPr>
        <p:spPr>
          <a:xfrm>
            <a:off x="2943774" y="4464337"/>
            <a:ext cx="1584960" cy="207645"/>
          </a:xfrm>
          <a:prstGeom prst="rect">
            <a:avLst/>
          </a:prstGeom>
        </p:spPr>
        <p:txBody>
          <a:bodyPr wrap="square" lIns="0" tIns="11430" rIns="0" bIns="0" rtlCol="0" vert="horz">
            <a:spAutoFit/>
          </a:bodyPr>
          <a:lstStyle/>
          <a:p>
            <a:pPr marL="50800">
              <a:lnSpc>
                <a:spcPct val="100000"/>
              </a:lnSpc>
              <a:spcBef>
                <a:spcPts val="90"/>
              </a:spcBef>
              <a:tabLst>
                <a:tab pos="247015" algn="l"/>
                <a:tab pos="511809" algn="l"/>
                <a:tab pos="958850" algn="l"/>
                <a:tab pos="1148080" algn="l"/>
                <a:tab pos="1411605" algn="l"/>
              </a:tabLst>
            </a:pPr>
            <a:r>
              <a:rPr dirty="0" sz="1200" spc="-145">
                <a:latin typeface="Times New Roman"/>
                <a:cs typeface="Times New Roman"/>
              </a:rPr>
              <a:t>2	2	</a:t>
            </a:r>
            <a:r>
              <a:rPr dirty="0" sz="1200" spc="-170" i="1">
                <a:latin typeface="Times New Roman"/>
                <a:cs typeface="Times New Roman"/>
              </a:rPr>
              <a:t>O</a:t>
            </a:r>
            <a:r>
              <a:rPr dirty="0" baseline="-19607" sz="1275" spc="-254">
                <a:latin typeface="Times New Roman"/>
                <a:cs typeface="Times New Roman"/>
              </a:rPr>
              <a:t>2	</a:t>
            </a:r>
            <a:r>
              <a:rPr dirty="0" sz="1200" spc="-145">
                <a:latin typeface="Times New Roman"/>
                <a:cs typeface="Times New Roman"/>
              </a:rPr>
              <a:t>3	3	</a:t>
            </a:r>
            <a:r>
              <a:rPr dirty="0" sz="1200" spc="-170" i="1">
                <a:latin typeface="Times New Roman"/>
                <a:cs typeface="Times New Roman"/>
              </a:rPr>
              <a:t>O</a:t>
            </a:r>
            <a:r>
              <a:rPr dirty="0" baseline="-19607" sz="1275" spc="-254">
                <a:latin typeface="Times New Roman"/>
                <a:cs typeface="Times New Roman"/>
              </a:rPr>
              <a:t>2</a:t>
            </a:r>
            <a:endParaRPr baseline="-19607" sz="1275">
              <a:latin typeface="Times New Roman"/>
              <a:cs typeface="Times New Roman"/>
            </a:endParaRPr>
          </a:p>
        </p:txBody>
      </p:sp>
      <p:sp>
        <p:nvSpPr>
          <p:cNvPr id="28" name="object 28"/>
          <p:cNvSpPr txBox="1"/>
          <p:nvPr/>
        </p:nvSpPr>
        <p:spPr>
          <a:xfrm>
            <a:off x="3196250" y="4981258"/>
            <a:ext cx="372745" cy="207645"/>
          </a:xfrm>
          <a:prstGeom prst="rect">
            <a:avLst/>
          </a:prstGeom>
        </p:spPr>
        <p:txBody>
          <a:bodyPr wrap="square" lIns="0" tIns="11430" rIns="0" bIns="0" rtlCol="0" vert="horz">
            <a:spAutoFit/>
          </a:bodyPr>
          <a:lstStyle/>
          <a:p>
            <a:pPr marL="12700">
              <a:lnSpc>
                <a:spcPct val="100000"/>
              </a:lnSpc>
              <a:spcBef>
                <a:spcPts val="90"/>
              </a:spcBef>
              <a:tabLst>
                <a:tab pos="275590" algn="l"/>
              </a:tabLst>
            </a:pPr>
            <a:r>
              <a:rPr dirty="0" sz="1200" spc="-145" i="1">
                <a:latin typeface="Times New Roman"/>
                <a:cs typeface="Times New Roman"/>
              </a:rPr>
              <a:t>n</a:t>
            </a:r>
            <a:r>
              <a:rPr dirty="0" sz="1200" spc="-145" i="1">
                <a:latin typeface="Times New Roman"/>
                <a:cs typeface="Times New Roman"/>
              </a:rPr>
              <a:t>	</a:t>
            </a:r>
            <a:r>
              <a:rPr dirty="0" sz="1200" spc="-204" i="1">
                <a:latin typeface="Times New Roman"/>
                <a:cs typeface="Times New Roman"/>
              </a:rPr>
              <a:t>m</a:t>
            </a:r>
            <a:endParaRPr sz="1200">
              <a:latin typeface="Times New Roman"/>
              <a:cs typeface="Times New Roman"/>
            </a:endParaRPr>
          </a:p>
        </p:txBody>
      </p:sp>
      <p:sp>
        <p:nvSpPr>
          <p:cNvPr id="29" name="object 29"/>
          <p:cNvSpPr txBox="1"/>
          <p:nvPr/>
        </p:nvSpPr>
        <p:spPr>
          <a:xfrm>
            <a:off x="2985551" y="5063743"/>
            <a:ext cx="1529715" cy="313055"/>
          </a:xfrm>
          <a:prstGeom prst="rect">
            <a:avLst/>
          </a:prstGeom>
        </p:spPr>
        <p:txBody>
          <a:bodyPr wrap="square" lIns="0" tIns="14605" rIns="0" bIns="0" rtlCol="0" vert="horz">
            <a:spAutoFit/>
          </a:bodyPr>
          <a:lstStyle/>
          <a:p>
            <a:pPr marL="276225">
              <a:lnSpc>
                <a:spcPts val="915"/>
              </a:lnSpc>
              <a:spcBef>
                <a:spcPts val="115"/>
              </a:spcBef>
              <a:tabLst>
                <a:tab pos="564515" algn="l"/>
                <a:tab pos="1180465" algn="l"/>
                <a:tab pos="1473835" algn="l"/>
              </a:tabLst>
            </a:pPr>
            <a:r>
              <a:rPr dirty="0" sz="850" spc="-95">
                <a:latin typeface="Times New Roman"/>
                <a:cs typeface="Times New Roman"/>
              </a:rPr>
              <a:t>3</a:t>
            </a:r>
            <a:r>
              <a:rPr dirty="0" sz="850" spc="-95">
                <a:latin typeface="Times New Roman"/>
                <a:cs typeface="Times New Roman"/>
              </a:rPr>
              <a:t>	</a:t>
            </a:r>
            <a:r>
              <a:rPr dirty="0" sz="850" spc="-95">
                <a:latin typeface="Times New Roman"/>
                <a:cs typeface="Times New Roman"/>
              </a:rPr>
              <a:t>3</a:t>
            </a:r>
            <a:r>
              <a:rPr dirty="0" sz="850" spc="-95">
                <a:latin typeface="Times New Roman"/>
                <a:cs typeface="Times New Roman"/>
              </a:rPr>
              <a:t>	</a:t>
            </a:r>
            <a:r>
              <a:rPr dirty="0" sz="850" spc="-95">
                <a:latin typeface="Times New Roman"/>
                <a:cs typeface="Times New Roman"/>
              </a:rPr>
              <a:t>4</a:t>
            </a:r>
            <a:r>
              <a:rPr dirty="0" sz="850" spc="-95">
                <a:latin typeface="Times New Roman"/>
                <a:cs typeface="Times New Roman"/>
              </a:rPr>
              <a:t>	</a:t>
            </a:r>
            <a:r>
              <a:rPr dirty="0" sz="850" spc="-95">
                <a:latin typeface="Times New Roman"/>
                <a:cs typeface="Times New Roman"/>
              </a:rPr>
              <a:t>4</a:t>
            </a:r>
            <a:endParaRPr sz="850">
              <a:latin typeface="Times New Roman"/>
              <a:cs typeface="Times New Roman"/>
            </a:endParaRPr>
          </a:p>
          <a:p>
            <a:pPr marL="12700">
              <a:lnSpc>
                <a:spcPts val="1335"/>
              </a:lnSpc>
              <a:tabLst>
                <a:tab pos="201930" algn="l"/>
                <a:tab pos="464820" algn="l"/>
                <a:tab pos="909955" algn="l"/>
                <a:tab pos="1106805" algn="l"/>
                <a:tab pos="1372235" algn="l"/>
              </a:tabLst>
            </a:pPr>
            <a:r>
              <a:rPr dirty="0" sz="1200" spc="-145">
                <a:latin typeface="Times New Roman"/>
                <a:cs typeface="Times New Roman"/>
              </a:rPr>
              <a:t>3	3	</a:t>
            </a:r>
            <a:r>
              <a:rPr dirty="0" sz="1200" spc="-204" i="1">
                <a:latin typeface="Times New Roman"/>
                <a:cs typeface="Times New Roman"/>
              </a:rPr>
              <a:t>O	</a:t>
            </a:r>
            <a:r>
              <a:rPr dirty="0" sz="1200" spc="-145">
                <a:latin typeface="Times New Roman"/>
                <a:cs typeface="Times New Roman"/>
              </a:rPr>
              <a:t>4	4	</a:t>
            </a:r>
            <a:r>
              <a:rPr dirty="0" sz="1200" spc="-204" i="1">
                <a:latin typeface="Times New Roman"/>
                <a:cs typeface="Times New Roman"/>
              </a:rPr>
              <a:t>O</a:t>
            </a:r>
            <a:endParaRPr sz="1200">
              <a:latin typeface="Times New Roman"/>
              <a:cs typeface="Times New Roman"/>
            </a:endParaRPr>
          </a:p>
        </p:txBody>
      </p:sp>
      <p:sp>
        <p:nvSpPr>
          <p:cNvPr id="30" name="object 30"/>
          <p:cNvSpPr txBox="1"/>
          <p:nvPr/>
        </p:nvSpPr>
        <p:spPr>
          <a:xfrm>
            <a:off x="3230307" y="5689570"/>
            <a:ext cx="377825" cy="207645"/>
          </a:xfrm>
          <a:prstGeom prst="rect">
            <a:avLst/>
          </a:prstGeom>
        </p:spPr>
        <p:txBody>
          <a:bodyPr wrap="square" lIns="0" tIns="11430" rIns="0" bIns="0" rtlCol="0" vert="horz">
            <a:spAutoFit/>
          </a:bodyPr>
          <a:lstStyle/>
          <a:p>
            <a:pPr marL="12700">
              <a:lnSpc>
                <a:spcPct val="100000"/>
              </a:lnSpc>
              <a:spcBef>
                <a:spcPts val="90"/>
              </a:spcBef>
              <a:tabLst>
                <a:tab pos="280670" algn="l"/>
              </a:tabLst>
            </a:pPr>
            <a:r>
              <a:rPr dirty="0" sz="1200" spc="-145" i="1">
                <a:latin typeface="Times New Roman"/>
                <a:cs typeface="Times New Roman"/>
              </a:rPr>
              <a:t>n</a:t>
            </a:r>
            <a:r>
              <a:rPr dirty="0" sz="1200" spc="-145" i="1">
                <a:latin typeface="Times New Roman"/>
                <a:cs typeface="Times New Roman"/>
              </a:rPr>
              <a:t>	</a:t>
            </a:r>
            <a:r>
              <a:rPr dirty="0" sz="1200" spc="-204" i="1">
                <a:latin typeface="Times New Roman"/>
                <a:cs typeface="Times New Roman"/>
              </a:rPr>
              <a:t>m</a:t>
            </a:r>
            <a:endParaRPr sz="1200">
              <a:latin typeface="Times New Roman"/>
              <a:cs typeface="Times New Roman"/>
            </a:endParaRPr>
          </a:p>
        </p:txBody>
      </p:sp>
      <p:sp>
        <p:nvSpPr>
          <p:cNvPr id="31" name="object 31"/>
          <p:cNvSpPr txBox="1"/>
          <p:nvPr/>
        </p:nvSpPr>
        <p:spPr>
          <a:xfrm>
            <a:off x="2990528" y="5876186"/>
            <a:ext cx="659765" cy="207645"/>
          </a:xfrm>
          <a:prstGeom prst="rect">
            <a:avLst/>
          </a:prstGeom>
        </p:spPr>
        <p:txBody>
          <a:bodyPr wrap="square" lIns="0" tIns="11430" rIns="0" bIns="0" rtlCol="0" vert="horz">
            <a:spAutoFit/>
          </a:bodyPr>
          <a:lstStyle/>
          <a:p>
            <a:pPr marL="38100">
              <a:lnSpc>
                <a:spcPct val="100000"/>
              </a:lnSpc>
              <a:spcBef>
                <a:spcPts val="90"/>
              </a:spcBef>
              <a:tabLst>
                <a:tab pos="234315" algn="l"/>
                <a:tab pos="499109" algn="l"/>
              </a:tabLst>
            </a:pPr>
            <a:r>
              <a:rPr dirty="0" sz="1200" spc="-145">
                <a:latin typeface="Times New Roman"/>
                <a:cs typeface="Times New Roman"/>
              </a:rPr>
              <a:t>4	4	</a:t>
            </a:r>
            <a:r>
              <a:rPr dirty="0" sz="1200" spc="-170" i="1">
                <a:latin typeface="Times New Roman"/>
                <a:cs typeface="Times New Roman"/>
              </a:rPr>
              <a:t>O</a:t>
            </a:r>
            <a:r>
              <a:rPr dirty="0" baseline="-19607" sz="1275" spc="-254">
                <a:latin typeface="Times New Roman"/>
                <a:cs typeface="Times New Roman"/>
              </a:rPr>
              <a:t>2</a:t>
            </a:r>
            <a:endParaRPr baseline="-19607" sz="1275">
              <a:latin typeface="Times New Roman"/>
              <a:cs typeface="Times New Roman"/>
            </a:endParaRPr>
          </a:p>
        </p:txBody>
      </p:sp>
      <p:sp>
        <p:nvSpPr>
          <p:cNvPr id="32" name="object 32"/>
          <p:cNvSpPr txBox="1"/>
          <p:nvPr/>
        </p:nvSpPr>
        <p:spPr>
          <a:xfrm>
            <a:off x="2362699" y="2709055"/>
            <a:ext cx="260350" cy="339725"/>
          </a:xfrm>
          <a:prstGeom prst="rect">
            <a:avLst/>
          </a:prstGeom>
        </p:spPr>
        <p:txBody>
          <a:bodyPr wrap="square" lIns="0" tIns="13970" rIns="0" bIns="0" rtlCol="0" vert="horz">
            <a:spAutoFit/>
          </a:bodyPr>
          <a:lstStyle/>
          <a:p>
            <a:pPr marL="12700">
              <a:lnSpc>
                <a:spcPct val="100000"/>
              </a:lnSpc>
              <a:spcBef>
                <a:spcPts val="110"/>
              </a:spcBef>
            </a:pPr>
            <a:r>
              <a:rPr dirty="0" sz="2050" spc="-280" i="1">
                <a:latin typeface="Times New Roman"/>
                <a:cs typeface="Times New Roman"/>
              </a:rPr>
              <a:t>dC</a:t>
            </a:r>
            <a:endParaRPr sz="2050">
              <a:latin typeface="Times New Roman"/>
              <a:cs typeface="Times New Roman"/>
            </a:endParaRPr>
          </a:p>
        </p:txBody>
      </p:sp>
      <p:sp>
        <p:nvSpPr>
          <p:cNvPr id="33" name="object 33"/>
          <p:cNvSpPr txBox="1"/>
          <p:nvPr/>
        </p:nvSpPr>
        <p:spPr>
          <a:xfrm>
            <a:off x="2425051" y="3078885"/>
            <a:ext cx="182245" cy="339725"/>
          </a:xfrm>
          <a:prstGeom prst="rect">
            <a:avLst/>
          </a:prstGeom>
        </p:spPr>
        <p:txBody>
          <a:bodyPr wrap="square" lIns="0" tIns="13970" rIns="0" bIns="0" rtlCol="0" vert="horz">
            <a:spAutoFit/>
          </a:bodyPr>
          <a:lstStyle/>
          <a:p>
            <a:pPr marL="12700">
              <a:lnSpc>
                <a:spcPct val="100000"/>
              </a:lnSpc>
              <a:spcBef>
                <a:spcPts val="110"/>
              </a:spcBef>
            </a:pPr>
            <a:r>
              <a:rPr dirty="0" sz="2050" spc="-190" i="1">
                <a:latin typeface="Times New Roman"/>
                <a:cs typeface="Times New Roman"/>
              </a:rPr>
              <a:t>dt</a:t>
            </a:r>
            <a:endParaRPr sz="2050">
              <a:latin typeface="Times New Roman"/>
              <a:cs typeface="Times New Roman"/>
            </a:endParaRPr>
          </a:p>
        </p:txBody>
      </p:sp>
      <p:sp>
        <p:nvSpPr>
          <p:cNvPr id="34" name="object 34"/>
          <p:cNvSpPr txBox="1"/>
          <p:nvPr/>
        </p:nvSpPr>
        <p:spPr>
          <a:xfrm>
            <a:off x="2379470" y="3413957"/>
            <a:ext cx="260350" cy="339725"/>
          </a:xfrm>
          <a:prstGeom prst="rect">
            <a:avLst/>
          </a:prstGeom>
        </p:spPr>
        <p:txBody>
          <a:bodyPr wrap="square" lIns="0" tIns="13970" rIns="0" bIns="0" rtlCol="0" vert="horz">
            <a:spAutoFit/>
          </a:bodyPr>
          <a:lstStyle/>
          <a:p>
            <a:pPr marL="12700">
              <a:lnSpc>
                <a:spcPct val="100000"/>
              </a:lnSpc>
              <a:spcBef>
                <a:spcPts val="110"/>
              </a:spcBef>
            </a:pPr>
            <a:r>
              <a:rPr dirty="0" sz="2050" spc="-280" i="1">
                <a:latin typeface="Times New Roman"/>
                <a:cs typeface="Times New Roman"/>
              </a:rPr>
              <a:t>dC</a:t>
            </a:r>
            <a:endParaRPr sz="2050">
              <a:latin typeface="Times New Roman"/>
              <a:cs typeface="Times New Roman"/>
            </a:endParaRPr>
          </a:p>
        </p:txBody>
      </p:sp>
      <p:sp>
        <p:nvSpPr>
          <p:cNvPr id="35" name="object 35"/>
          <p:cNvSpPr txBox="1"/>
          <p:nvPr/>
        </p:nvSpPr>
        <p:spPr>
          <a:xfrm>
            <a:off x="2452811" y="3783787"/>
            <a:ext cx="182245" cy="339725"/>
          </a:xfrm>
          <a:prstGeom prst="rect">
            <a:avLst/>
          </a:prstGeom>
        </p:spPr>
        <p:txBody>
          <a:bodyPr wrap="square" lIns="0" tIns="13970" rIns="0" bIns="0" rtlCol="0" vert="horz">
            <a:spAutoFit/>
          </a:bodyPr>
          <a:lstStyle/>
          <a:p>
            <a:pPr marL="12700">
              <a:lnSpc>
                <a:spcPct val="100000"/>
              </a:lnSpc>
              <a:spcBef>
                <a:spcPts val="110"/>
              </a:spcBef>
            </a:pPr>
            <a:r>
              <a:rPr dirty="0" sz="2050" spc="-190" i="1">
                <a:latin typeface="Times New Roman"/>
                <a:cs typeface="Times New Roman"/>
              </a:rPr>
              <a:t>dt</a:t>
            </a:r>
            <a:endParaRPr sz="2050">
              <a:latin typeface="Times New Roman"/>
              <a:cs typeface="Times New Roman"/>
            </a:endParaRPr>
          </a:p>
        </p:txBody>
      </p:sp>
      <p:sp>
        <p:nvSpPr>
          <p:cNvPr id="36" name="object 36"/>
          <p:cNvSpPr txBox="1"/>
          <p:nvPr/>
        </p:nvSpPr>
        <p:spPr>
          <a:xfrm>
            <a:off x="2362177" y="4118868"/>
            <a:ext cx="260350" cy="339725"/>
          </a:xfrm>
          <a:prstGeom prst="rect">
            <a:avLst/>
          </a:prstGeom>
        </p:spPr>
        <p:txBody>
          <a:bodyPr wrap="square" lIns="0" tIns="13970" rIns="0" bIns="0" rtlCol="0" vert="horz">
            <a:spAutoFit/>
          </a:bodyPr>
          <a:lstStyle/>
          <a:p>
            <a:pPr marL="12700">
              <a:lnSpc>
                <a:spcPct val="100000"/>
              </a:lnSpc>
              <a:spcBef>
                <a:spcPts val="110"/>
              </a:spcBef>
            </a:pPr>
            <a:r>
              <a:rPr dirty="0" sz="2050" spc="-280" i="1">
                <a:latin typeface="Times New Roman"/>
                <a:cs typeface="Times New Roman"/>
              </a:rPr>
              <a:t>dC</a:t>
            </a:r>
            <a:endParaRPr sz="2050">
              <a:latin typeface="Times New Roman"/>
              <a:cs typeface="Times New Roman"/>
            </a:endParaRPr>
          </a:p>
        </p:txBody>
      </p:sp>
      <p:sp>
        <p:nvSpPr>
          <p:cNvPr id="37" name="object 37"/>
          <p:cNvSpPr txBox="1"/>
          <p:nvPr/>
        </p:nvSpPr>
        <p:spPr>
          <a:xfrm>
            <a:off x="2362177" y="4469951"/>
            <a:ext cx="260350" cy="695960"/>
          </a:xfrm>
          <a:prstGeom prst="rect">
            <a:avLst/>
          </a:prstGeom>
        </p:spPr>
        <p:txBody>
          <a:bodyPr wrap="square" lIns="0" tIns="12065" rIns="0" bIns="0" rtlCol="0" vert="horz">
            <a:spAutoFit/>
          </a:bodyPr>
          <a:lstStyle/>
          <a:p>
            <a:pPr marL="12700" marR="5080" indent="69215">
              <a:lnSpc>
                <a:spcPct val="107300"/>
              </a:lnSpc>
              <a:spcBef>
                <a:spcPts val="95"/>
              </a:spcBef>
            </a:pPr>
            <a:r>
              <a:rPr dirty="0" sz="2050" spc="-165" i="1">
                <a:latin typeface="Times New Roman"/>
                <a:cs typeface="Times New Roman"/>
              </a:rPr>
              <a:t>dt </a:t>
            </a:r>
            <a:r>
              <a:rPr dirty="0" sz="2050" spc="-225" i="1">
                <a:latin typeface="Times New Roman"/>
                <a:cs typeface="Times New Roman"/>
              </a:rPr>
              <a:t> dC</a:t>
            </a:r>
            <a:endParaRPr sz="2050">
              <a:latin typeface="Times New Roman"/>
              <a:cs typeface="Times New Roman"/>
            </a:endParaRPr>
          </a:p>
        </p:txBody>
      </p:sp>
      <p:sp>
        <p:nvSpPr>
          <p:cNvPr id="38" name="object 38"/>
          <p:cNvSpPr txBox="1"/>
          <p:nvPr/>
        </p:nvSpPr>
        <p:spPr>
          <a:xfrm>
            <a:off x="2394133" y="5174861"/>
            <a:ext cx="260350" cy="695960"/>
          </a:xfrm>
          <a:prstGeom prst="rect">
            <a:avLst/>
          </a:prstGeom>
        </p:spPr>
        <p:txBody>
          <a:bodyPr wrap="square" lIns="0" tIns="12065" rIns="0" bIns="0" rtlCol="0" vert="horz">
            <a:spAutoFit/>
          </a:bodyPr>
          <a:lstStyle/>
          <a:p>
            <a:pPr marL="12700" marR="5080" indent="41275">
              <a:lnSpc>
                <a:spcPct val="107300"/>
              </a:lnSpc>
              <a:spcBef>
                <a:spcPts val="95"/>
              </a:spcBef>
            </a:pPr>
            <a:r>
              <a:rPr dirty="0" sz="2050" spc="-190" i="1">
                <a:latin typeface="Times New Roman"/>
                <a:cs typeface="Times New Roman"/>
              </a:rPr>
              <a:t>dt  </a:t>
            </a:r>
            <a:r>
              <a:rPr dirty="0" sz="2050" spc="-280" i="1">
                <a:latin typeface="Times New Roman"/>
                <a:cs typeface="Times New Roman"/>
              </a:rPr>
              <a:t>dC</a:t>
            </a:r>
            <a:endParaRPr sz="2050">
              <a:latin typeface="Times New Roman"/>
              <a:cs typeface="Times New Roman"/>
            </a:endParaRPr>
          </a:p>
        </p:txBody>
      </p:sp>
      <p:sp>
        <p:nvSpPr>
          <p:cNvPr id="39" name="object 39"/>
          <p:cNvSpPr txBox="1"/>
          <p:nvPr/>
        </p:nvSpPr>
        <p:spPr>
          <a:xfrm>
            <a:off x="2464864" y="5902564"/>
            <a:ext cx="182245" cy="339725"/>
          </a:xfrm>
          <a:prstGeom prst="rect">
            <a:avLst/>
          </a:prstGeom>
        </p:spPr>
        <p:txBody>
          <a:bodyPr wrap="square" lIns="0" tIns="13970" rIns="0" bIns="0" rtlCol="0" vert="horz">
            <a:spAutoFit/>
          </a:bodyPr>
          <a:lstStyle/>
          <a:p>
            <a:pPr marL="12700">
              <a:lnSpc>
                <a:spcPct val="100000"/>
              </a:lnSpc>
              <a:spcBef>
                <a:spcPts val="110"/>
              </a:spcBef>
            </a:pPr>
            <a:r>
              <a:rPr dirty="0" sz="2050" spc="-190" i="1">
                <a:latin typeface="Times New Roman"/>
                <a:cs typeface="Times New Roman"/>
              </a:rPr>
              <a:t>dt</a:t>
            </a:r>
            <a:endParaRPr sz="2050">
              <a:latin typeface="Times New Roman"/>
              <a:cs typeface="Times New Roman"/>
            </a:endParaRPr>
          </a:p>
        </p:txBody>
      </p:sp>
      <p:sp>
        <p:nvSpPr>
          <p:cNvPr id="40" name="object 40"/>
          <p:cNvSpPr txBox="1"/>
          <p:nvPr/>
        </p:nvSpPr>
        <p:spPr>
          <a:xfrm>
            <a:off x="2721847" y="6283460"/>
            <a:ext cx="271780" cy="207645"/>
          </a:xfrm>
          <a:prstGeom prst="rect">
            <a:avLst/>
          </a:prstGeom>
        </p:spPr>
        <p:txBody>
          <a:bodyPr wrap="square" lIns="0" tIns="11430" rIns="0" bIns="0" rtlCol="0" vert="horz">
            <a:spAutoFit/>
          </a:bodyPr>
          <a:lstStyle/>
          <a:p>
            <a:pPr marL="142240" indent="-104775">
              <a:lnSpc>
                <a:spcPct val="100000"/>
              </a:lnSpc>
              <a:spcBef>
                <a:spcPts val="90"/>
              </a:spcBef>
              <a:buFont typeface="Symbol"/>
              <a:buChar char=""/>
              <a:tabLst>
                <a:tab pos="142875" algn="l"/>
              </a:tabLst>
            </a:pPr>
            <a:r>
              <a:rPr dirty="0" sz="1200" spc="-130" i="1">
                <a:latin typeface="Times New Roman"/>
                <a:cs typeface="Times New Roman"/>
              </a:rPr>
              <a:t>E</a:t>
            </a:r>
            <a:r>
              <a:rPr dirty="0" baseline="-19607" sz="1275" spc="-195" i="1">
                <a:latin typeface="Times New Roman"/>
                <a:cs typeface="Times New Roman"/>
              </a:rPr>
              <a:t>i</a:t>
            </a:r>
            <a:endParaRPr baseline="-19607" sz="1275">
              <a:latin typeface="Times New Roman"/>
              <a:cs typeface="Times New Roman"/>
            </a:endParaRPr>
          </a:p>
        </p:txBody>
      </p:sp>
      <p:sp>
        <p:nvSpPr>
          <p:cNvPr id="41" name="object 41"/>
          <p:cNvSpPr txBox="1"/>
          <p:nvPr/>
        </p:nvSpPr>
        <p:spPr>
          <a:xfrm>
            <a:off x="2027399" y="2874565"/>
            <a:ext cx="298450" cy="339725"/>
          </a:xfrm>
          <a:prstGeom prst="rect">
            <a:avLst/>
          </a:prstGeom>
        </p:spPr>
        <p:txBody>
          <a:bodyPr wrap="square" lIns="0" tIns="13970" rIns="0" bIns="0" rtlCol="0" vert="horz">
            <a:spAutoFit/>
          </a:bodyPr>
          <a:lstStyle/>
          <a:p>
            <a:pPr marL="12700">
              <a:lnSpc>
                <a:spcPct val="100000"/>
              </a:lnSpc>
              <a:spcBef>
                <a:spcPts val="110"/>
              </a:spcBef>
            </a:pPr>
            <a:r>
              <a:rPr dirty="0" sz="2050" spc="-185" i="1">
                <a:latin typeface="Times New Roman"/>
                <a:cs typeface="Times New Roman"/>
              </a:rPr>
              <a:t>r</a:t>
            </a:r>
            <a:r>
              <a:rPr dirty="0" sz="2050" spc="60" i="1">
                <a:latin typeface="Times New Roman"/>
                <a:cs typeface="Times New Roman"/>
              </a:rPr>
              <a:t> </a:t>
            </a:r>
            <a:r>
              <a:rPr dirty="0" sz="2050" spc="-254">
                <a:latin typeface="Symbol"/>
                <a:cs typeface="Symbol"/>
              </a:rPr>
              <a:t></a:t>
            </a:r>
            <a:endParaRPr sz="2050">
              <a:latin typeface="Symbol"/>
              <a:cs typeface="Symbol"/>
            </a:endParaRPr>
          </a:p>
        </p:txBody>
      </p:sp>
      <p:sp>
        <p:nvSpPr>
          <p:cNvPr id="42" name="object 42"/>
          <p:cNvSpPr txBox="1"/>
          <p:nvPr/>
        </p:nvSpPr>
        <p:spPr>
          <a:xfrm>
            <a:off x="2717282" y="2874565"/>
            <a:ext cx="819785" cy="339725"/>
          </a:xfrm>
          <a:prstGeom prst="rect">
            <a:avLst/>
          </a:prstGeom>
        </p:spPr>
        <p:txBody>
          <a:bodyPr wrap="square" lIns="0" tIns="13970" rIns="0" bIns="0" rtlCol="0" vert="horz">
            <a:spAutoFit/>
          </a:bodyPr>
          <a:lstStyle/>
          <a:p>
            <a:pPr marL="12700">
              <a:lnSpc>
                <a:spcPct val="100000"/>
              </a:lnSpc>
              <a:spcBef>
                <a:spcPts val="110"/>
              </a:spcBef>
            </a:pPr>
            <a:r>
              <a:rPr dirty="0" sz="2050" spc="-254">
                <a:latin typeface="Symbol"/>
                <a:cs typeface="Symbol"/>
              </a:rPr>
              <a:t></a:t>
            </a:r>
            <a:r>
              <a:rPr dirty="0" sz="2050" spc="-254">
                <a:latin typeface="Times New Roman"/>
                <a:cs typeface="Times New Roman"/>
              </a:rPr>
              <a:t> </a:t>
            </a:r>
            <a:r>
              <a:rPr dirty="0" sz="2050" spc="-210">
                <a:latin typeface="Symbol"/>
                <a:cs typeface="Symbol"/>
              </a:rPr>
              <a:t></a:t>
            </a:r>
            <a:r>
              <a:rPr dirty="0" sz="2050" spc="-210" i="1">
                <a:latin typeface="Times New Roman"/>
                <a:cs typeface="Times New Roman"/>
              </a:rPr>
              <a:t>k</a:t>
            </a:r>
            <a:r>
              <a:rPr dirty="0" sz="2050" spc="-35" i="1">
                <a:latin typeface="Times New Roman"/>
                <a:cs typeface="Times New Roman"/>
              </a:rPr>
              <a:t> </a:t>
            </a:r>
            <a:r>
              <a:rPr dirty="0" sz="2050" spc="-310" i="1">
                <a:latin typeface="Times New Roman"/>
                <a:cs typeface="Times New Roman"/>
              </a:rPr>
              <a:t>C C</a:t>
            </a:r>
            <a:endParaRPr sz="2050">
              <a:latin typeface="Times New Roman"/>
              <a:cs typeface="Times New Roman"/>
            </a:endParaRPr>
          </a:p>
        </p:txBody>
      </p:sp>
      <p:sp>
        <p:nvSpPr>
          <p:cNvPr id="43" name="object 43"/>
          <p:cNvSpPr txBox="1"/>
          <p:nvPr/>
        </p:nvSpPr>
        <p:spPr>
          <a:xfrm>
            <a:off x="1997281" y="3579449"/>
            <a:ext cx="2525395" cy="339725"/>
          </a:xfrm>
          <a:prstGeom prst="rect">
            <a:avLst/>
          </a:prstGeom>
        </p:spPr>
        <p:txBody>
          <a:bodyPr wrap="square" lIns="0" tIns="13970" rIns="0" bIns="0" rtlCol="0" vert="horz">
            <a:spAutoFit/>
          </a:bodyPr>
          <a:lstStyle/>
          <a:p>
            <a:pPr marL="38100">
              <a:lnSpc>
                <a:spcPct val="100000"/>
              </a:lnSpc>
              <a:spcBef>
                <a:spcPts val="110"/>
              </a:spcBef>
              <a:tabLst>
                <a:tab pos="630555" algn="l"/>
              </a:tabLst>
            </a:pPr>
            <a:r>
              <a:rPr dirty="0" sz="2050" spc="-185" i="1">
                <a:latin typeface="Times New Roman"/>
                <a:cs typeface="Times New Roman"/>
              </a:rPr>
              <a:t>r</a:t>
            </a:r>
            <a:r>
              <a:rPr dirty="0" sz="2050" spc="-185" i="1">
                <a:latin typeface="Times New Roman"/>
                <a:cs typeface="Times New Roman"/>
              </a:rPr>
              <a:t> </a:t>
            </a:r>
            <a:r>
              <a:rPr dirty="0" sz="2050" spc="-195" i="1">
                <a:latin typeface="Times New Roman"/>
                <a:cs typeface="Times New Roman"/>
              </a:rPr>
              <a:t> </a:t>
            </a:r>
            <a:r>
              <a:rPr dirty="0" sz="2050" spc="-254">
                <a:latin typeface="Symbol"/>
                <a:cs typeface="Symbol"/>
              </a:rPr>
              <a:t></a:t>
            </a:r>
            <a:r>
              <a:rPr dirty="0" sz="2050" spc="-125">
                <a:latin typeface="Times New Roman"/>
                <a:cs typeface="Times New Roman"/>
              </a:rPr>
              <a:t> </a:t>
            </a:r>
            <a:r>
              <a:rPr dirty="0" u="heavy" baseline="34722" sz="1800" spc="-112">
                <a:uFill>
                  <a:solidFill>
                    <a:srgbClr val="000000"/>
                  </a:solidFill>
                </a:uFill>
                <a:latin typeface="Times New Roman"/>
                <a:cs typeface="Times New Roman"/>
              </a:rPr>
              <a:t> </a:t>
            </a:r>
            <a:r>
              <a:rPr dirty="0" u="heavy" baseline="34722" sz="1800">
                <a:uFill>
                  <a:solidFill>
                    <a:srgbClr val="000000"/>
                  </a:solidFill>
                </a:uFill>
                <a:latin typeface="Times New Roman"/>
                <a:cs typeface="Times New Roman"/>
              </a:rPr>
              <a:t>	</a:t>
            </a:r>
            <a:r>
              <a:rPr dirty="0" u="heavy" baseline="34722" sz="1800" spc="-217">
                <a:uFill>
                  <a:solidFill>
                    <a:srgbClr val="000000"/>
                  </a:solidFill>
                </a:uFill>
                <a:latin typeface="Times New Roman"/>
                <a:cs typeface="Times New Roman"/>
              </a:rPr>
              <a:t>2</a:t>
            </a:r>
            <a:r>
              <a:rPr dirty="0" u="heavy" baseline="34722" sz="1800" spc="-112">
                <a:uFill>
                  <a:solidFill>
                    <a:srgbClr val="000000"/>
                  </a:solidFill>
                </a:uFill>
                <a:latin typeface="Times New Roman"/>
                <a:cs typeface="Times New Roman"/>
              </a:rPr>
              <a:t> </a:t>
            </a:r>
            <a:r>
              <a:rPr dirty="0" baseline="34722" sz="1800" spc="172">
                <a:latin typeface="Times New Roman"/>
                <a:cs typeface="Times New Roman"/>
              </a:rPr>
              <a:t> </a:t>
            </a:r>
            <a:r>
              <a:rPr dirty="0" sz="2050" spc="-254">
                <a:latin typeface="Symbol"/>
                <a:cs typeface="Symbol"/>
              </a:rPr>
              <a:t></a:t>
            </a:r>
            <a:r>
              <a:rPr dirty="0" sz="2050" spc="-150">
                <a:latin typeface="Times New Roman"/>
                <a:cs typeface="Times New Roman"/>
              </a:rPr>
              <a:t> </a:t>
            </a:r>
            <a:r>
              <a:rPr dirty="0" sz="2050" spc="-210" i="1">
                <a:latin typeface="Times New Roman"/>
                <a:cs typeface="Times New Roman"/>
              </a:rPr>
              <a:t>k</a:t>
            </a:r>
            <a:r>
              <a:rPr dirty="0" sz="2050" spc="-165" i="1">
                <a:latin typeface="Times New Roman"/>
                <a:cs typeface="Times New Roman"/>
              </a:rPr>
              <a:t> </a:t>
            </a:r>
            <a:r>
              <a:rPr dirty="0" sz="2050" spc="-165" i="1">
                <a:latin typeface="Times New Roman"/>
                <a:cs typeface="Times New Roman"/>
              </a:rPr>
              <a:t>C</a:t>
            </a:r>
            <a:r>
              <a:rPr dirty="0" baseline="43981" sz="1800" spc="-359" i="1">
                <a:latin typeface="Times New Roman"/>
                <a:cs typeface="Times New Roman"/>
              </a:rPr>
              <a:t>n</a:t>
            </a:r>
            <a:r>
              <a:rPr dirty="0" baseline="42483" sz="1275" spc="-142">
                <a:latin typeface="Times New Roman"/>
                <a:cs typeface="Times New Roman"/>
              </a:rPr>
              <a:t>1</a:t>
            </a:r>
            <a:r>
              <a:rPr dirty="0" baseline="42483" sz="1275" spc="-195">
                <a:latin typeface="Times New Roman"/>
                <a:cs typeface="Times New Roman"/>
              </a:rPr>
              <a:t> </a:t>
            </a:r>
            <a:r>
              <a:rPr dirty="0" sz="2050" spc="-165" i="1">
                <a:latin typeface="Times New Roman"/>
                <a:cs typeface="Times New Roman"/>
              </a:rPr>
              <a:t>C</a:t>
            </a:r>
            <a:r>
              <a:rPr dirty="0" baseline="43981" sz="1800" spc="-457" i="1">
                <a:latin typeface="Times New Roman"/>
                <a:cs typeface="Times New Roman"/>
              </a:rPr>
              <a:t>m</a:t>
            </a:r>
            <a:r>
              <a:rPr dirty="0" baseline="42483" sz="1275" spc="-142">
                <a:latin typeface="Times New Roman"/>
                <a:cs typeface="Times New Roman"/>
              </a:rPr>
              <a:t>1</a:t>
            </a:r>
            <a:r>
              <a:rPr dirty="0" baseline="42483" sz="1275">
                <a:latin typeface="Times New Roman"/>
                <a:cs typeface="Times New Roman"/>
              </a:rPr>
              <a:t> </a:t>
            </a:r>
            <a:r>
              <a:rPr dirty="0" baseline="42483" sz="1275" spc="82">
                <a:latin typeface="Times New Roman"/>
                <a:cs typeface="Times New Roman"/>
              </a:rPr>
              <a:t> </a:t>
            </a:r>
            <a:r>
              <a:rPr dirty="0" sz="2050" spc="-254">
                <a:latin typeface="Symbol"/>
                <a:cs typeface="Symbol"/>
              </a:rPr>
              <a:t></a:t>
            </a:r>
            <a:r>
              <a:rPr dirty="0" sz="2050" spc="-250">
                <a:latin typeface="Times New Roman"/>
                <a:cs typeface="Times New Roman"/>
              </a:rPr>
              <a:t> </a:t>
            </a:r>
            <a:r>
              <a:rPr dirty="0" sz="2050" spc="-210" i="1">
                <a:latin typeface="Times New Roman"/>
                <a:cs typeface="Times New Roman"/>
              </a:rPr>
              <a:t>k</a:t>
            </a:r>
            <a:r>
              <a:rPr dirty="0" sz="2050" spc="5" i="1">
                <a:latin typeface="Times New Roman"/>
                <a:cs typeface="Times New Roman"/>
              </a:rPr>
              <a:t> </a:t>
            </a:r>
            <a:r>
              <a:rPr dirty="0" sz="2050" spc="-165" i="1">
                <a:latin typeface="Times New Roman"/>
                <a:cs typeface="Times New Roman"/>
              </a:rPr>
              <a:t>C</a:t>
            </a:r>
            <a:r>
              <a:rPr dirty="0" baseline="43981" sz="1800" spc="-247" i="1">
                <a:latin typeface="Times New Roman"/>
                <a:cs typeface="Times New Roman"/>
              </a:rPr>
              <a:t>n</a:t>
            </a:r>
            <a:r>
              <a:rPr dirty="0" baseline="42483" sz="1275" spc="-142">
                <a:latin typeface="Times New Roman"/>
                <a:cs typeface="Times New Roman"/>
              </a:rPr>
              <a:t>2</a:t>
            </a:r>
            <a:r>
              <a:rPr dirty="0" baseline="42483" sz="1275" spc="-127">
                <a:latin typeface="Times New Roman"/>
                <a:cs typeface="Times New Roman"/>
              </a:rPr>
              <a:t> </a:t>
            </a:r>
            <a:r>
              <a:rPr dirty="0" sz="2050" spc="-165" i="1">
                <a:latin typeface="Times New Roman"/>
                <a:cs typeface="Times New Roman"/>
              </a:rPr>
              <a:t>C</a:t>
            </a:r>
            <a:r>
              <a:rPr dirty="0" baseline="43981" sz="1800" spc="-345" i="1">
                <a:latin typeface="Times New Roman"/>
                <a:cs typeface="Times New Roman"/>
              </a:rPr>
              <a:t>m</a:t>
            </a:r>
            <a:r>
              <a:rPr dirty="0" baseline="42483" sz="1275" spc="-142">
                <a:latin typeface="Times New Roman"/>
                <a:cs typeface="Times New Roman"/>
              </a:rPr>
              <a:t>2</a:t>
            </a:r>
            <a:endParaRPr baseline="42483" sz="1275">
              <a:latin typeface="Times New Roman"/>
              <a:cs typeface="Times New Roman"/>
            </a:endParaRPr>
          </a:p>
        </p:txBody>
      </p:sp>
      <p:sp>
        <p:nvSpPr>
          <p:cNvPr id="44" name="object 44"/>
          <p:cNvSpPr txBox="1"/>
          <p:nvPr/>
        </p:nvSpPr>
        <p:spPr>
          <a:xfrm>
            <a:off x="1674266" y="2728822"/>
            <a:ext cx="125095" cy="1342390"/>
          </a:xfrm>
          <a:prstGeom prst="rect">
            <a:avLst/>
          </a:prstGeom>
        </p:spPr>
        <p:txBody>
          <a:bodyPr wrap="square" lIns="0" tIns="13970" rIns="0" bIns="0" rtlCol="0" vert="horz">
            <a:spAutoFit/>
          </a:bodyPr>
          <a:lstStyle/>
          <a:p>
            <a:pPr marL="12700">
              <a:lnSpc>
                <a:spcPts val="2215"/>
              </a:lnSpc>
              <a:spcBef>
                <a:spcPts val="110"/>
              </a:spcBef>
            </a:pPr>
            <a:r>
              <a:rPr dirty="0" sz="2050" spc="-229">
                <a:latin typeface="Symbol"/>
                <a:cs typeface="Symbol"/>
              </a:rPr>
              <a:t></a:t>
            </a:r>
            <a:endParaRPr sz="2050">
              <a:latin typeface="Symbol"/>
              <a:cs typeface="Symbol"/>
            </a:endParaRPr>
          </a:p>
          <a:p>
            <a:pPr marL="12700">
              <a:lnSpc>
                <a:spcPts val="1975"/>
              </a:lnSpc>
            </a:pPr>
            <a:r>
              <a:rPr dirty="0" sz="2050" spc="-229">
                <a:latin typeface="Symbol"/>
                <a:cs typeface="Symbol"/>
              </a:rPr>
              <a:t></a:t>
            </a:r>
            <a:endParaRPr sz="2050">
              <a:latin typeface="Symbol"/>
              <a:cs typeface="Symbol"/>
            </a:endParaRPr>
          </a:p>
          <a:p>
            <a:pPr marL="12700">
              <a:lnSpc>
                <a:spcPts val="1975"/>
              </a:lnSpc>
            </a:pPr>
            <a:r>
              <a:rPr dirty="0" sz="2050" spc="-229">
                <a:latin typeface="Symbol"/>
                <a:cs typeface="Symbol"/>
              </a:rPr>
              <a:t></a:t>
            </a:r>
            <a:endParaRPr sz="2050">
              <a:latin typeface="Symbol"/>
              <a:cs typeface="Symbol"/>
            </a:endParaRPr>
          </a:p>
          <a:p>
            <a:pPr marL="12700">
              <a:lnSpc>
                <a:spcPts val="1975"/>
              </a:lnSpc>
            </a:pPr>
            <a:r>
              <a:rPr dirty="0" sz="2050" spc="-229">
                <a:latin typeface="Symbol"/>
                <a:cs typeface="Symbol"/>
              </a:rPr>
              <a:t></a:t>
            </a:r>
            <a:endParaRPr sz="2050">
              <a:latin typeface="Symbol"/>
              <a:cs typeface="Symbol"/>
            </a:endParaRPr>
          </a:p>
          <a:p>
            <a:pPr marL="12700">
              <a:lnSpc>
                <a:spcPts val="2215"/>
              </a:lnSpc>
            </a:pPr>
            <a:r>
              <a:rPr dirty="0" sz="2050" spc="-229">
                <a:latin typeface="Symbol"/>
                <a:cs typeface="Symbol"/>
              </a:rPr>
              <a:t></a:t>
            </a:r>
            <a:endParaRPr sz="2050">
              <a:latin typeface="Symbol"/>
              <a:cs typeface="Symbol"/>
            </a:endParaRPr>
          </a:p>
        </p:txBody>
      </p:sp>
      <p:sp>
        <p:nvSpPr>
          <p:cNvPr id="45" name="object 45"/>
          <p:cNvSpPr txBox="1"/>
          <p:nvPr/>
        </p:nvSpPr>
        <p:spPr>
          <a:xfrm>
            <a:off x="588975" y="4098622"/>
            <a:ext cx="1210310" cy="339725"/>
          </a:xfrm>
          <a:prstGeom prst="rect">
            <a:avLst/>
          </a:prstGeom>
        </p:spPr>
        <p:txBody>
          <a:bodyPr wrap="square" lIns="0" tIns="13970" rIns="0" bIns="0" rtlCol="0" vert="horz">
            <a:spAutoFit/>
          </a:bodyPr>
          <a:lstStyle/>
          <a:p>
            <a:pPr marL="12700">
              <a:lnSpc>
                <a:spcPct val="100000"/>
              </a:lnSpc>
              <a:spcBef>
                <a:spcPts val="110"/>
              </a:spcBef>
              <a:tabLst>
                <a:tab pos="1097915" algn="l"/>
              </a:tabLst>
            </a:pPr>
            <a:r>
              <a:rPr dirty="0" sz="1800">
                <a:latin typeface="微软雅黑"/>
                <a:cs typeface="微软雅黑"/>
              </a:rPr>
              <a:t>反应动力	</a:t>
            </a:r>
            <a:r>
              <a:rPr dirty="0" baseline="-5420" sz="3075" spc="-345">
                <a:latin typeface="Symbol"/>
                <a:cs typeface="Symbol"/>
              </a:rPr>
              <a:t></a:t>
            </a:r>
            <a:endParaRPr baseline="-5420" sz="3075">
              <a:latin typeface="Symbol"/>
              <a:cs typeface="Symbol"/>
            </a:endParaRPr>
          </a:p>
        </p:txBody>
      </p:sp>
      <p:sp>
        <p:nvSpPr>
          <p:cNvPr id="46" name="object 46"/>
          <p:cNvSpPr txBox="1"/>
          <p:nvPr/>
        </p:nvSpPr>
        <p:spPr>
          <a:xfrm>
            <a:off x="1987323" y="4286413"/>
            <a:ext cx="2548890" cy="339725"/>
          </a:xfrm>
          <a:prstGeom prst="rect">
            <a:avLst/>
          </a:prstGeom>
        </p:spPr>
        <p:txBody>
          <a:bodyPr wrap="square" lIns="0" tIns="13970" rIns="0" bIns="0" rtlCol="0" vert="horz">
            <a:spAutoFit/>
          </a:bodyPr>
          <a:lstStyle/>
          <a:p>
            <a:pPr marL="38100">
              <a:lnSpc>
                <a:spcPct val="100000"/>
              </a:lnSpc>
              <a:spcBef>
                <a:spcPts val="110"/>
              </a:spcBef>
              <a:tabLst>
                <a:tab pos="619125" algn="l"/>
              </a:tabLst>
            </a:pPr>
            <a:r>
              <a:rPr dirty="0" sz="2050" spc="-185" i="1">
                <a:latin typeface="Times New Roman"/>
                <a:cs typeface="Times New Roman"/>
              </a:rPr>
              <a:t>r</a:t>
            </a:r>
            <a:r>
              <a:rPr dirty="0" sz="2050" spc="-185" i="1">
                <a:latin typeface="Times New Roman"/>
                <a:cs typeface="Times New Roman"/>
              </a:rPr>
              <a:t> </a:t>
            </a:r>
            <a:r>
              <a:rPr dirty="0" sz="2050" spc="-254" i="1">
                <a:latin typeface="Times New Roman"/>
                <a:cs typeface="Times New Roman"/>
              </a:rPr>
              <a:t> </a:t>
            </a:r>
            <a:r>
              <a:rPr dirty="0" sz="2050" spc="-254">
                <a:latin typeface="Symbol"/>
                <a:cs typeface="Symbol"/>
              </a:rPr>
              <a:t></a:t>
            </a:r>
            <a:r>
              <a:rPr dirty="0" sz="2050" spc="-125">
                <a:latin typeface="Times New Roman"/>
                <a:cs typeface="Times New Roman"/>
              </a:rPr>
              <a:t> </a:t>
            </a:r>
            <a:r>
              <a:rPr dirty="0" u="heavy" baseline="37037" sz="1800" spc="-112">
                <a:uFill>
                  <a:solidFill>
                    <a:srgbClr val="000000"/>
                  </a:solidFill>
                </a:uFill>
                <a:latin typeface="Times New Roman"/>
                <a:cs typeface="Times New Roman"/>
              </a:rPr>
              <a:t> </a:t>
            </a:r>
            <a:r>
              <a:rPr dirty="0" u="heavy" baseline="37037" sz="1800">
                <a:uFill>
                  <a:solidFill>
                    <a:srgbClr val="000000"/>
                  </a:solidFill>
                </a:uFill>
                <a:latin typeface="Times New Roman"/>
                <a:cs typeface="Times New Roman"/>
              </a:rPr>
              <a:t>	</a:t>
            </a:r>
            <a:r>
              <a:rPr dirty="0" u="heavy" baseline="37037" sz="1800" spc="-217">
                <a:uFill>
                  <a:solidFill>
                    <a:srgbClr val="000000"/>
                  </a:solidFill>
                </a:uFill>
                <a:latin typeface="Times New Roman"/>
                <a:cs typeface="Times New Roman"/>
              </a:rPr>
              <a:t>3</a:t>
            </a:r>
            <a:r>
              <a:rPr dirty="0" baseline="37037" sz="1800">
                <a:latin typeface="Times New Roman"/>
                <a:cs typeface="Times New Roman"/>
              </a:rPr>
              <a:t> </a:t>
            </a:r>
            <a:r>
              <a:rPr dirty="0" baseline="37037" sz="1800" spc="22">
                <a:latin typeface="Times New Roman"/>
                <a:cs typeface="Times New Roman"/>
              </a:rPr>
              <a:t> </a:t>
            </a:r>
            <a:r>
              <a:rPr dirty="0" sz="2050" spc="-254">
                <a:latin typeface="Symbol"/>
                <a:cs typeface="Symbol"/>
              </a:rPr>
              <a:t></a:t>
            </a:r>
            <a:r>
              <a:rPr dirty="0" sz="2050" spc="-150">
                <a:latin typeface="Times New Roman"/>
                <a:cs typeface="Times New Roman"/>
              </a:rPr>
              <a:t> </a:t>
            </a:r>
            <a:r>
              <a:rPr dirty="0" sz="2050" spc="-210" i="1">
                <a:latin typeface="Times New Roman"/>
                <a:cs typeface="Times New Roman"/>
              </a:rPr>
              <a:t>k</a:t>
            </a:r>
            <a:r>
              <a:rPr dirty="0" sz="2050" spc="5" i="1">
                <a:latin typeface="Times New Roman"/>
                <a:cs typeface="Times New Roman"/>
              </a:rPr>
              <a:t> </a:t>
            </a:r>
            <a:r>
              <a:rPr dirty="0" sz="2050" spc="-165" i="1">
                <a:latin typeface="Times New Roman"/>
                <a:cs typeface="Times New Roman"/>
              </a:rPr>
              <a:t>C</a:t>
            </a:r>
            <a:r>
              <a:rPr dirty="0" baseline="43981" sz="1800" spc="-247" i="1">
                <a:latin typeface="Times New Roman"/>
                <a:cs typeface="Times New Roman"/>
              </a:rPr>
              <a:t>n</a:t>
            </a:r>
            <a:r>
              <a:rPr dirty="0" baseline="42483" sz="1275" spc="-142">
                <a:latin typeface="Times New Roman"/>
                <a:cs typeface="Times New Roman"/>
              </a:rPr>
              <a:t>2</a:t>
            </a:r>
            <a:r>
              <a:rPr dirty="0" baseline="42483" sz="1275" spc="-127">
                <a:latin typeface="Times New Roman"/>
                <a:cs typeface="Times New Roman"/>
              </a:rPr>
              <a:t> </a:t>
            </a:r>
            <a:r>
              <a:rPr dirty="0" sz="2050" spc="-165" i="1">
                <a:latin typeface="Times New Roman"/>
                <a:cs typeface="Times New Roman"/>
              </a:rPr>
              <a:t>C</a:t>
            </a:r>
            <a:r>
              <a:rPr dirty="0" baseline="43981" sz="1800" spc="-345" i="1">
                <a:latin typeface="Times New Roman"/>
                <a:cs typeface="Times New Roman"/>
              </a:rPr>
              <a:t>m</a:t>
            </a:r>
            <a:r>
              <a:rPr dirty="0" baseline="42483" sz="1275" spc="-142">
                <a:latin typeface="Times New Roman"/>
                <a:cs typeface="Times New Roman"/>
              </a:rPr>
              <a:t>2</a:t>
            </a:r>
            <a:r>
              <a:rPr dirty="0" baseline="42483" sz="1275">
                <a:latin typeface="Times New Roman"/>
                <a:cs typeface="Times New Roman"/>
              </a:rPr>
              <a:t>  </a:t>
            </a:r>
            <a:r>
              <a:rPr dirty="0" baseline="42483" sz="1275" spc="-165">
                <a:latin typeface="Times New Roman"/>
                <a:cs typeface="Times New Roman"/>
              </a:rPr>
              <a:t> </a:t>
            </a:r>
            <a:r>
              <a:rPr dirty="0" sz="2050" spc="-254">
                <a:latin typeface="Symbol"/>
                <a:cs typeface="Symbol"/>
              </a:rPr>
              <a:t></a:t>
            </a:r>
            <a:r>
              <a:rPr dirty="0" sz="2050" spc="-250">
                <a:latin typeface="Times New Roman"/>
                <a:cs typeface="Times New Roman"/>
              </a:rPr>
              <a:t> </a:t>
            </a:r>
            <a:r>
              <a:rPr dirty="0" sz="2050" spc="-210" i="1">
                <a:latin typeface="Times New Roman"/>
                <a:cs typeface="Times New Roman"/>
              </a:rPr>
              <a:t>k</a:t>
            </a:r>
            <a:r>
              <a:rPr dirty="0" sz="2050" spc="-55" i="1">
                <a:latin typeface="Times New Roman"/>
                <a:cs typeface="Times New Roman"/>
              </a:rPr>
              <a:t> </a:t>
            </a:r>
            <a:r>
              <a:rPr dirty="0" sz="2050" spc="-160" i="1">
                <a:latin typeface="Times New Roman"/>
                <a:cs typeface="Times New Roman"/>
              </a:rPr>
              <a:t>C</a:t>
            </a:r>
            <a:r>
              <a:rPr dirty="0" baseline="43981" sz="1800" spc="-277" i="1">
                <a:latin typeface="Times New Roman"/>
                <a:cs typeface="Times New Roman"/>
              </a:rPr>
              <a:t>n</a:t>
            </a:r>
            <a:r>
              <a:rPr dirty="0" baseline="42483" sz="1275" spc="-142">
                <a:latin typeface="Times New Roman"/>
                <a:cs typeface="Times New Roman"/>
              </a:rPr>
              <a:t>3</a:t>
            </a:r>
            <a:r>
              <a:rPr dirty="0" baseline="42483" sz="1275" spc="-165">
                <a:latin typeface="Times New Roman"/>
                <a:cs typeface="Times New Roman"/>
              </a:rPr>
              <a:t> </a:t>
            </a:r>
            <a:r>
              <a:rPr dirty="0" sz="2050" spc="-160" i="1">
                <a:latin typeface="Times New Roman"/>
                <a:cs typeface="Times New Roman"/>
              </a:rPr>
              <a:t>C</a:t>
            </a:r>
            <a:r>
              <a:rPr dirty="0" baseline="43981" sz="1800" spc="-375" i="1">
                <a:latin typeface="Times New Roman"/>
                <a:cs typeface="Times New Roman"/>
              </a:rPr>
              <a:t>m</a:t>
            </a:r>
            <a:r>
              <a:rPr dirty="0" baseline="42483" sz="1275" spc="-142">
                <a:latin typeface="Times New Roman"/>
                <a:cs typeface="Times New Roman"/>
              </a:rPr>
              <a:t>3</a:t>
            </a:r>
            <a:endParaRPr baseline="42483" sz="1275">
              <a:latin typeface="Times New Roman"/>
              <a:cs typeface="Times New Roman"/>
            </a:endParaRPr>
          </a:p>
        </p:txBody>
      </p:sp>
      <p:sp>
        <p:nvSpPr>
          <p:cNvPr id="47" name="object 47"/>
          <p:cNvSpPr txBox="1"/>
          <p:nvPr/>
        </p:nvSpPr>
        <p:spPr>
          <a:xfrm>
            <a:off x="2005381" y="4991298"/>
            <a:ext cx="320040" cy="339725"/>
          </a:xfrm>
          <a:prstGeom prst="rect">
            <a:avLst/>
          </a:prstGeom>
        </p:spPr>
        <p:txBody>
          <a:bodyPr wrap="square" lIns="0" tIns="13970" rIns="0" bIns="0" rtlCol="0" vert="horz">
            <a:spAutoFit/>
          </a:bodyPr>
          <a:lstStyle/>
          <a:p>
            <a:pPr marL="12700">
              <a:lnSpc>
                <a:spcPct val="100000"/>
              </a:lnSpc>
              <a:spcBef>
                <a:spcPts val="110"/>
              </a:spcBef>
            </a:pPr>
            <a:r>
              <a:rPr dirty="0" sz="2050" spc="-185" i="1">
                <a:latin typeface="Times New Roman"/>
                <a:cs typeface="Times New Roman"/>
              </a:rPr>
              <a:t>r</a:t>
            </a:r>
            <a:r>
              <a:rPr dirty="0" sz="2050" spc="-95" i="1">
                <a:latin typeface="Times New Roman"/>
                <a:cs typeface="Times New Roman"/>
              </a:rPr>
              <a:t> </a:t>
            </a:r>
            <a:r>
              <a:rPr dirty="0" sz="2050" spc="-254">
                <a:latin typeface="Symbol"/>
                <a:cs typeface="Symbol"/>
              </a:rPr>
              <a:t></a:t>
            </a:r>
            <a:endParaRPr sz="2050">
              <a:latin typeface="Symbol"/>
              <a:cs typeface="Symbol"/>
            </a:endParaRPr>
          </a:p>
        </p:txBody>
      </p:sp>
      <p:sp>
        <p:nvSpPr>
          <p:cNvPr id="48" name="object 48"/>
          <p:cNvSpPr txBox="1"/>
          <p:nvPr/>
        </p:nvSpPr>
        <p:spPr>
          <a:xfrm>
            <a:off x="2712717" y="4991298"/>
            <a:ext cx="1788795" cy="339725"/>
          </a:xfrm>
          <a:prstGeom prst="rect">
            <a:avLst/>
          </a:prstGeom>
        </p:spPr>
        <p:txBody>
          <a:bodyPr wrap="square" lIns="0" tIns="13970" rIns="0" bIns="0" rtlCol="0" vert="horz">
            <a:spAutoFit/>
          </a:bodyPr>
          <a:lstStyle/>
          <a:p>
            <a:pPr marL="38100">
              <a:lnSpc>
                <a:spcPct val="100000"/>
              </a:lnSpc>
              <a:spcBef>
                <a:spcPts val="110"/>
              </a:spcBef>
              <a:tabLst>
                <a:tab pos="944244" algn="l"/>
              </a:tabLst>
            </a:pPr>
            <a:r>
              <a:rPr dirty="0" sz="2050" spc="-254">
                <a:latin typeface="Symbol"/>
                <a:cs typeface="Symbol"/>
              </a:rPr>
              <a:t></a:t>
            </a:r>
            <a:r>
              <a:rPr dirty="0" sz="2050" spc="-254">
                <a:latin typeface="Times New Roman"/>
                <a:cs typeface="Times New Roman"/>
              </a:rPr>
              <a:t>  </a:t>
            </a:r>
            <a:r>
              <a:rPr dirty="0" sz="2050" spc="-210" i="1">
                <a:latin typeface="Times New Roman"/>
                <a:cs typeface="Times New Roman"/>
              </a:rPr>
              <a:t>k </a:t>
            </a:r>
            <a:r>
              <a:rPr dirty="0" sz="2050" spc="-310" i="1">
                <a:latin typeface="Times New Roman"/>
                <a:cs typeface="Times New Roman"/>
              </a:rPr>
              <a:t>C     C	</a:t>
            </a:r>
            <a:r>
              <a:rPr dirty="0" sz="2050" spc="-254">
                <a:latin typeface="Symbol"/>
                <a:cs typeface="Symbol"/>
              </a:rPr>
              <a:t></a:t>
            </a:r>
            <a:r>
              <a:rPr dirty="0" sz="2050" spc="-254">
                <a:latin typeface="Times New Roman"/>
                <a:cs typeface="Times New Roman"/>
              </a:rPr>
              <a:t> </a:t>
            </a:r>
            <a:r>
              <a:rPr dirty="0" sz="2050" spc="-210" i="1">
                <a:latin typeface="Times New Roman"/>
                <a:cs typeface="Times New Roman"/>
              </a:rPr>
              <a:t>k </a:t>
            </a:r>
            <a:r>
              <a:rPr dirty="0" sz="2050" spc="-155" i="1">
                <a:latin typeface="Times New Roman"/>
                <a:cs typeface="Times New Roman"/>
              </a:rPr>
              <a:t>C</a:t>
            </a:r>
            <a:r>
              <a:rPr dirty="0" baseline="43981" sz="1800" spc="-232" i="1">
                <a:latin typeface="Times New Roman"/>
                <a:cs typeface="Times New Roman"/>
              </a:rPr>
              <a:t>n</a:t>
            </a:r>
            <a:r>
              <a:rPr dirty="0" baseline="43981" sz="1800" spc="-225" i="1">
                <a:latin typeface="Times New Roman"/>
                <a:cs typeface="Times New Roman"/>
              </a:rPr>
              <a:t> </a:t>
            </a:r>
            <a:r>
              <a:rPr dirty="0" sz="2050" spc="-185" i="1">
                <a:latin typeface="Times New Roman"/>
                <a:cs typeface="Times New Roman"/>
              </a:rPr>
              <a:t>C</a:t>
            </a:r>
            <a:r>
              <a:rPr dirty="0" baseline="43981" sz="1800" spc="-277" i="1">
                <a:latin typeface="Times New Roman"/>
                <a:cs typeface="Times New Roman"/>
              </a:rPr>
              <a:t>m</a:t>
            </a:r>
            <a:endParaRPr baseline="43981" sz="1800">
              <a:latin typeface="Times New Roman"/>
              <a:cs typeface="Times New Roman"/>
            </a:endParaRPr>
          </a:p>
        </p:txBody>
      </p:sp>
      <p:sp>
        <p:nvSpPr>
          <p:cNvPr id="49" name="object 49"/>
          <p:cNvSpPr txBox="1"/>
          <p:nvPr/>
        </p:nvSpPr>
        <p:spPr>
          <a:xfrm>
            <a:off x="2042577" y="5698253"/>
            <a:ext cx="314960" cy="339725"/>
          </a:xfrm>
          <a:prstGeom prst="rect">
            <a:avLst/>
          </a:prstGeom>
        </p:spPr>
        <p:txBody>
          <a:bodyPr wrap="square" lIns="0" tIns="13970" rIns="0" bIns="0" rtlCol="0" vert="horz">
            <a:spAutoFit/>
          </a:bodyPr>
          <a:lstStyle/>
          <a:p>
            <a:pPr marL="12700">
              <a:lnSpc>
                <a:spcPct val="100000"/>
              </a:lnSpc>
              <a:spcBef>
                <a:spcPts val="110"/>
              </a:spcBef>
            </a:pPr>
            <a:r>
              <a:rPr dirty="0" sz="2050" spc="-185" i="1">
                <a:latin typeface="Times New Roman"/>
                <a:cs typeface="Times New Roman"/>
              </a:rPr>
              <a:t>r</a:t>
            </a:r>
            <a:r>
              <a:rPr dirty="0" sz="2050" spc="-140" i="1">
                <a:latin typeface="Times New Roman"/>
                <a:cs typeface="Times New Roman"/>
              </a:rPr>
              <a:t> </a:t>
            </a:r>
            <a:r>
              <a:rPr dirty="0" sz="2050" spc="-254">
                <a:latin typeface="Symbol"/>
                <a:cs typeface="Symbol"/>
              </a:rPr>
              <a:t></a:t>
            </a:r>
            <a:endParaRPr sz="2050">
              <a:latin typeface="Symbol"/>
              <a:cs typeface="Symbol"/>
            </a:endParaRPr>
          </a:p>
        </p:txBody>
      </p:sp>
      <p:sp>
        <p:nvSpPr>
          <p:cNvPr id="50" name="object 50"/>
          <p:cNvSpPr txBox="1"/>
          <p:nvPr/>
        </p:nvSpPr>
        <p:spPr>
          <a:xfrm>
            <a:off x="2765098" y="5698253"/>
            <a:ext cx="740410" cy="339725"/>
          </a:xfrm>
          <a:prstGeom prst="rect">
            <a:avLst/>
          </a:prstGeom>
        </p:spPr>
        <p:txBody>
          <a:bodyPr wrap="square" lIns="0" tIns="13970" rIns="0" bIns="0" rtlCol="0" vert="horz">
            <a:spAutoFit/>
          </a:bodyPr>
          <a:lstStyle/>
          <a:p>
            <a:pPr marL="12700">
              <a:lnSpc>
                <a:spcPct val="100000"/>
              </a:lnSpc>
              <a:spcBef>
                <a:spcPts val="110"/>
              </a:spcBef>
            </a:pPr>
            <a:r>
              <a:rPr dirty="0" sz="2050" spc="-254">
                <a:latin typeface="Symbol"/>
                <a:cs typeface="Symbol"/>
              </a:rPr>
              <a:t></a:t>
            </a:r>
            <a:r>
              <a:rPr dirty="0" sz="2050" spc="-254">
                <a:latin typeface="Times New Roman"/>
                <a:cs typeface="Times New Roman"/>
              </a:rPr>
              <a:t> </a:t>
            </a:r>
            <a:r>
              <a:rPr dirty="0" sz="2050" spc="-210" i="1">
                <a:latin typeface="Times New Roman"/>
                <a:cs typeface="Times New Roman"/>
              </a:rPr>
              <a:t>k </a:t>
            </a:r>
            <a:r>
              <a:rPr dirty="0" sz="2050" spc="-310" i="1">
                <a:latin typeface="Times New Roman"/>
                <a:cs typeface="Times New Roman"/>
              </a:rPr>
              <a:t>C</a:t>
            </a:r>
            <a:r>
              <a:rPr dirty="0" sz="2050" spc="-145" i="1">
                <a:latin typeface="Times New Roman"/>
                <a:cs typeface="Times New Roman"/>
              </a:rPr>
              <a:t> </a:t>
            </a:r>
            <a:r>
              <a:rPr dirty="0" sz="2050" spc="-310" i="1">
                <a:latin typeface="Times New Roman"/>
                <a:cs typeface="Times New Roman"/>
              </a:rPr>
              <a:t>C</a:t>
            </a:r>
            <a:endParaRPr sz="2050">
              <a:latin typeface="Times New Roman"/>
              <a:cs typeface="Times New Roman"/>
            </a:endParaRPr>
          </a:p>
        </p:txBody>
      </p:sp>
      <p:sp>
        <p:nvSpPr>
          <p:cNvPr id="51" name="object 51"/>
          <p:cNvSpPr txBox="1"/>
          <p:nvPr/>
        </p:nvSpPr>
        <p:spPr>
          <a:xfrm>
            <a:off x="1648867" y="4317733"/>
            <a:ext cx="175895" cy="1844039"/>
          </a:xfrm>
          <a:prstGeom prst="rect">
            <a:avLst/>
          </a:prstGeom>
        </p:spPr>
        <p:txBody>
          <a:bodyPr wrap="square" lIns="0" tIns="13970" rIns="0" bIns="0" rtlCol="0" vert="horz">
            <a:spAutoFit/>
          </a:bodyPr>
          <a:lstStyle/>
          <a:p>
            <a:pPr marL="38100">
              <a:lnSpc>
                <a:spcPts val="2215"/>
              </a:lnSpc>
              <a:spcBef>
                <a:spcPts val="110"/>
              </a:spcBef>
            </a:pPr>
            <a:r>
              <a:rPr dirty="0" sz="2050" spc="-229">
                <a:latin typeface="Symbol"/>
                <a:cs typeface="Symbol"/>
              </a:rPr>
              <a:t></a:t>
            </a:r>
            <a:endParaRPr sz="2050">
              <a:latin typeface="Symbol"/>
              <a:cs typeface="Symbol"/>
            </a:endParaRPr>
          </a:p>
          <a:p>
            <a:pPr marL="38100">
              <a:lnSpc>
                <a:spcPts val="1975"/>
              </a:lnSpc>
            </a:pPr>
            <a:r>
              <a:rPr dirty="0" sz="2050" spc="-229">
                <a:latin typeface="Symbol"/>
                <a:cs typeface="Symbol"/>
              </a:rPr>
              <a:t></a:t>
            </a:r>
            <a:endParaRPr sz="2050">
              <a:latin typeface="Symbol"/>
              <a:cs typeface="Symbol"/>
            </a:endParaRPr>
          </a:p>
          <a:p>
            <a:pPr marL="38100">
              <a:lnSpc>
                <a:spcPts val="1975"/>
              </a:lnSpc>
            </a:pPr>
            <a:r>
              <a:rPr dirty="0" sz="2050" spc="-229">
                <a:latin typeface="Symbol"/>
                <a:cs typeface="Symbol"/>
              </a:rPr>
              <a:t></a:t>
            </a:r>
            <a:endParaRPr sz="2050">
              <a:latin typeface="Symbol"/>
              <a:cs typeface="Symbol"/>
            </a:endParaRPr>
          </a:p>
          <a:p>
            <a:pPr marL="38100">
              <a:lnSpc>
                <a:spcPts val="1975"/>
              </a:lnSpc>
            </a:pPr>
            <a:r>
              <a:rPr dirty="0" sz="2050" spc="-229">
                <a:latin typeface="Symbol"/>
                <a:cs typeface="Symbol"/>
              </a:rPr>
              <a:t></a:t>
            </a:r>
            <a:endParaRPr sz="2050">
              <a:latin typeface="Symbol"/>
              <a:cs typeface="Symbol"/>
            </a:endParaRPr>
          </a:p>
          <a:p>
            <a:pPr marL="38100">
              <a:lnSpc>
                <a:spcPts val="1975"/>
              </a:lnSpc>
            </a:pPr>
            <a:r>
              <a:rPr dirty="0" sz="2050" spc="-229">
                <a:latin typeface="Symbol"/>
                <a:cs typeface="Symbol"/>
              </a:rPr>
              <a:t></a:t>
            </a:r>
            <a:endParaRPr sz="2050">
              <a:latin typeface="Symbol"/>
              <a:cs typeface="Symbol"/>
            </a:endParaRPr>
          </a:p>
          <a:p>
            <a:pPr marL="38100">
              <a:lnSpc>
                <a:spcPts val="1975"/>
              </a:lnSpc>
            </a:pPr>
            <a:r>
              <a:rPr dirty="0" sz="2050" spc="-229">
                <a:latin typeface="Symbol"/>
                <a:cs typeface="Symbol"/>
              </a:rPr>
              <a:t></a:t>
            </a:r>
            <a:endParaRPr sz="2050">
              <a:latin typeface="Symbol"/>
              <a:cs typeface="Symbol"/>
            </a:endParaRPr>
          </a:p>
          <a:p>
            <a:pPr marL="38100">
              <a:lnSpc>
                <a:spcPts val="2215"/>
              </a:lnSpc>
            </a:pPr>
            <a:r>
              <a:rPr dirty="0" sz="2050" spc="-625">
                <a:latin typeface="Symbol"/>
                <a:cs typeface="Symbol"/>
              </a:rPr>
              <a:t></a:t>
            </a:r>
            <a:r>
              <a:rPr dirty="0" baseline="-17615" sz="3075" spc="-937">
                <a:latin typeface="Symbol"/>
                <a:cs typeface="Symbol"/>
              </a:rPr>
              <a:t></a:t>
            </a:r>
            <a:endParaRPr baseline="-17615" sz="3075">
              <a:latin typeface="Symbol"/>
              <a:cs typeface="Symbol"/>
            </a:endParaRPr>
          </a:p>
        </p:txBody>
      </p:sp>
      <p:sp>
        <p:nvSpPr>
          <p:cNvPr id="52" name="object 52"/>
          <p:cNvSpPr txBox="1"/>
          <p:nvPr/>
        </p:nvSpPr>
        <p:spPr>
          <a:xfrm>
            <a:off x="2004100" y="6469214"/>
            <a:ext cx="1012190" cy="339725"/>
          </a:xfrm>
          <a:prstGeom prst="rect">
            <a:avLst/>
          </a:prstGeom>
        </p:spPr>
        <p:txBody>
          <a:bodyPr wrap="square" lIns="0" tIns="13970" rIns="0" bIns="0" rtlCol="0" vert="horz">
            <a:spAutoFit/>
          </a:bodyPr>
          <a:lstStyle/>
          <a:p>
            <a:pPr marL="38100">
              <a:lnSpc>
                <a:spcPct val="100000"/>
              </a:lnSpc>
              <a:spcBef>
                <a:spcPts val="110"/>
              </a:spcBef>
            </a:pPr>
            <a:r>
              <a:rPr dirty="0" sz="2050" spc="-140" i="1">
                <a:latin typeface="Times New Roman"/>
                <a:cs typeface="Times New Roman"/>
              </a:rPr>
              <a:t>k</a:t>
            </a:r>
            <a:r>
              <a:rPr dirty="0" baseline="-25462" sz="1800" spc="-209" i="1">
                <a:latin typeface="Times New Roman"/>
                <a:cs typeface="Times New Roman"/>
              </a:rPr>
              <a:t>i </a:t>
            </a:r>
            <a:r>
              <a:rPr dirty="0" sz="2050" spc="-254">
                <a:latin typeface="Symbol"/>
                <a:cs typeface="Symbol"/>
              </a:rPr>
              <a:t></a:t>
            </a:r>
            <a:r>
              <a:rPr dirty="0" sz="2050" spc="-254">
                <a:latin typeface="Times New Roman"/>
                <a:cs typeface="Times New Roman"/>
              </a:rPr>
              <a:t> </a:t>
            </a:r>
            <a:r>
              <a:rPr dirty="0" sz="2050" spc="-260" i="1">
                <a:latin typeface="Times New Roman"/>
                <a:cs typeface="Times New Roman"/>
              </a:rPr>
              <a:t>A</a:t>
            </a:r>
            <a:r>
              <a:rPr dirty="0" baseline="-25462" sz="1800" spc="-390" i="1">
                <a:latin typeface="Times New Roman"/>
                <a:cs typeface="Times New Roman"/>
              </a:rPr>
              <a:t>i </a:t>
            </a:r>
            <a:r>
              <a:rPr dirty="0" sz="2050" spc="-80">
                <a:latin typeface="Symbol"/>
                <a:cs typeface="Symbol"/>
              </a:rPr>
              <a:t></a:t>
            </a:r>
            <a:r>
              <a:rPr dirty="0" sz="2050" spc="-80" i="1">
                <a:latin typeface="Times New Roman"/>
                <a:cs typeface="Times New Roman"/>
              </a:rPr>
              <a:t>e</a:t>
            </a:r>
            <a:r>
              <a:rPr dirty="0" sz="2050" spc="180" i="1">
                <a:latin typeface="Times New Roman"/>
                <a:cs typeface="Times New Roman"/>
              </a:rPr>
              <a:t> </a:t>
            </a:r>
            <a:r>
              <a:rPr dirty="0" baseline="30092" sz="1800" spc="-262" i="1">
                <a:latin typeface="Times New Roman"/>
                <a:cs typeface="Times New Roman"/>
              </a:rPr>
              <a:t>RT</a:t>
            </a:r>
            <a:endParaRPr baseline="30092" sz="1800">
              <a:latin typeface="Times New Roman"/>
              <a:cs typeface="Times New Roman"/>
            </a:endParaRPr>
          </a:p>
        </p:txBody>
      </p:sp>
      <p:sp>
        <p:nvSpPr>
          <p:cNvPr id="53" name="object 53"/>
          <p:cNvSpPr/>
          <p:nvPr/>
        </p:nvSpPr>
        <p:spPr>
          <a:xfrm>
            <a:off x="461772" y="1085088"/>
            <a:ext cx="4493260" cy="1632585"/>
          </a:xfrm>
          <a:custGeom>
            <a:avLst/>
            <a:gdLst/>
            <a:ahLst/>
            <a:cxnLst/>
            <a:rect l="l" t="t" r="r" b="b"/>
            <a:pathLst>
              <a:path w="4493260" h="1632585">
                <a:moveTo>
                  <a:pt x="0" y="1632204"/>
                </a:moveTo>
                <a:lnTo>
                  <a:pt x="4492752" y="1632204"/>
                </a:lnTo>
                <a:lnTo>
                  <a:pt x="4492752" y="0"/>
                </a:lnTo>
                <a:lnTo>
                  <a:pt x="0" y="0"/>
                </a:lnTo>
                <a:lnTo>
                  <a:pt x="0" y="1632204"/>
                </a:lnTo>
                <a:close/>
              </a:path>
            </a:pathLst>
          </a:custGeom>
          <a:ln w="9144">
            <a:solidFill>
              <a:srgbClr val="FFFFFF"/>
            </a:solidFill>
          </a:ln>
        </p:spPr>
        <p:txBody>
          <a:bodyPr wrap="square" lIns="0" tIns="0" rIns="0" bIns="0" rtlCol="0"/>
          <a:lstStyle/>
          <a:p/>
        </p:txBody>
      </p:sp>
      <p:sp>
        <p:nvSpPr>
          <p:cNvPr id="54" name="object 54"/>
          <p:cNvSpPr txBox="1"/>
          <p:nvPr/>
        </p:nvSpPr>
        <p:spPr>
          <a:xfrm>
            <a:off x="539902" y="1107389"/>
            <a:ext cx="4421505" cy="1551305"/>
          </a:xfrm>
          <a:prstGeom prst="rect">
            <a:avLst/>
          </a:prstGeom>
        </p:spPr>
        <p:txBody>
          <a:bodyPr wrap="square" lIns="0" tIns="13335" rIns="0" bIns="0" rtlCol="0" vert="horz">
            <a:spAutoFit/>
          </a:bodyPr>
          <a:lstStyle/>
          <a:p>
            <a:pPr marL="12700" marR="5080">
              <a:lnSpc>
                <a:spcPct val="100000"/>
              </a:lnSpc>
              <a:spcBef>
                <a:spcPts val="105"/>
              </a:spcBef>
            </a:pPr>
            <a:r>
              <a:rPr dirty="0" sz="2000" spc="5" b="1">
                <a:latin typeface="微软雅黑"/>
                <a:cs typeface="微软雅黑"/>
              </a:rPr>
              <a:t>化工</a:t>
            </a:r>
            <a:r>
              <a:rPr dirty="0" sz="2000" spc="-5" b="1">
                <a:latin typeface="微软雅黑"/>
                <a:cs typeface="微软雅黑"/>
              </a:rPr>
              <a:t>过</a:t>
            </a:r>
            <a:r>
              <a:rPr dirty="0" sz="2000" spc="-10" b="1">
                <a:latin typeface="微软雅黑"/>
                <a:cs typeface="微软雅黑"/>
              </a:rPr>
              <a:t>程</a:t>
            </a:r>
            <a:r>
              <a:rPr dirty="0" sz="2000" spc="5" b="1">
                <a:latin typeface="微软雅黑"/>
                <a:cs typeface="微软雅黑"/>
              </a:rPr>
              <a:t>中</a:t>
            </a:r>
            <a:r>
              <a:rPr dirty="0" sz="2000" spc="-15" b="1">
                <a:latin typeface="微软雅黑"/>
                <a:cs typeface="微软雅黑"/>
              </a:rPr>
              <a:t>复</a:t>
            </a:r>
            <a:r>
              <a:rPr dirty="0" sz="2000" spc="5" b="1">
                <a:latin typeface="微软雅黑"/>
                <a:cs typeface="微软雅黑"/>
              </a:rPr>
              <a:t>杂的</a:t>
            </a:r>
            <a:r>
              <a:rPr dirty="0" sz="2000" spc="-5" b="1">
                <a:latin typeface="微软雅黑"/>
                <a:cs typeface="微软雅黑"/>
              </a:rPr>
              <a:t>“</a:t>
            </a:r>
            <a:r>
              <a:rPr dirty="0" sz="2000" spc="-10" b="1">
                <a:latin typeface="微软雅黑"/>
                <a:cs typeface="微软雅黑"/>
              </a:rPr>
              <a:t>反</a:t>
            </a:r>
            <a:r>
              <a:rPr dirty="0" sz="2000" spc="5" b="1">
                <a:latin typeface="微软雅黑"/>
                <a:cs typeface="微软雅黑"/>
              </a:rPr>
              <a:t>应”</a:t>
            </a:r>
            <a:r>
              <a:rPr dirty="0" sz="2000" spc="-85" b="1">
                <a:latin typeface="微软雅黑"/>
                <a:cs typeface="微软雅黑"/>
              </a:rPr>
              <a:t> </a:t>
            </a:r>
            <a:r>
              <a:rPr dirty="0" sz="2000" spc="5" b="1">
                <a:latin typeface="微软雅黑"/>
                <a:cs typeface="微软雅黑"/>
              </a:rPr>
              <a:t>和“</a:t>
            </a:r>
            <a:r>
              <a:rPr dirty="0" sz="2000" spc="-5" b="1">
                <a:latin typeface="微软雅黑"/>
                <a:cs typeface="微软雅黑"/>
              </a:rPr>
              <a:t>传</a:t>
            </a:r>
            <a:r>
              <a:rPr dirty="0" sz="2000" spc="-10" b="1">
                <a:latin typeface="微软雅黑"/>
                <a:cs typeface="微软雅黑"/>
              </a:rPr>
              <a:t>递</a:t>
            </a:r>
            <a:r>
              <a:rPr dirty="0" sz="2000" spc="5" b="1">
                <a:latin typeface="微软雅黑"/>
                <a:cs typeface="微软雅黑"/>
              </a:rPr>
              <a:t>”  </a:t>
            </a:r>
            <a:r>
              <a:rPr dirty="0" sz="2000" b="1">
                <a:latin typeface="微软雅黑"/>
                <a:cs typeface="微软雅黑"/>
              </a:rPr>
              <a:t>模型给优化算法带来了</a:t>
            </a:r>
            <a:r>
              <a:rPr dirty="0" sz="2000" spc="-15" b="1">
                <a:latin typeface="微软雅黑"/>
                <a:cs typeface="微软雅黑"/>
              </a:rPr>
              <a:t>巨</a:t>
            </a:r>
            <a:r>
              <a:rPr dirty="0" sz="2000" b="1">
                <a:latin typeface="微软雅黑"/>
                <a:cs typeface="微软雅黑"/>
              </a:rPr>
              <a:t>大挑</a:t>
            </a:r>
            <a:r>
              <a:rPr dirty="0" sz="2000" spc="-15" b="1">
                <a:latin typeface="微软雅黑"/>
                <a:cs typeface="微软雅黑"/>
              </a:rPr>
              <a:t>战</a:t>
            </a:r>
            <a:r>
              <a:rPr dirty="0" sz="2000" b="1">
                <a:latin typeface="微软雅黑"/>
                <a:cs typeface="微软雅黑"/>
              </a:rPr>
              <a:t>，依 赖梯度信息的确定性优</a:t>
            </a:r>
            <a:r>
              <a:rPr dirty="0" sz="2000" spc="-15" b="1">
                <a:latin typeface="微软雅黑"/>
                <a:cs typeface="微软雅黑"/>
              </a:rPr>
              <a:t>化</a:t>
            </a:r>
            <a:r>
              <a:rPr dirty="0" sz="2000" b="1">
                <a:latin typeface="微软雅黑"/>
                <a:cs typeface="微软雅黑"/>
              </a:rPr>
              <a:t>算法</a:t>
            </a:r>
            <a:r>
              <a:rPr dirty="0" sz="2000" spc="-15" b="1">
                <a:latin typeface="微软雅黑"/>
                <a:cs typeface="微软雅黑"/>
              </a:rPr>
              <a:t>难</a:t>
            </a:r>
            <a:r>
              <a:rPr dirty="0" sz="2000" b="1">
                <a:latin typeface="微软雅黑"/>
                <a:cs typeface="微软雅黑"/>
              </a:rPr>
              <a:t>以处 理如“反应”模型中涉</a:t>
            </a:r>
            <a:r>
              <a:rPr dirty="0" sz="2000" spc="-15" b="1">
                <a:latin typeface="微软雅黑"/>
                <a:cs typeface="微软雅黑"/>
              </a:rPr>
              <a:t>及</a:t>
            </a:r>
            <a:r>
              <a:rPr dirty="0" sz="2000" b="1">
                <a:latin typeface="微软雅黑"/>
                <a:cs typeface="微软雅黑"/>
              </a:rPr>
              <a:t>的对</a:t>
            </a:r>
            <a:r>
              <a:rPr dirty="0" sz="2000" spc="-15" b="1">
                <a:latin typeface="微软雅黑"/>
                <a:cs typeface="微软雅黑"/>
              </a:rPr>
              <a:t>数</a:t>
            </a:r>
            <a:r>
              <a:rPr dirty="0" sz="2000" b="1">
                <a:latin typeface="微软雅黑"/>
                <a:cs typeface="微软雅黑"/>
              </a:rPr>
              <a:t>和指 数函数。</a:t>
            </a:r>
            <a:endParaRPr sz="2000">
              <a:latin typeface="微软雅黑"/>
              <a:cs typeface="微软雅黑"/>
            </a:endParaRPr>
          </a:p>
        </p:txBody>
      </p:sp>
      <p:sp>
        <p:nvSpPr>
          <p:cNvPr id="55" name="object 55"/>
          <p:cNvSpPr txBox="1"/>
          <p:nvPr/>
        </p:nvSpPr>
        <p:spPr>
          <a:xfrm>
            <a:off x="8649969" y="1107389"/>
            <a:ext cx="3583304" cy="331470"/>
          </a:xfrm>
          <a:prstGeom prst="rect">
            <a:avLst/>
          </a:prstGeom>
        </p:spPr>
        <p:txBody>
          <a:bodyPr wrap="square" lIns="0" tIns="13335" rIns="0" bIns="0" rtlCol="0" vert="horz">
            <a:spAutoFit/>
          </a:bodyPr>
          <a:lstStyle/>
          <a:p>
            <a:pPr marL="12700">
              <a:lnSpc>
                <a:spcPct val="100000"/>
              </a:lnSpc>
              <a:spcBef>
                <a:spcPts val="105"/>
              </a:spcBef>
            </a:pPr>
            <a:r>
              <a:rPr dirty="0" sz="2000" b="1">
                <a:solidFill>
                  <a:srgbClr val="FF0000"/>
                </a:solidFill>
                <a:latin typeface="微软雅黑"/>
                <a:cs typeface="微软雅黑"/>
              </a:rPr>
              <a:t>智能算</a:t>
            </a:r>
            <a:r>
              <a:rPr dirty="0" sz="2000" spc="-10" b="1">
                <a:solidFill>
                  <a:srgbClr val="FF0000"/>
                </a:solidFill>
                <a:latin typeface="微软雅黑"/>
                <a:cs typeface="微软雅黑"/>
              </a:rPr>
              <a:t>法</a:t>
            </a:r>
            <a:r>
              <a:rPr dirty="0" sz="2000" spc="5" b="1">
                <a:solidFill>
                  <a:srgbClr val="0000CC"/>
                </a:solidFill>
                <a:latin typeface="微软雅黑"/>
                <a:cs typeface="微软雅黑"/>
              </a:rPr>
              <a:t>是</a:t>
            </a:r>
            <a:r>
              <a:rPr dirty="0" sz="2000" spc="-15" b="1">
                <a:solidFill>
                  <a:srgbClr val="0000CC"/>
                </a:solidFill>
                <a:latin typeface="微软雅黑"/>
                <a:cs typeface="微软雅黑"/>
              </a:rPr>
              <a:t>受</a:t>
            </a:r>
            <a:r>
              <a:rPr dirty="0" sz="2000" spc="5" b="1">
                <a:solidFill>
                  <a:srgbClr val="0000CC"/>
                </a:solidFill>
                <a:latin typeface="微软雅黑"/>
                <a:cs typeface="微软雅黑"/>
              </a:rPr>
              <a:t>自然</a:t>
            </a:r>
            <a:r>
              <a:rPr dirty="0" sz="2000" spc="-5" b="1">
                <a:solidFill>
                  <a:srgbClr val="0000CC"/>
                </a:solidFill>
                <a:latin typeface="微软雅黑"/>
                <a:cs typeface="微软雅黑"/>
              </a:rPr>
              <a:t>规</a:t>
            </a:r>
            <a:r>
              <a:rPr dirty="0" sz="2000" spc="-10" b="1">
                <a:solidFill>
                  <a:srgbClr val="0000CC"/>
                </a:solidFill>
                <a:latin typeface="微软雅黑"/>
                <a:cs typeface="微软雅黑"/>
              </a:rPr>
              <a:t>律</a:t>
            </a:r>
            <a:r>
              <a:rPr dirty="0" sz="2000" spc="5" b="1">
                <a:solidFill>
                  <a:srgbClr val="0000CC"/>
                </a:solidFill>
                <a:latin typeface="微软雅黑"/>
                <a:cs typeface="微软雅黑"/>
              </a:rPr>
              <a:t>的</a:t>
            </a:r>
            <a:r>
              <a:rPr dirty="0" sz="2000" spc="-15" b="1">
                <a:solidFill>
                  <a:srgbClr val="0000CC"/>
                </a:solidFill>
                <a:latin typeface="微软雅黑"/>
                <a:cs typeface="微软雅黑"/>
              </a:rPr>
              <a:t>启</a:t>
            </a:r>
            <a:r>
              <a:rPr dirty="0" sz="2000" spc="5" b="1">
                <a:solidFill>
                  <a:srgbClr val="0000CC"/>
                </a:solidFill>
                <a:latin typeface="微软雅黑"/>
                <a:cs typeface="微软雅黑"/>
              </a:rPr>
              <a:t>迪，</a:t>
            </a:r>
            <a:endParaRPr sz="2000">
              <a:latin typeface="微软雅黑"/>
              <a:cs typeface="微软雅黑"/>
            </a:endParaRPr>
          </a:p>
        </p:txBody>
      </p:sp>
      <p:sp>
        <p:nvSpPr>
          <p:cNvPr id="56" name="object 56"/>
          <p:cNvSpPr txBox="1"/>
          <p:nvPr/>
        </p:nvSpPr>
        <p:spPr>
          <a:xfrm>
            <a:off x="8649969" y="1412875"/>
            <a:ext cx="3332479" cy="940435"/>
          </a:xfrm>
          <a:prstGeom prst="rect">
            <a:avLst/>
          </a:prstGeom>
        </p:spPr>
        <p:txBody>
          <a:bodyPr wrap="square" lIns="0" tIns="13335" rIns="0" bIns="0" rtlCol="0" vert="horz">
            <a:spAutoFit/>
          </a:bodyPr>
          <a:lstStyle/>
          <a:p>
            <a:pPr algn="just" marL="12700" marR="5080">
              <a:lnSpc>
                <a:spcPct val="100000"/>
              </a:lnSpc>
              <a:spcBef>
                <a:spcPts val="105"/>
              </a:spcBef>
            </a:pPr>
            <a:r>
              <a:rPr dirty="0" sz="2000" b="1">
                <a:solidFill>
                  <a:srgbClr val="0000CC"/>
                </a:solidFill>
                <a:latin typeface="微软雅黑"/>
                <a:cs typeface="微软雅黑"/>
              </a:rPr>
              <a:t>根据其原理，模仿求解</a:t>
            </a:r>
            <a:r>
              <a:rPr dirty="0" sz="2000" spc="-15" b="1">
                <a:solidFill>
                  <a:srgbClr val="0000CC"/>
                </a:solidFill>
                <a:latin typeface="微软雅黑"/>
                <a:cs typeface="微软雅黑"/>
              </a:rPr>
              <a:t>问</a:t>
            </a:r>
            <a:r>
              <a:rPr dirty="0" sz="2000" b="1">
                <a:solidFill>
                  <a:srgbClr val="0000CC"/>
                </a:solidFill>
                <a:latin typeface="微软雅黑"/>
                <a:cs typeface="微软雅黑"/>
              </a:rPr>
              <a:t>题的 算法。在解决一些复杂</a:t>
            </a:r>
            <a:r>
              <a:rPr dirty="0" sz="2000" spc="-15" b="1">
                <a:solidFill>
                  <a:srgbClr val="0000CC"/>
                </a:solidFill>
                <a:latin typeface="微软雅黑"/>
                <a:cs typeface="微软雅黑"/>
              </a:rPr>
              <a:t>的</a:t>
            </a:r>
            <a:r>
              <a:rPr dirty="0" sz="2000" b="1">
                <a:solidFill>
                  <a:srgbClr val="0000CC"/>
                </a:solidFill>
                <a:latin typeface="微软雅黑"/>
                <a:cs typeface="微软雅黑"/>
              </a:rPr>
              <a:t>化工 </a:t>
            </a:r>
            <a:r>
              <a:rPr dirty="0" sz="2000" b="1">
                <a:solidFill>
                  <a:srgbClr val="0000CC"/>
                </a:solidFill>
                <a:latin typeface="微软雅黑"/>
                <a:cs typeface="微软雅黑"/>
              </a:rPr>
              <a:t>优化问题时大有用武之</a:t>
            </a:r>
            <a:r>
              <a:rPr dirty="0" sz="2000" spc="-15" b="1">
                <a:solidFill>
                  <a:srgbClr val="0000CC"/>
                </a:solidFill>
                <a:latin typeface="微软雅黑"/>
                <a:cs typeface="微软雅黑"/>
              </a:rPr>
              <a:t>地</a:t>
            </a:r>
            <a:r>
              <a:rPr dirty="0" sz="2000" b="1">
                <a:solidFill>
                  <a:srgbClr val="0000CC"/>
                </a:solidFill>
                <a:latin typeface="微软雅黑"/>
                <a:cs typeface="微软雅黑"/>
              </a:rPr>
              <a:t>。</a:t>
            </a:r>
            <a:endParaRPr sz="2000">
              <a:latin typeface="微软雅黑"/>
              <a:cs typeface="微软雅黑"/>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8507" y="3453384"/>
            <a:ext cx="8877300" cy="3098291"/>
          </a:xfrm>
          <a:prstGeom prst="rect">
            <a:avLst/>
          </a:prstGeom>
        </p:spPr>
      </p:pic>
      <p:grpSp>
        <p:nvGrpSpPr>
          <p:cNvPr id="3" name="object 3"/>
          <p:cNvGrpSpPr/>
          <p:nvPr/>
        </p:nvGrpSpPr>
        <p:grpSpPr>
          <a:xfrm>
            <a:off x="0" y="850391"/>
            <a:ext cx="12192000" cy="2304415"/>
            <a:chOff x="0" y="850391"/>
            <a:chExt cx="12192000" cy="2304415"/>
          </a:xfrm>
        </p:grpSpPr>
        <p:sp>
          <p:nvSpPr>
            <p:cNvPr id="4" name="object 4"/>
            <p:cNvSpPr/>
            <p:nvPr/>
          </p:nvSpPr>
          <p:spPr>
            <a:xfrm>
              <a:off x="0" y="958595"/>
              <a:ext cx="12192000" cy="60960"/>
            </a:xfrm>
            <a:custGeom>
              <a:avLst/>
              <a:gdLst/>
              <a:ahLst/>
              <a:cxnLst/>
              <a:rect l="l" t="t" r="r" b="b"/>
              <a:pathLst>
                <a:path w="12192000" h="60959">
                  <a:moveTo>
                    <a:pt x="12192000" y="0"/>
                  </a:moveTo>
                  <a:lnTo>
                    <a:pt x="0" y="0"/>
                  </a:lnTo>
                  <a:lnTo>
                    <a:pt x="0" y="60960"/>
                  </a:lnTo>
                  <a:lnTo>
                    <a:pt x="12192000" y="60960"/>
                  </a:lnTo>
                  <a:lnTo>
                    <a:pt x="12192000" y="0"/>
                  </a:lnTo>
                  <a:close/>
                </a:path>
              </a:pathLst>
            </a:custGeom>
            <a:solidFill>
              <a:srgbClr val="F1F1F1"/>
            </a:solidFill>
          </p:spPr>
          <p:txBody>
            <a:bodyPr wrap="square" lIns="0" tIns="0" rIns="0" bIns="0" rtlCol="0"/>
            <a:lstStyle/>
            <a:p/>
          </p:txBody>
        </p:sp>
        <p:pic>
          <p:nvPicPr>
            <p:cNvPr id="5" name="object 5"/>
            <p:cNvPicPr/>
            <p:nvPr/>
          </p:nvPicPr>
          <p:blipFill>
            <a:blip r:embed="rId3" cstate="print"/>
            <a:stretch>
              <a:fillRect/>
            </a:stretch>
          </p:blipFill>
          <p:spPr>
            <a:xfrm>
              <a:off x="7655052" y="850391"/>
              <a:ext cx="3454907" cy="2304288"/>
            </a:xfrm>
            <a:prstGeom prst="rect">
              <a:avLst/>
            </a:prstGeom>
          </p:spPr>
        </p:pic>
      </p:grpSp>
      <p:sp>
        <p:nvSpPr>
          <p:cNvPr id="6" name="object 6"/>
          <p:cNvSpPr txBox="1">
            <a:spLocks noGrp="1"/>
          </p:cNvSpPr>
          <p:nvPr>
            <p:ph type="title"/>
          </p:nvPr>
        </p:nvSpPr>
        <p:spPr>
          <a:xfrm>
            <a:off x="1679829" y="170510"/>
            <a:ext cx="6031865" cy="635000"/>
          </a:xfrm>
          <a:prstGeom prst="rect"/>
        </p:spPr>
        <p:txBody>
          <a:bodyPr wrap="square" lIns="0" tIns="12065" rIns="0" bIns="0" rtlCol="0" vert="horz">
            <a:spAutoFit/>
          </a:bodyPr>
          <a:lstStyle/>
          <a:p>
            <a:pPr marL="12700">
              <a:lnSpc>
                <a:spcPct val="100000"/>
              </a:lnSpc>
              <a:spcBef>
                <a:spcPts val="95"/>
              </a:spcBef>
            </a:pPr>
            <a:r>
              <a:rPr dirty="0" spc="-5">
                <a:latin typeface="Tahoma"/>
                <a:cs typeface="Tahoma"/>
              </a:rPr>
              <a:t>3.7.6</a:t>
            </a:r>
            <a:r>
              <a:rPr dirty="0" spc="-40">
                <a:latin typeface="Tahoma"/>
                <a:cs typeface="Tahoma"/>
              </a:rPr>
              <a:t> </a:t>
            </a:r>
            <a:r>
              <a:rPr dirty="0" spc="-10"/>
              <a:t>化工过程优化的应用</a:t>
            </a:r>
          </a:p>
        </p:txBody>
      </p:sp>
      <p:sp>
        <p:nvSpPr>
          <p:cNvPr id="8" name="object 8"/>
          <p:cNvSpPr txBox="1"/>
          <p:nvPr/>
        </p:nvSpPr>
        <p:spPr>
          <a:xfrm>
            <a:off x="11494896" y="6596186"/>
            <a:ext cx="677545" cy="222885"/>
          </a:xfrm>
          <a:prstGeom prst="rect">
            <a:avLst/>
          </a:prstGeom>
        </p:spPr>
        <p:txBody>
          <a:bodyPr wrap="square" lIns="0" tIns="0" rIns="0" bIns="0" rtlCol="0" vert="horz">
            <a:spAutoFit/>
          </a:bodyPr>
          <a:lstStyle/>
          <a:p>
            <a:pPr marL="39370">
              <a:lnSpc>
                <a:spcPts val="1630"/>
              </a:lnSpc>
            </a:pPr>
            <a:fld id="{81D60167-4931-47E6-BA6A-407CBD079E47}" type="slidenum">
              <a:rPr dirty="0" sz="1400" b="1">
                <a:solidFill>
                  <a:srgbClr val="FFFFFF"/>
                </a:solidFill>
                <a:latin typeface="Times New Roman"/>
                <a:cs typeface="Times New Roman"/>
              </a:rPr>
              <a:t>105</a:t>
            </a:fld>
            <a:r>
              <a:rPr dirty="0" sz="1400" b="1">
                <a:solidFill>
                  <a:srgbClr val="FFFFFF"/>
                </a:solidFill>
                <a:latin typeface="Times New Roman"/>
                <a:cs typeface="Times New Roman"/>
              </a:rPr>
              <a:t>/120</a:t>
            </a:r>
            <a:endParaRPr sz="1400">
              <a:latin typeface="Times New Roman"/>
              <a:cs typeface="Times New Roman"/>
            </a:endParaRPr>
          </a:p>
        </p:txBody>
      </p:sp>
      <p:sp>
        <p:nvSpPr>
          <p:cNvPr id="9" name="object 9"/>
          <p:cNvSpPr txBox="1">
            <a:spLocks noGrp="1"/>
          </p:cNvSpPr>
          <p:nvPr>
            <p:ph type="ftr" idx="5" sz="quarter"/>
          </p:nvPr>
        </p:nvSpPr>
        <p:spPr>
          <a:prstGeom prst="rect"/>
        </p:spPr>
        <p:txBody>
          <a:bodyPr wrap="square" lIns="0" tIns="23495" rIns="0" bIns="0" rtlCol="0" vert="horz">
            <a:spAutoFit/>
          </a:bodyPr>
          <a:lstStyle/>
          <a:p>
            <a:pPr marL="12700">
              <a:lnSpc>
                <a:spcPct val="100000"/>
              </a:lnSpc>
              <a:spcBef>
                <a:spcPts val="185"/>
              </a:spcBef>
            </a:pPr>
            <a:r>
              <a:rPr dirty="0"/>
              <a:t>西安交通大学化学工程</a:t>
            </a:r>
            <a:r>
              <a:rPr dirty="0" spc="-15"/>
              <a:t>与</a:t>
            </a:r>
            <a:r>
              <a:rPr dirty="0"/>
              <a:t>技术</a:t>
            </a:r>
            <a:r>
              <a:rPr dirty="0" spc="-15"/>
              <a:t>学</a:t>
            </a:r>
            <a:r>
              <a:rPr dirty="0"/>
              <a:t>院</a:t>
            </a:r>
          </a:p>
        </p:txBody>
      </p:sp>
      <p:sp>
        <p:nvSpPr>
          <p:cNvPr id="7" name="object 7"/>
          <p:cNvSpPr txBox="1"/>
          <p:nvPr/>
        </p:nvSpPr>
        <p:spPr>
          <a:xfrm>
            <a:off x="603910" y="1102868"/>
            <a:ext cx="5338445" cy="1860550"/>
          </a:xfrm>
          <a:prstGeom prst="rect">
            <a:avLst/>
          </a:prstGeom>
        </p:spPr>
        <p:txBody>
          <a:bodyPr wrap="square" lIns="0" tIns="13335" rIns="0" bIns="0" rtlCol="0" vert="horz">
            <a:spAutoFit/>
          </a:bodyPr>
          <a:lstStyle/>
          <a:p>
            <a:pPr marL="260350">
              <a:lnSpc>
                <a:spcPct val="100000"/>
              </a:lnSpc>
              <a:spcBef>
                <a:spcPts val="105"/>
              </a:spcBef>
            </a:pPr>
            <a:r>
              <a:rPr dirty="0" sz="2000" b="1">
                <a:solidFill>
                  <a:srgbClr val="0000CC"/>
                </a:solidFill>
                <a:latin typeface="微软雅黑"/>
                <a:cs typeface="微软雅黑"/>
              </a:rPr>
              <a:t>京博集团：石化过程水</a:t>
            </a:r>
            <a:r>
              <a:rPr dirty="0" sz="2000" spc="-15" b="1">
                <a:solidFill>
                  <a:srgbClr val="0000CC"/>
                </a:solidFill>
                <a:latin typeface="微软雅黑"/>
                <a:cs typeface="微软雅黑"/>
              </a:rPr>
              <a:t>热</a:t>
            </a:r>
            <a:r>
              <a:rPr dirty="0" sz="2000" b="1">
                <a:solidFill>
                  <a:srgbClr val="0000CC"/>
                </a:solidFill>
                <a:latin typeface="微软雅黑"/>
                <a:cs typeface="微软雅黑"/>
              </a:rPr>
              <a:t>关联</a:t>
            </a:r>
            <a:r>
              <a:rPr dirty="0" sz="2000" spc="-15" b="1">
                <a:solidFill>
                  <a:srgbClr val="0000CC"/>
                </a:solidFill>
                <a:latin typeface="微软雅黑"/>
                <a:cs typeface="微软雅黑"/>
              </a:rPr>
              <a:t>耦</a:t>
            </a:r>
            <a:r>
              <a:rPr dirty="0" sz="2000" b="1">
                <a:solidFill>
                  <a:srgbClr val="0000CC"/>
                </a:solidFill>
                <a:latin typeface="微软雅黑"/>
                <a:cs typeface="微软雅黑"/>
              </a:rPr>
              <a:t>合集成</a:t>
            </a:r>
            <a:endParaRPr sz="2000">
              <a:latin typeface="微软雅黑"/>
              <a:cs typeface="微软雅黑"/>
            </a:endParaRPr>
          </a:p>
          <a:p>
            <a:pPr algn="just" marL="12700" marR="5080">
              <a:lnSpc>
                <a:spcPct val="120000"/>
              </a:lnSpc>
              <a:spcBef>
                <a:spcPts val="1670"/>
              </a:spcBef>
            </a:pPr>
            <a:r>
              <a:rPr dirty="0" sz="1800" spc="-5" b="1">
                <a:latin typeface="微软雅黑"/>
                <a:cs typeface="微软雅黑"/>
              </a:rPr>
              <a:t>应用</a:t>
            </a:r>
            <a:r>
              <a:rPr dirty="0" sz="1800" b="1">
                <a:solidFill>
                  <a:srgbClr val="0000CC"/>
                </a:solidFill>
                <a:latin typeface="微软雅黑"/>
                <a:cs typeface="微软雅黑"/>
              </a:rPr>
              <a:t>换热网络集成技</a:t>
            </a:r>
            <a:r>
              <a:rPr dirty="0" sz="1800" spc="-20" b="1">
                <a:solidFill>
                  <a:srgbClr val="0000CC"/>
                </a:solidFill>
                <a:latin typeface="微软雅黑"/>
                <a:cs typeface="微软雅黑"/>
              </a:rPr>
              <a:t>术</a:t>
            </a:r>
            <a:r>
              <a:rPr dirty="0" sz="1800" spc="-5" b="1">
                <a:latin typeface="微软雅黑"/>
                <a:cs typeface="微软雅黑"/>
              </a:rPr>
              <a:t>与</a:t>
            </a:r>
            <a:r>
              <a:rPr dirty="0" sz="1800" spc="-5" b="1">
                <a:solidFill>
                  <a:srgbClr val="0000CC"/>
                </a:solidFill>
                <a:latin typeface="微软雅黑"/>
                <a:cs typeface="微软雅黑"/>
              </a:rPr>
              <a:t>水系统集成技术</a:t>
            </a:r>
            <a:r>
              <a:rPr dirty="0" sz="1800" spc="-5" b="1">
                <a:latin typeface="微软雅黑"/>
                <a:cs typeface="微软雅黑"/>
              </a:rPr>
              <a:t>对京博石化 </a:t>
            </a:r>
            <a:r>
              <a:rPr dirty="0" sz="1800" spc="5" b="1">
                <a:latin typeface="微软雅黑"/>
                <a:cs typeface="微软雅黑"/>
              </a:rPr>
              <a:t>24</a:t>
            </a:r>
            <a:r>
              <a:rPr dirty="0" sz="1800" b="1">
                <a:latin typeface="微软雅黑"/>
                <a:cs typeface="微软雅黑"/>
              </a:rPr>
              <a:t>套生产装置、罐区、冷凝水系统和循环冷却水系统 进行节能节水分析与优化。改造方案节能节水总潜力 为</a:t>
            </a:r>
            <a:r>
              <a:rPr dirty="0" sz="1800" b="1">
                <a:solidFill>
                  <a:srgbClr val="0000CC"/>
                </a:solidFill>
                <a:latin typeface="微软雅黑"/>
                <a:cs typeface="微软雅黑"/>
              </a:rPr>
              <a:t>5.2万吨标</a:t>
            </a:r>
            <a:r>
              <a:rPr dirty="0" sz="1800" spc="-5" b="1">
                <a:solidFill>
                  <a:srgbClr val="0000CC"/>
                </a:solidFill>
                <a:latin typeface="微软雅黑"/>
                <a:cs typeface="微软雅黑"/>
              </a:rPr>
              <a:t>煤</a:t>
            </a:r>
            <a:r>
              <a:rPr dirty="0" sz="1800" b="1">
                <a:solidFill>
                  <a:srgbClr val="0000CC"/>
                </a:solidFill>
                <a:latin typeface="微软雅黑"/>
                <a:cs typeface="微软雅黑"/>
              </a:rPr>
              <a:t>/年</a:t>
            </a:r>
            <a:r>
              <a:rPr dirty="0" sz="1800" b="1">
                <a:latin typeface="微软雅黑"/>
                <a:cs typeface="微软雅黑"/>
              </a:rPr>
              <a:t>，经济效益达</a:t>
            </a:r>
            <a:r>
              <a:rPr dirty="0" sz="1800" spc="5" b="1">
                <a:solidFill>
                  <a:srgbClr val="0000CC"/>
                </a:solidFill>
                <a:latin typeface="微软雅黑"/>
                <a:cs typeface="微软雅黑"/>
              </a:rPr>
              <a:t>8900</a:t>
            </a:r>
            <a:r>
              <a:rPr dirty="0" sz="1800" b="1">
                <a:solidFill>
                  <a:srgbClr val="0000CC"/>
                </a:solidFill>
                <a:latin typeface="微软雅黑"/>
                <a:cs typeface="微软雅黑"/>
              </a:rPr>
              <a:t>万元/年</a:t>
            </a:r>
            <a:r>
              <a:rPr dirty="0" sz="1800" b="1">
                <a:latin typeface="微软雅黑"/>
                <a:cs typeface="微软雅黑"/>
              </a:rPr>
              <a:t>。</a:t>
            </a:r>
            <a:endParaRPr sz="1800">
              <a:latin typeface="微软雅黑"/>
              <a:cs typeface="微软雅黑"/>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(4:3)</PresentationFormat>
  <ScaleCrop>false</ScaleCrop>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王齐</dc:creator>
  <dc:title>PowerPoint 演示文稿</dc:title>
  <dcterms:created xsi:type="dcterms:W3CDTF">2021-11-23T17:39:31Z</dcterms:created>
  <dcterms:modified xsi:type="dcterms:W3CDTF">2021-11-23T17:39:31Z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2021-10-18T00:00:00Z</vt:filetime>
  </property>
  <property fmtid="{D5CDD505-2E9C-101B-9397-08002B2CF9AE}" pid="3" name="Creator">
    <vt:lpwstr>Microsoft® PowerPoint® 2016</vt:lpwstr>
  </property>
  <property fmtid="{D5CDD505-2E9C-101B-9397-08002B2CF9AE}" pid="4" name="LastSaved">
    <vt:filetime>2021-11-23T00:00:00Z</vt:filetime>
  </property>
</Properties>
</file>